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</p:sldIdLst>
  <p:sldSz cx="12192000" cy="6858000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2" Type="http://schemas.openxmlformats.org/officeDocument/2006/relationships/tableStyles" Target="tableStyles.xml"/><Relationship Id="rId41" Type="http://schemas.openxmlformats.org/officeDocument/2006/relationships/viewProps" Target="viewProps.xml"/><Relationship Id="rId40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"/>
        <c:varyColors val="0"/>
        <c:ser>
          <c:idx val="0"/>
          <c:order val="0"/>
          <c:tx>
            <c:strRef>
              <c:f>小时平均油压</c:f>
              <c:strCache>
                <c:ptCount val="1"/>
                <c:pt idx="0">
                  <c:v>小时平均油压</c:v>
                </c:pt>
              </c:strCache>
            </c:strRef>
          </c:tx>
          <c:spPr>
            <a:ln w="28575" cap="rnd">
              <a:solidFill>
                <a:srgbClr val="2FA6B6"/>
              </a:solidFill>
              <a:prstDash val="solid"/>
              <a:round/>
            </a:ln>
          </c:spPr>
          <c:marker>
            <c:symbol val="none"/>
          </c:marker>
          <c:dLbls>
            <c:delete val="1"/>
          </c:dLbls>
          <c:xVal>
            <c:numRef>
              <c:f>'Chart Data'!$A$2:$A$32</c:f>
              <c:numCache>
                <c:formatCode>General</c:formatCode>
                <c:ptCount val="31"/>
                <c:pt idx="0">
                  <c:v>0</c:v>
                </c:pt>
                <c:pt idx="1">
                  <c:v>6</c:v>
                </c:pt>
                <c:pt idx="2">
                  <c:v>12</c:v>
                </c:pt>
                <c:pt idx="3">
                  <c:v>18</c:v>
                </c:pt>
                <c:pt idx="4">
                  <c:v>24</c:v>
                </c:pt>
                <c:pt idx="5">
                  <c:v>30</c:v>
                </c:pt>
                <c:pt idx="6">
                  <c:v>36</c:v>
                </c:pt>
                <c:pt idx="7">
                  <c:v>42</c:v>
                </c:pt>
                <c:pt idx="8">
                  <c:v>48</c:v>
                </c:pt>
                <c:pt idx="9">
                  <c:v>54</c:v>
                </c:pt>
                <c:pt idx="10">
                  <c:v>60</c:v>
                </c:pt>
                <c:pt idx="11">
                  <c:v>66</c:v>
                </c:pt>
                <c:pt idx="12">
                  <c:v>72</c:v>
                </c:pt>
                <c:pt idx="13">
                  <c:v>78</c:v>
                </c:pt>
                <c:pt idx="14">
                  <c:v>84</c:v>
                </c:pt>
                <c:pt idx="15">
                  <c:v>90</c:v>
                </c:pt>
                <c:pt idx="16">
                  <c:v>96</c:v>
                </c:pt>
                <c:pt idx="17">
                  <c:v>102</c:v>
                </c:pt>
                <c:pt idx="18">
                  <c:v>108</c:v>
                </c:pt>
                <c:pt idx="19">
                  <c:v>114</c:v>
                </c:pt>
                <c:pt idx="20">
                  <c:v>120</c:v>
                </c:pt>
                <c:pt idx="21">
                  <c:v>126</c:v>
                </c:pt>
                <c:pt idx="22">
                  <c:v>132</c:v>
                </c:pt>
                <c:pt idx="23">
                  <c:v>138</c:v>
                </c:pt>
                <c:pt idx="24">
                  <c:v>144</c:v>
                </c:pt>
                <c:pt idx="25">
                  <c:v>150</c:v>
                </c:pt>
                <c:pt idx="26">
                  <c:v>156</c:v>
                </c:pt>
                <c:pt idx="27">
                  <c:v>162</c:v>
                </c:pt>
                <c:pt idx="28">
                  <c:v>168</c:v>
                </c:pt>
                <c:pt idx="29">
                  <c:v>174</c:v>
                </c:pt>
                <c:pt idx="30">
                  <c:v>176</c:v>
                </c:pt>
              </c:numCache>
            </c:numRef>
          </c:xVal>
          <c:yVal>
            <c:numRef>
              <c:f>'Chart Data'!$B$2:$B$32</c:f>
              <c:numCache>
                <c:formatCode>0.00</c:formatCode>
                <c:ptCount val="31"/>
                <c:pt idx="0">
                  <c:v>0.436813</c:v>
                </c:pt>
                <c:pt idx="1">
                  <c:v>0.435245</c:v>
                </c:pt>
                <c:pt idx="2">
                  <c:v>0.438042</c:v>
                </c:pt>
                <c:pt idx="3">
                  <c:v>0.437403</c:v>
                </c:pt>
                <c:pt idx="4">
                  <c:v>0.434402</c:v>
                </c:pt>
                <c:pt idx="5">
                  <c:v>0.432577</c:v>
                </c:pt>
                <c:pt idx="6">
                  <c:v>0.432324</c:v>
                </c:pt>
                <c:pt idx="7">
                  <c:v>0.42842</c:v>
                </c:pt>
                <c:pt idx="8">
                  <c:v>0.425044</c:v>
                </c:pt>
                <c:pt idx="9">
                  <c:v>0.423206</c:v>
                </c:pt>
                <c:pt idx="10">
                  <c:v>0.422498</c:v>
                </c:pt>
                <c:pt idx="11">
                  <c:v>0.421233</c:v>
                </c:pt>
                <c:pt idx="12">
                  <c:v>0.417413</c:v>
                </c:pt>
                <c:pt idx="13">
                  <c:v>0.414109</c:v>
                </c:pt>
                <c:pt idx="14">
                  <c:v>0.414743</c:v>
                </c:pt>
                <c:pt idx="15">
                  <c:v>0.407361</c:v>
                </c:pt>
                <c:pt idx="16">
                  <c:v>0.407895</c:v>
                </c:pt>
                <c:pt idx="17">
                  <c:v>0.40479</c:v>
                </c:pt>
                <c:pt idx="18">
                  <c:v>0.402945</c:v>
                </c:pt>
                <c:pt idx="19">
                  <c:v>0.393562</c:v>
                </c:pt>
                <c:pt idx="20">
                  <c:v>0.390656</c:v>
                </c:pt>
                <c:pt idx="21">
                  <c:v>0.387209</c:v>
                </c:pt>
                <c:pt idx="22">
                  <c:v>0.042764</c:v>
                </c:pt>
                <c:pt idx="23">
                  <c:v>0.372647</c:v>
                </c:pt>
                <c:pt idx="24">
                  <c:v>0.370402</c:v>
                </c:pt>
                <c:pt idx="25">
                  <c:v>0.36545</c:v>
                </c:pt>
                <c:pt idx="26">
                  <c:v>0.360382</c:v>
                </c:pt>
                <c:pt idx="27">
                  <c:v>0.353584</c:v>
                </c:pt>
                <c:pt idx="28">
                  <c:v>0.348189</c:v>
                </c:pt>
                <c:pt idx="29">
                  <c:v>0.343062</c:v>
                </c:pt>
                <c:pt idx="30">
                  <c:v>0.342649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周期基线</c:f>
              <c:strCache>
                <c:ptCount val="1"/>
                <c:pt idx="0">
                  <c:v>周期基线</c:v>
                </c:pt>
              </c:strCache>
            </c:strRef>
          </c:tx>
          <c:spPr>
            <a:ln w="19050" cap="rnd">
              <a:solidFill>
                <a:srgbClr val="E28D32"/>
              </a:solidFill>
              <a:prstDash val="dash"/>
              <a:round/>
            </a:ln>
          </c:spPr>
          <c:marker>
            <c:symbol val="none"/>
          </c:marker>
          <c:dLbls>
            <c:delete val="1"/>
          </c:dLbls>
          <c:xVal>
            <c:numRef>
              <c:f>'Chart Data'!$C$2:$C$32</c:f>
              <c:numCache>
                <c:formatCode>General</c:formatCode>
                <c:ptCount val="31"/>
                <c:pt idx="0">
                  <c:v>0</c:v>
                </c:pt>
                <c:pt idx="1">
                  <c:v>6</c:v>
                </c:pt>
                <c:pt idx="2">
                  <c:v>12</c:v>
                </c:pt>
                <c:pt idx="3">
                  <c:v>18</c:v>
                </c:pt>
                <c:pt idx="4">
                  <c:v>24</c:v>
                </c:pt>
                <c:pt idx="5">
                  <c:v>30</c:v>
                </c:pt>
                <c:pt idx="6">
                  <c:v>36</c:v>
                </c:pt>
                <c:pt idx="7">
                  <c:v>42</c:v>
                </c:pt>
                <c:pt idx="8">
                  <c:v>48</c:v>
                </c:pt>
                <c:pt idx="9">
                  <c:v>54</c:v>
                </c:pt>
                <c:pt idx="10">
                  <c:v>60</c:v>
                </c:pt>
                <c:pt idx="11">
                  <c:v>66</c:v>
                </c:pt>
                <c:pt idx="12">
                  <c:v>72</c:v>
                </c:pt>
                <c:pt idx="13">
                  <c:v>78</c:v>
                </c:pt>
                <c:pt idx="14">
                  <c:v>84</c:v>
                </c:pt>
                <c:pt idx="15">
                  <c:v>90</c:v>
                </c:pt>
                <c:pt idx="16">
                  <c:v>96</c:v>
                </c:pt>
                <c:pt idx="17">
                  <c:v>102</c:v>
                </c:pt>
                <c:pt idx="18">
                  <c:v>108</c:v>
                </c:pt>
                <c:pt idx="19">
                  <c:v>114</c:v>
                </c:pt>
                <c:pt idx="20">
                  <c:v>120</c:v>
                </c:pt>
                <c:pt idx="21">
                  <c:v>126</c:v>
                </c:pt>
                <c:pt idx="22">
                  <c:v>132</c:v>
                </c:pt>
                <c:pt idx="23">
                  <c:v>138</c:v>
                </c:pt>
                <c:pt idx="24">
                  <c:v>144</c:v>
                </c:pt>
                <c:pt idx="25">
                  <c:v>150</c:v>
                </c:pt>
                <c:pt idx="26">
                  <c:v>156</c:v>
                </c:pt>
                <c:pt idx="27">
                  <c:v>162</c:v>
                </c:pt>
                <c:pt idx="28">
                  <c:v>168</c:v>
                </c:pt>
                <c:pt idx="29">
                  <c:v>174</c:v>
                </c:pt>
                <c:pt idx="30">
                  <c:v>176</c:v>
                </c:pt>
              </c:numCache>
            </c:numRef>
          </c:xVal>
          <c:yVal>
            <c:numRef>
              <c:f>'Chart Data'!$D$2:$D$32</c:f>
              <c:numCache>
                <c:formatCode>0.00</c:formatCode>
                <c:ptCount val="31"/>
                <c:pt idx="0">
                  <c:v>0.437814</c:v>
                </c:pt>
                <c:pt idx="1">
                  <c:v>0.437814</c:v>
                </c:pt>
                <c:pt idx="2">
                  <c:v>0.437814</c:v>
                </c:pt>
                <c:pt idx="3">
                  <c:v>0.437814</c:v>
                </c:pt>
                <c:pt idx="4">
                  <c:v>0.437814</c:v>
                </c:pt>
                <c:pt idx="5">
                  <c:v>0.437814</c:v>
                </c:pt>
                <c:pt idx="6">
                  <c:v>0.437814</c:v>
                </c:pt>
                <c:pt idx="7">
                  <c:v>0.437814</c:v>
                </c:pt>
                <c:pt idx="8">
                  <c:v>0.437814</c:v>
                </c:pt>
                <c:pt idx="9">
                  <c:v>0.437814</c:v>
                </c:pt>
                <c:pt idx="10">
                  <c:v>0.437814</c:v>
                </c:pt>
                <c:pt idx="11">
                  <c:v>0.437814</c:v>
                </c:pt>
                <c:pt idx="12">
                  <c:v>0.437814</c:v>
                </c:pt>
                <c:pt idx="13">
                  <c:v>0.437814</c:v>
                </c:pt>
                <c:pt idx="14">
                  <c:v>0.437814</c:v>
                </c:pt>
                <c:pt idx="15">
                  <c:v>0.437814</c:v>
                </c:pt>
                <c:pt idx="16">
                  <c:v>0.437814</c:v>
                </c:pt>
                <c:pt idx="17">
                  <c:v>0.437814</c:v>
                </c:pt>
                <c:pt idx="18">
                  <c:v>0.437814</c:v>
                </c:pt>
                <c:pt idx="19">
                  <c:v>0.437814</c:v>
                </c:pt>
                <c:pt idx="20">
                  <c:v>0.437814</c:v>
                </c:pt>
                <c:pt idx="21">
                  <c:v>0.437814</c:v>
                </c:pt>
                <c:pt idx="22">
                  <c:v>0.437814</c:v>
                </c:pt>
                <c:pt idx="23">
                  <c:v>0.437814</c:v>
                </c:pt>
                <c:pt idx="24">
                  <c:v>0.437814</c:v>
                </c:pt>
                <c:pt idx="25">
                  <c:v>0.437814</c:v>
                </c:pt>
                <c:pt idx="26">
                  <c:v>0.437814</c:v>
                </c:pt>
                <c:pt idx="27">
                  <c:v>0.437814</c:v>
                </c:pt>
                <c:pt idx="28">
                  <c:v>0.437814</c:v>
                </c:pt>
                <c:pt idx="29">
                  <c:v>0.437814</c:v>
                </c:pt>
                <c:pt idx="30">
                  <c:v>0.437814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8650112"/>
        <c:axId val="48672768"/>
      </c:scatterChart>
      <c:valAx>
        <c:axId val="48650112"/>
        <c:scaling>
          <c:orientation val="minMax"/>
          <c:max val="192"/>
          <c:min val="0"/>
        </c:scaling>
        <c:delete val="0"/>
        <c:axPos val="b"/>
        <c:title>
          <c:tx>
            <c:rich>
              <a:bodyPr rot="0" spcFirstLastPara="0" vertOverflow="ellipsis" vert="horz" wrap="square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/>
                    </a:solidFill>
                    <a:latin typeface="MiSans"/>
                    <a:ea typeface="MiSans"/>
                    <a:cs typeface="MiSans"/>
                  </a:defRPr>
                </a:pPr>
                <a:r>
                  <a:rPr>
                    <a:latin typeface="MiSans"/>
                    <a:ea typeface="MiSans"/>
                    <a:cs typeface="MiSans"/>
                  </a:rPr>
                  <a:t>自10月23日00:00起 / 小时</a:t>
                </a:r>
                <a:endParaRPr>
                  <a:latin typeface="MiSans"/>
                  <a:ea typeface="MiSans"/>
                  <a:cs typeface="MiSans"/>
                </a:endParaRP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050" b="0" i="0" u="none" strike="noStrike" kern="1200" baseline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</a:p>
        </c:txPr>
        <c:crossAx val="48672768"/>
        <c:crosses val="autoZero"/>
        <c:crossBetween val="midCat"/>
        <c:majorUnit val="24"/>
      </c:valAx>
      <c:valAx>
        <c:axId val="48672768"/>
        <c:scaling>
          <c:orientation val="minMax"/>
          <c:max val="0.5"/>
          <c:min val="0"/>
        </c:scaling>
        <c:delete val="0"/>
        <c:axPos val="l"/>
        <c:majorGridlines>
          <c:spPr>
            <a:ln w="9525">
              <a:solidFill>
                <a:srgbClr val="D6E4EE"/>
              </a:solidFill>
              <a:prstDash val="solid"/>
              <a:round/>
            </a:ln>
          </c:spPr>
        </c:majorGridlines>
        <c:numFmt formatCode="0.00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125" b="0" i="0" u="none" strike="noStrike" kern="1200" baseline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</a:p>
        </c:txPr>
        <c:crossAx val="48650112"/>
        <c:crosses val="autoZero"/>
        <c:crossBetween val="midCat"/>
        <c:majorUnit val="0.1"/>
      </c:valAx>
      <c:spPr>
        <a:solidFill>
          <a:srgbClr val="FFFFFF"/>
        </a:solidFill>
      </c:spPr>
    </c:plotArea>
    <c:legend>
      <c:legendPos val="b"/>
      <c:layout/>
      <c:overlay val="0"/>
      <c:txPr>
        <a:bodyPr rot="0" spcFirstLastPara="0" vertOverflow="ellipsis" vert="horz" wrap="square" anchor="ctr" anchorCtr="1"/>
        <a:lstStyle/>
        <a:p>
          <a:pPr>
            <a:defRPr lang="zh-CN" sz="1200" b="0" i="0" u="none" strike="noStrike" kern="1200" baseline="0">
              <a:solidFill>
                <a:srgbClr val="5F7282"/>
              </a:solidFill>
              <a:latin typeface="MiSans"/>
              <a:ea typeface="MiSans"/>
              <a:cs typeface="MiSan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1a1b1550-8c1f-4e82-92d5-fefcd710d3de}"/>
      </c:ext>
    </c:extLst>
  </c:chart>
  <c:spPr>
    <a:solidFill>
      <a:srgbClr val="FFFFFF"/>
    </a:solidFill>
  </c:spPr>
  <c:txPr>
    <a:bodyPr/>
    <a:lstStyle/>
    <a:p>
      <a:pPr>
        <a:defRPr lang="zh-CN"/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Header Placeholder"/>
          <p:cNvSpPr/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以真实设备数字模型建立系统认知，覆盖数据、模型、呈现与持续学习。设备图片来自用户提供素材，移除黄色场景背景，保留原设备。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压缩机运维需要从状态监测走向演化感知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从压缩机连续运行和多部件耦合出发，说明数据价值及状态感知需求。</a:t>
            </a:r>
          </a:p>
          <a:p>
            <a:r>
              <a:t>资料来源：项目本地说明与已提供的阶段审查材料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结合组态与监测系统读取难点、样本稀缺、部件映射与人工复核现状展开。</a:t>
            </a:r>
          </a:p>
          <a:p>
            <a:r>
              <a:t>资料来源：项目本地说明与已提供的阶段审查材料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把运维难题转化为可落地的系统能力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能力映射避免仅罗列技术名称。扩展能力与当前已落地能力在后续各页说明。</a:t>
            </a:r>
          </a:p>
          <a:p>
            <a:r>
              <a:t>资料来源：项目本地说明与已提供的阶段审查材料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世界模型是一套持续维护设备状态、机理约束、特征和历史经验的认知体系。</a:t>
            </a:r>
          </a:p>
          <a:p>
            <a:r>
              <a:t>资料来源：项目本地说明与已提供的阶段审查材料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数据、模型与业务协同运行，构建设备认知闭环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读取和判断为主，Agent建议由人员复核，不自动触发设备控制。</a:t>
            </a:r>
          </a:p>
          <a:p>
            <a:r>
              <a:t>资料来源：项目本地说明与已提供的阶段审查材料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技术类别为方案设计，协议适配按现场系统开放能力实施。</a:t>
            </a:r>
          </a:p>
          <a:p>
            <a:r>
              <a:t>资料来源：项目本地说明与已提供的阶段审查材料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主分支及二级节点均为可编辑文本和连接线，与技术分层图区分。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协议类别属于整体接入设计；已有组态历史数据获取与波形读取作为实现基础。</a:t>
            </a:r>
          </a:p>
          <a:p>
            <a:r>
              <a:t>资料来源：项目本地说明与已提供的阶段审查材料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展示处理步骤和数据分层用途，避免停机、坏点污染正常基线。</a:t>
            </a:r>
          </a:p>
          <a:p>
            <a:r>
              <a:t>资料来源：项目本地说明与已提供的阶段审查材料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截图真实界面，测点编码局部脱敏，保留故障标记、时间轴与运行状态。</a:t>
            </a:r>
          </a:p>
          <a:p>
            <a:r>
              <a:t>资料来源：数据查询时间轴.png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当前截图展示功图预览及标注入口，不伪造已标注区间。标签保存、专家确认与样本回流见项目工作台说明。</a:t>
            </a:r>
          </a:p>
          <a:p>
            <a:r>
              <a:t>资料来源：实时波形与功图预览对比.png；README.md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此页为体系设计。当前落地包括规则与时序、特征工程、功图分析、训练评估、实时服务与三维映射；深度表征、完整记忆检索与Agent编排为扩展能力。</a:t>
            </a:r>
          </a:p>
          <a:p>
            <a:r>
              <a:t>资料来源：项目本地说明与已提供的阶段审查材料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具体能力分别来自压力/振动算法和功图特征研究，活塞等对象作为可扩展研究方向，不声称已完成全部故障识别。</a:t>
            </a:r>
          </a:p>
          <a:p>
            <a:r>
              <a:t>资料来源：项目本地说明与已提供的阶段审查材料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近期与周期基线已应用于压力/振动。相似事件库与检索式辅助判断依据跨机组泛化方案展开，作为扩展设计。</a:t>
            </a:r>
          </a:p>
          <a:p>
            <a:r>
              <a:t>资料来源：models/markdown/跨机组泛化与样本扩充方案.md；models/markdown/压力模型结果.md；models/markdown/振动模型结果.md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深度学习为拟扩展方案，不将当前树模型结果描述为深度学习结果。输入高频波形，通过自监督任务学习表征，随后进行相似度判断、小样本识别与融合评估。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图像来自气阀事件归档；纵轴为压力原始值，保留来源分段颜色，不将其当作校准后的绝对压力。功图与传感器质量需联合检查。</a:t>
            </a:r>
          </a:p>
          <a:p>
            <a:r>
              <a:t>资料来源：故障分析包/4号机_20260610_气阀故障_一级2缸/03_功图；backend/indicator_features/README.md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当前压力和振动模型具备数据构建、划分、训练、评估、推理链路。按事件划分并避免跨集合泄漏。</a:t>
            </a:r>
          </a:p>
          <a:p>
            <a:r>
              <a:t>资料来源：models/markdown/压力模型结果.md；models/markdown/振动模型结果.md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当前实时服务定期扫描、以最新有效数据为边界、合并相邻同级事件。模型概率为参考，不改变规则阶段。</a:t>
            </a:r>
          </a:p>
          <a:p>
            <a:r>
              <a:t>资料来源：models/README.md；models/markdown/全量与实时运行及告警落库.md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Agent负责调用数据、模型和历史知识，不替代底层评估算法，不直接闭环控制设备。建议由人员复核。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用户提供真实三维感知系统截图，遮盖内部模型文件名与部件标识。</a:t>
            </a:r>
          </a:p>
          <a:p>
            <a:r>
              <a:t>资料来源：三维感知呈现系统界面图片.png；viewer/README.md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完整闭环为建设设计，已有标注、样本与训练链路作为基础。不能让误报自动污染正常样本。</a:t>
            </a:r>
          </a:p>
          <a:p>
            <a:r>
              <a:t>资料来源：项目本地说明与已提供的阶段审查材料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用真实模型输出与系统界面展示已形成的能力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指标取压力3h模型封存测试集，标签来自规则扫描，衡量对规则标签的泛化一致性，不等同于物理故障诊断准确率。</a:t>
            </a:r>
          </a:p>
          <a:p>
            <a:r>
              <a:t>资料来源：models/markdown/压力模型结果.md；models/results/pressure/润滑油压力小时阶段段.csv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指标取振动3h模型封存测试集。21个异常窗口、4个测试事件，标签来自规则扫描。不得将整体99.45%准确率作为异常识别效果宣传。</a:t>
            </a:r>
          </a:p>
          <a:p>
            <a:r>
              <a:t>资料来源：models/markdown/振动模型结果.md；故障区模型精准抓取.png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实际P-V图来自事件归档。展示计算与对比能力，不根据单图声称故障确诊或量化提前期。</a:t>
            </a:r>
          </a:p>
          <a:p>
            <a:r>
              <a:t>资料来源：故障分析包/4号机_20260610_气阀故障_一级2缸/03_功图；backend/indicator_features/README.md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用户提供真实三维实时功图界面；同屏呈现部件、曲线与功图。右侧为该截图功图区局部放大。</a:t>
            </a:r>
          </a:p>
          <a:p>
            <a:r>
              <a:t>资料来源：三维感知呈现系统界面（实时功图）.png；viewer/README.md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沿真实事件说明系统怎样发现、解释与支持复核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事件来自8号机周期P09，2025-10-26到10-30。此页展示已发生异常的阶段回溯，不宣称已验证故障提前量或维修收益。</a:t>
            </a:r>
          </a:p>
          <a:p>
            <a:r>
              <a:t>资料来源：models/results/pressure/润滑油压力小时阶段段.csv；故障信息图.png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截图查询窗口为2025-11-03 23:00至11-04 11:00，着色区段约11-04 01:00至09:00。上侧联轴器端波动较小，下侧链轮端出现反复冲击。着色区段与分小时事件记录的端点口径不完全相同，不混称提前期。</a:t>
            </a:r>
          </a:p>
          <a:p>
            <a:r>
              <a:t>资料来源：故障区模型精准抓取.png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案例包：2026-06-10气阀故障一级2缸。采用轴侧P-V图2026-06-08 03:30、2026-06-10 07:00、2026-06-11 20:30。修复后标签来自归档命名。不声称算法已经通过单一事件证明提前预警效果。</a:t>
            </a:r>
          </a:p>
          <a:p>
            <a:r>
              <a:t>资料来源：故障分析包/4号机_20260610_气阀故障_一级2缸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以设备全生命周期的状态感知为主线，结合真实系统与应用案例说明价值。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/>
      <p:sp>
        <p:nvSpPr>
          <p:cNvPr id="3" name="Title"/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/>
        </p:txBody>
      </p:sp>
      <p:sp>
        <p:nvSpPr>
          <p:cNvPr id="2" name="Subtitle"/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/>
      <p:sp>
        <p:nvSpPr>
          <p:cNvPr id="2" name="Section title"/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/>
      <p:sp>
        <p:nvSpPr>
          <p:cNvPr id="3" name="Title"/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/>
        </p:txBody>
      </p:sp>
      <p:sp>
        <p:nvSpPr>
          <p:cNvPr id="2" name="Body"/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/>
      <p:sp>
        <p:nvSpPr>
          <p:cNvPr id="4" name="Title"/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/>
        </p:txBody>
      </p:sp>
      <p:sp>
        <p:nvSpPr>
          <p:cNvPr id="2" name="Left column"/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/>
        </p:txBody>
      </p:sp>
      <p:sp>
        <p:nvSpPr>
          <p:cNvPr id="3" name="Right column"/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/>
      <p:sp>
        <p:nvSpPr>
          <p:cNvPr id="3" name="Title"/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/>
        </p:txBody>
      </p:sp>
      <p:sp>
        <p:nvSpPr>
          <p:cNvPr id="2" name="Left column"/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.png"/><Relationship Type="http://schemas.openxmlformats.org/officeDocument/2006/relationships/image" Target="../media/industrial-cover-bg.png" Id="rIdIndustrialBackground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Type="http://schemas.openxmlformats.org/officeDocument/2006/relationships/image" Target="../media/industrial-divider-bg.png" Id="rIdIndustrialBackground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Type="http://schemas.openxmlformats.org/officeDocument/2006/relationships/image" Target="../media/industrial-divider-bg.png" Id="rIdIndustrialBackground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Type="http://schemas.openxmlformats.org/officeDocument/2006/relationships/image" Target="../media/industrial-divider-bg.png" Id="rIdIndustrialBackground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'1.0' encoding='UTF-8' standalone='yes'?>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Type="http://schemas.openxmlformats.org/officeDocument/2006/relationships/image" Target="../media/industrial-divider-bg.png" Id="rIdIndustrialBackground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0.png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1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32.xml.rels><?xml version='1.0' encoding='UTF-8' standalone='yes'?>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Type="http://schemas.openxmlformats.org/officeDocument/2006/relationships/image" Target="../media/industrial-divider-bg.png" Id="rIdIndustrialBackground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4.png"/></Relationships>
</file>

<file path=ppt/slides/_rels/slide3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5.x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image" Target="../media/image15.png"/></Relationships>
</file>

<file path=ppt/slides/_rels/slide36.xml.rels><?xml version='1.0' encoding='UTF-8' standalone='yes'?>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Relationship Type="http://schemas.openxmlformats.org/officeDocument/2006/relationships/image" Target="../media/industrial-divider-bg.png" Id="rIdIndustrialBackground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0">
        <a:blipFill dpi="0" rotWithShape="1">
          <a:blip r:embed="rIdIndustrialBackground">
            <a:alphaModFix amt="10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07305" y="1124585"/>
            <a:ext cx="7084695" cy="5509260"/>
          </a:xfrm>
          <a:prstGeom prst="rect">
            <a:avLst/>
          </a:prstGeom>
        </p:spPr>
      </p:pic>
      <p:sp>
        <p:nvSpPr>
          <p:cNvPr id="2" name="矩形 1"/>
          <p:cNvSpPr>
            <a:spLocks noGrp="1"/>
          </p:cNvSpPr>
          <p:nvPr/>
        </p:nvSpPr>
        <p:spPr>
          <a:xfrm>
            <a:off x="609600" y="1733550"/>
            <a:ext cx="53340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7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27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27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27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27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27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27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27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27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27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7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7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数字世界模型驱动的</a:t>
            </a:r>
            <a:endParaRPr sz="27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609600" y="2514600"/>
            <a:ext cx="6778625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9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39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39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39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39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39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39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39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39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39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39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39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压缩机生命周期</a:t>
            </a:r>
            <a:r>
              <a:rPr>
                <a:sym typeface="+mn-ea"/>
              </a:rPr>
              <a:t>感知系统</a:t>
            </a:r>
            <a:endParaRPr sz="39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647700" y="3495675"/>
            <a:ext cx="504825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950" b="0">
                <a:solidFill>
                  <a:srgbClr val="D7E6F1"/>
                </a:solidFill>
                <a:latin typeface="MiSans"/>
                <a:ea typeface="MiSans"/>
                <a:cs typeface="MiSans"/>
              </a:defRPr>
            </a:defPPr>
            <a:lvl1pPr algn="l">
              <a:defRPr sz="1950" b="0">
                <a:solidFill>
                  <a:srgbClr val="D7E6F1"/>
                </a:solidFill>
                <a:latin typeface="MiSans"/>
                <a:ea typeface="MiSans"/>
                <a:cs typeface="MiSans"/>
              </a:defRPr>
            </a:lvl1pPr>
            <a:lvl2pPr algn="l">
              <a:defRPr sz="1950" b="0">
                <a:solidFill>
                  <a:srgbClr val="D7E6F1"/>
                </a:solidFill>
                <a:latin typeface="MiSans"/>
                <a:ea typeface="MiSans"/>
                <a:cs typeface="MiSans"/>
              </a:defRPr>
            </a:lvl2pPr>
            <a:lvl3pPr algn="l">
              <a:defRPr sz="1950" b="0">
                <a:solidFill>
                  <a:srgbClr val="D7E6F1"/>
                </a:solidFill>
                <a:latin typeface="MiSans"/>
                <a:ea typeface="MiSans"/>
                <a:cs typeface="MiSans"/>
              </a:defRPr>
            </a:lvl3pPr>
            <a:lvl4pPr algn="l">
              <a:defRPr sz="1950" b="0">
                <a:solidFill>
                  <a:srgbClr val="D7E6F1"/>
                </a:solidFill>
                <a:latin typeface="MiSans"/>
                <a:ea typeface="MiSans"/>
                <a:cs typeface="MiSans"/>
              </a:defRPr>
            </a:lvl4pPr>
            <a:lvl5pPr algn="l">
              <a:defRPr sz="1950" b="0">
                <a:solidFill>
                  <a:srgbClr val="D7E6F1"/>
                </a:solidFill>
                <a:latin typeface="MiSans"/>
                <a:ea typeface="MiSans"/>
                <a:cs typeface="MiSans"/>
              </a:defRPr>
            </a:lvl5pPr>
            <a:lvl6pPr algn="l">
              <a:defRPr sz="1950" b="0">
                <a:solidFill>
                  <a:srgbClr val="D7E6F1"/>
                </a:solidFill>
                <a:latin typeface="MiSans"/>
                <a:ea typeface="MiSans"/>
                <a:cs typeface="MiSans"/>
              </a:defRPr>
            </a:lvl6pPr>
            <a:lvl7pPr algn="l">
              <a:defRPr sz="1950" b="0">
                <a:solidFill>
                  <a:srgbClr val="D7E6F1"/>
                </a:solidFill>
                <a:latin typeface="MiSans"/>
                <a:ea typeface="MiSans"/>
                <a:cs typeface="MiSans"/>
              </a:defRPr>
            </a:lvl7pPr>
            <a:lvl8pPr algn="l">
              <a:defRPr sz="1950" b="0">
                <a:solidFill>
                  <a:srgbClr val="D7E6F1"/>
                </a:solidFill>
                <a:latin typeface="MiSans"/>
                <a:ea typeface="MiSans"/>
                <a:cs typeface="MiSans"/>
              </a:defRPr>
            </a:lvl8pPr>
            <a:lvl9pPr algn="l">
              <a:defRPr sz="1950" b="0">
                <a:solidFill>
                  <a:srgbClr val="D7E6F1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950" b="0">
                <a:solidFill>
                  <a:srgbClr val="D7E6F1"/>
                </a:solidFill>
                <a:latin typeface="MiSans"/>
                <a:ea typeface="MiSans"/>
                <a:cs typeface="MiSans"/>
              </a:defRPr>
            </a:pPr>
            <a:r>
              <a:rPr sz="1950" b="0">
                <a:solidFill>
                  <a:srgbClr val="D7E6F1"/>
                </a:solidFill>
                <a:latin typeface="MiSans"/>
                <a:ea typeface="MiSans"/>
                <a:cs typeface="MiSans"/>
              </a:rPr>
              <a:t>从报警之后处置，到故障之前感知</a:t>
            </a:r>
            <a:endParaRPr sz="1950" b="0">
              <a:solidFill>
                <a:srgbClr val="D7E6F1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647700" y="5962650"/>
            <a:ext cx="4762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系统介绍</a:t>
            </a:r>
            <a:endParaRPr sz="1650" b="0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0144125" y="5962650"/>
            <a:ext cx="1428750" cy="295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r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r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r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r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r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r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r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r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r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2026.10</a:t>
            </a:r>
            <a:endParaRPr sz="1650" b="0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6" name="圆角矩形 25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目录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五个章节，完整介绍系统价值、技术路径与应用成果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系统介绍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02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685800" y="1781175"/>
            <a:ext cx="41910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5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35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35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35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35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35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35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35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35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35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35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352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CONTENTS</a:t>
            </a:r>
            <a:endParaRPr sz="352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704850" y="2647950"/>
            <a:ext cx="4000500" cy="1238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1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21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21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21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21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21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21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21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21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21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1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21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从现场需求出发</a:t>
            </a:r>
            <a:endParaRPr sz="21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  <a:p>
            <a:pPr algn="l">
              <a:defRPr sz="21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21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以实际系统和案例落地</a:t>
            </a:r>
            <a:endParaRPr sz="21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5429250" y="1685925"/>
            <a:ext cx="7429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0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30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30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30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30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30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30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30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30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30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30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300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01</a:t>
            </a:r>
            <a:endParaRPr sz="300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6353175" y="1685925"/>
            <a:ext cx="50482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263949"/>
                </a:solidFill>
                <a:latin typeface="MiSans"/>
                <a:ea typeface="MiSans"/>
                <a:cs typeface="MiSans"/>
              </a:rPr>
              <a:t>研发背景与现状</a:t>
            </a:r>
            <a:endParaRPr sz="2100" b="1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任意多边形 11"/>
          <p:cNvSpPr>
            <a:spLocks noGrp="1"/>
          </p:cNvSpPr>
          <p:nvPr/>
        </p:nvSpPr>
        <p:spPr>
          <a:xfrm>
            <a:off x="5429250" y="2352675"/>
            <a:ext cx="6000750" cy="953"/>
          </a:xfrm>
          <a:custGeom>
            <a:avLst/>
            <a:gdLst/>
            <a:ahLst/>
            <a:cxnLst/>
            <a:pathLst>
              <a:path w="6000750" h="953">
                <a:moveTo>
                  <a:pt x="0" y="0"/>
                </a:moveTo>
                <a:lnTo>
                  <a:pt x="600075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13" name="矩形 12"/>
          <p:cNvSpPr>
            <a:spLocks noGrp="1"/>
          </p:cNvSpPr>
          <p:nvPr/>
        </p:nvSpPr>
        <p:spPr>
          <a:xfrm>
            <a:off x="5429250" y="2514600"/>
            <a:ext cx="7429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0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30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30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30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30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30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30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30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30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30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30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3000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02</a:t>
            </a:r>
            <a:endParaRPr sz="3000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6353175" y="2514600"/>
            <a:ext cx="50482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263949"/>
                </a:solidFill>
                <a:latin typeface="MiSans"/>
                <a:ea typeface="MiSans"/>
                <a:cs typeface="MiSans"/>
              </a:rPr>
              <a:t>解决的问题与系统特性</a:t>
            </a:r>
            <a:endParaRPr sz="2100" b="1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5" name="任意多边形 14"/>
          <p:cNvSpPr>
            <a:spLocks noGrp="1"/>
          </p:cNvSpPr>
          <p:nvPr/>
        </p:nvSpPr>
        <p:spPr>
          <a:xfrm>
            <a:off x="5429250" y="3181350"/>
            <a:ext cx="6000750" cy="953"/>
          </a:xfrm>
          <a:custGeom>
            <a:avLst/>
            <a:gdLst/>
            <a:ahLst/>
            <a:cxnLst/>
            <a:pathLst>
              <a:path w="6000750" h="953">
                <a:moveTo>
                  <a:pt x="0" y="0"/>
                </a:moveTo>
                <a:lnTo>
                  <a:pt x="600075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16" name="矩形 15"/>
          <p:cNvSpPr>
            <a:spLocks noGrp="1"/>
          </p:cNvSpPr>
          <p:nvPr/>
        </p:nvSpPr>
        <p:spPr>
          <a:xfrm>
            <a:off x="5429250" y="3343275"/>
            <a:ext cx="7429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0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30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30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30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30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30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30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30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30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30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30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3000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03</a:t>
            </a:r>
            <a:endParaRPr sz="3000" b="1">
              <a:solidFill>
                <a:srgbClr val="3BA780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6353175" y="3343275"/>
            <a:ext cx="50482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整体解决方案</a:t>
            </a:r>
            <a:endParaRPr sz="2100" b="1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任意多边形 17"/>
          <p:cNvSpPr>
            <a:spLocks noGrp="1"/>
          </p:cNvSpPr>
          <p:nvPr/>
        </p:nvSpPr>
        <p:spPr>
          <a:xfrm>
            <a:off x="5429250" y="4010025"/>
            <a:ext cx="6000750" cy="953"/>
          </a:xfrm>
          <a:custGeom>
            <a:avLst/>
            <a:gdLst/>
            <a:ahLst/>
            <a:cxnLst/>
            <a:pathLst>
              <a:path w="6000750" h="953">
                <a:moveTo>
                  <a:pt x="0" y="0"/>
                </a:moveTo>
                <a:lnTo>
                  <a:pt x="600075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19" name="矩形 18"/>
          <p:cNvSpPr>
            <a:spLocks noGrp="1"/>
          </p:cNvSpPr>
          <p:nvPr/>
        </p:nvSpPr>
        <p:spPr>
          <a:xfrm>
            <a:off x="5429250" y="4171950"/>
            <a:ext cx="7429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0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defPPr>
            <a:lvl1pPr algn="l">
              <a:defRPr sz="30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1pPr>
            <a:lvl2pPr algn="l">
              <a:defRPr sz="30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2pPr>
            <a:lvl3pPr algn="l">
              <a:defRPr sz="30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3pPr>
            <a:lvl4pPr algn="l">
              <a:defRPr sz="30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4pPr>
            <a:lvl5pPr algn="l">
              <a:defRPr sz="30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5pPr>
            <a:lvl6pPr algn="l">
              <a:defRPr sz="30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6pPr>
            <a:lvl7pPr algn="l">
              <a:defRPr sz="30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7pPr>
            <a:lvl8pPr algn="l">
              <a:defRPr sz="30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8pPr>
            <a:lvl9pPr algn="l">
              <a:defRPr sz="30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30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pPr>
            <a:r>
              <a:rPr sz="3000" b="1">
                <a:solidFill>
                  <a:srgbClr val="E28D32"/>
                </a:solidFill>
                <a:latin typeface="MiSans"/>
                <a:ea typeface="MiSans"/>
                <a:cs typeface="MiSans"/>
              </a:rPr>
              <a:t>04</a:t>
            </a:r>
            <a:endParaRPr sz="3000" b="1">
              <a:solidFill>
                <a:srgbClr val="E28D3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0" name="矩形 19"/>
          <p:cNvSpPr>
            <a:spLocks noGrp="1"/>
          </p:cNvSpPr>
          <p:nvPr/>
        </p:nvSpPr>
        <p:spPr>
          <a:xfrm>
            <a:off x="6353175" y="4171950"/>
            <a:ext cx="50482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核心成果展示</a:t>
            </a:r>
            <a:endParaRPr sz="2100" b="1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1" name="任意多边形 20"/>
          <p:cNvSpPr>
            <a:spLocks noGrp="1"/>
          </p:cNvSpPr>
          <p:nvPr/>
        </p:nvSpPr>
        <p:spPr>
          <a:xfrm>
            <a:off x="5429250" y="4838700"/>
            <a:ext cx="6000750" cy="953"/>
          </a:xfrm>
          <a:custGeom>
            <a:avLst/>
            <a:gdLst/>
            <a:ahLst/>
            <a:cxnLst/>
            <a:pathLst>
              <a:path w="6000750" h="953">
                <a:moveTo>
                  <a:pt x="0" y="0"/>
                </a:moveTo>
                <a:lnTo>
                  <a:pt x="600075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22" name="矩形 21"/>
          <p:cNvSpPr>
            <a:spLocks noGrp="1"/>
          </p:cNvSpPr>
          <p:nvPr/>
        </p:nvSpPr>
        <p:spPr>
          <a:xfrm>
            <a:off x="5429250" y="5000625"/>
            <a:ext cx="7429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000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defPPr>
            <a:lvl1pPr algn="l">
              <a:defRPr sz="3000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1pPr>
            <a:lvl2pPr algn="l">
              <a:defRPr sz="3000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2pPr>
            <a:lvl3pPr algn="l">
              <a:defRPr sz="3000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3pPr>
            <a:lvl4pPr algn="l">
              <a:defRPr sz="3000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4pPr>
            <a:lvl5pPr algn="l">
              <a:defRPr sz="3000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5pPr>
            <a:lvl6pPr algn="l">
              <a:defRPr sz="3000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6pPr>
            <a:lvl7pPr algn="l">
              <a:defRPr sz="3000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7pPr>
            <a:lvl8pPr algn="l">
              <a:defRPr sz="3000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8pPr>
            <a:lvl9pPr algn="l">
              <a:defRPr sz="3000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3000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pPr>
            <a:r>
              <a:rPr sz="3000" b="1">
                <a:solidFill>
                  <a:srgbClr val="7B61A8"/>
                </a:solidFill>
                <a:latin typeface="MiSans"/>
                <a:ea typeface="MiSans"/>
                <a:cs typeface="MiSans"/>
              </a:rPr>
              <a:t>05</a:t>
            </a:r>
            <a:endParaRPr sz="3000" b="1">
              <a:solidFill>
                <a:srgbClr val="7B61A8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3" name="矩形 22"/>
          <p:cNvSpPr>
            <a:spLocks noGrp="1"/>
          </p:cNvSpPr>
          <p:nvPr/>
        </p:nvSpPr>
        <p:spPr>
          <a:xfrm>
            <a:off x="6353175" y="5000625"/>
            <a:ext cx="50482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成功案例与应用实践</a:t>
            </a:r>
            <a:endParaRPr sz="2100" b="1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4" name="任意多边形 23"/>
          <p:cNvSpPr>
            <a:spLocks noGrp="1"/>
          </p:cNvSpPr>
          <p:nvPr/>
        </p:nvSpPr>
        <p:spPr>
          <a:xfrm>
            <a:off x="5429250" y="5667375"/>
            <a:ext cx="6000750" cy="953"/>
          </a:xfrm>
          <a:custGeom>
            <a:avLst/>
            <a:gdLst/>
            <a:ahLst/>
            <a:cxnLst/>
            <a:pathLst>
              <a:path w="6000750" h="953">
                <a:moveTo>
                  <a:pt x="0" y="0"/>
                </a:moveTo>
                <a:lnTo>
                  <a:pt x="600075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25" name="矩形 24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研发背景  /  系统特性  /  整体方案  /  核心成果  /  应用案例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0">
        <a:blipFill dpi="0" rotWithShape="1">
          <a:blip r:embed="rIdIndustrialBackground">
            <a:alphaModFix amt="10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8" name="矩形 7"/>
          <p:cNvSpPr>
            <a:spLocks noGrp="1"/>
          </p:cNvSpPr>
          <p:nvPr/>
        </p:nvSpPr>
        <p:spPr>
          <a:xfrm>
            <a:off x="638175" y="685800"/>
            <a:ext cx="2762250" cy="1666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defPPr>
            <a:lvl1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1pPr>
            <a:lvl2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2pPr>
            <a:lvl3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3pPr>
            <a:lvl4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4pPr>
            <a:lvl5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5pPr>
            <a:lvl6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6pPr>
            <a:lvl7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7pPr>
            <a:lvl8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8pPr>
            <a:lvl9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pPr>
            <a:r>
              <a:rPr sz="10650" b="1">
                <a:solidFill>
                  <a:srgbClr val="8BCBD5"/>
                </a:solidFill>
                <a:latin typeface="MiSans"/>
                <a:ea typeface="MiSans"/>
                <a:cs typeface="MiSans"/>
              </a:rPr>
              <a:t>01</a:t>
            </a:r>
            <a:endParaRPr sz="10650" b="1">
              <a:solidFill>
                <a:srgbClr val="8BCBD5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695325" y="2771775"/>
            <a:ext cx="10763250" cy="847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37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研发背景与现状</a:t>
            </a:r>
            <a:endParaRPr sz="37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733425" y="3800475"/>
            <a:ext cx="102870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defPPr>
            <a:lvl1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1pPr>
            <a:lvl2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2pPr>
            <a:lvl3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3pPr>
            <a:lvl4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4pPr>
            <a:lvl5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5pPr>
            <a:lvl6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6pPr>
            <a:lvl7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7pPr>
            <a:lvl8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8pPr>
            <a:lvl9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pPr>
            <a:r>
              <a:rPr sz="2175" b="0">
                <a:solidFill>
                  <a:srgbClr val="D6E4EE"/>
                </a:solidFill>
                <a:latin typeface="MiSans"/>
                <a:ea typeface="MiSans"/>
                <a:cs typeface="MiSans"/>
              </a:rPr>
              <a:t>压缩机运维需要从状态监测走向演化感知</a:t>
            </a:r>
            <a:endParaRPr sz="2175" b="0">
              <a:solidFill>
                <a:srgbClr val="D6E4EE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任意多边形 3"/>
          <p:cNvSpPr>
            <a:spLocks noGrp="1"/>
          </p:cNvSpPr>
          <p:nvPr/>
        </p:nvSpPr>
        <p:spPr>
          <a:xfrm>
            <a:off x="742950" y="4857750"/>
            <a:ext cx="10639425" cy="953"/>
          </a:xfrm>
          <a:custGeom>
            <a:avLst/>
            <a:gdLst/>
            <a:ahLst/>
            <a:cxnLst/>
            <a:pathLst>
              <a:path w="10639425" h="953">
                <a:moveTo>
                  <a:pt x="0" y="0"/>
                </a:moveTo>
                <a:lnTo>
                  <a:pt x="10639425" y="0"/>
                </a:lnTo>
              </a:path>
            </a:pathLst>
          </a:custGeom>
          <a:noFill/>
          <a:ln w="19050">
            <a:solidFill>
              <a:srgbClr val="6685A8"/>
            </a:solidFill>
            <a:prstDash val="solid"/>
          </a:ln>
        </p:spPr>
      </p:sp>
      <p:sp>
        <p:nvSpPr>
          <p:cNvPr id="5" name="矩形 4"/>
          <p:cNvSpPr>
            <a:spLocks noGrp="1"/>
          </p:cNvSpPr>
          <p:nvPr/>
        </p:nvSpPr>
        <p:spPr>
          <a:xfrm>
            <a:off x="762000" y="5219700"/>
            <a:ext cx="33813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连续运行需求</a:t>
            </a:r>
            <a:endParaRPr sz="1800" b="0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4286250" y="5219700"/>
            <a:ext cx="33813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多系统监测现状</a:t>
            </a:r>
            <a:endParaRPr sz="1800" b="0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7810500" y="5219700"/>
            <a:ext cx="33813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诊断与处置难点</a:t>
            </a:r>
            <a:endParaRPr sz="1800" b="0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8" name="圆角矩形 17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研发背景：关键设备的连续运行需求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设备状态每天都在变化，运维需要理解变化的方向与原因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01  研发背景与现状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04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6991350" y="1800225"/>
            <a:ext cx="47625" cy="333375"/>
          </a:xfrm>
          <a:prstGeom prst="rect">
            <a:avLst/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10" name="矩形 9"/>
          <p:cNvSpPr>
            <a:spLocks noGrp="1"/>
          </p:cNvSpPr>
          <p:nvPr/>
        </p:nvSpPr>
        <p:spPr>
          <a:xfrm>
            <a:off x="7181850" y="1733550"/>
            <a:ext cx="42862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连续运行的可靠性</a:t>
            </a:r>
            <a:endParaRPr sz="18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7181850" y="2181225"/>
            <a:ext cx="428625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润滑、传动、气缸与气阀相互关联，局部变化可能影响整机运行。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6991350" y="3305175"/>
            <a:ext cx="47625" cy="333375"/>
          </a:xfrm>
          <a:prstGeom prst="rect">
            <a:avLst/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13" name="矩形 12"/>
          <p:cNvSpPr>
            <a:spLocks noGrp="1"/>
          </p:cNvSpPr>
          <p:nvPr/>
        </p:nvSpPr>
        <p:spPr>
          <a:xfrm>
            <a:off x="7181850" y="3238500"/>
            <a:ext cx="42862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检修窗口的提前量</a:t>
            </a:r>
            <a:endParaRPr sz="1875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7181850" y="3686175"/>
            <a:ext cx="428625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在明显越限之前识别持续偏离，为复核与计划检修预留时间。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6991350" y="4810125"/>
            <a:ext cx="47625" cy="333375"/>
          </a:xfrm>
          <a:prstGeom prst="rect">
            <a:avLst/>
          </a:prstGeom>
          <a:solidFill>
            <a:srgbClr val="3BA780"/>
          </a:solidFill>
          <a:ln w="0">
            <a:noFill/>
            <a:prstDash val="solid"/>
          </a:ln>
        </p:spPr>
      </p:sp>
      <p:sp>
        <p:nvSpPr>
          <p:cNvPr id="16" name="矩形 15"/>
          <p:cNvSpPr>
            <a:spLocks noGrp="1"/>
          </p:cNvSpPr>
          <p:nvPr/>
        </p:nvSpPr>
        <p:spPr>
          <a:xfrm>
            <a:off x="7181850" y="4743450"/>
            <a:ext cx="42862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设备经验的可复用性</a:t>
            </a:r>
            <a:endParaRPr sz="1875" b="1">
              <a:solidFill>
                <a:srgbClr val="3BA780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7181850" y="5191125"/>
            <a:ext cx="428625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把专家对趋势、波形和功图的理解，沉淀为可重复执行的判断。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pic>
        <p:nvPicPr>
          <p:cNvPr id="19" name="图片 18" descr="8c650f4028c0ad5c2182b9ca336ff35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835" y="1800225"/>
            <a:ext cx="5725160" cy="42957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4" name="圆角矩形 23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监测现状：有数据，缺少贯通的判断链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数据采集、异常解释和检修行动之间仍存在断点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01  研发背景与现状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05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695325" y="1762125"/>
            <a:ext cx="904875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6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36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36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36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36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36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36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36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36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36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36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360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01</a:t>
            </a:r>
            <a:endParaRPr sz="360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695325" y="2552700"/>
            <a:ext cx="319087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2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数据孤岛</a:t>
            </a:r>
            <a:endParaRPr sz="22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0" name="任意多边形 9"/>
          <p:cNvSpPr>
            <a:spLocks noGrp="1"/>
          </p:cNvSpPr>
          <p:nvPr/>
        </p:nvSpPr>
        <p:spPr>
          <a:xfrm>
            <a:off x="695325" y="3190875"/>
            <a:ext cx="3286125" cy="953"/>
          </a:xfrm>
          <a:custGeom>
            <a:avLst/>
            <a:gdLst/>
            <a:ahLst/>
            <a:cxnLst/>
            <a:pathLst>
              <a:path w="3286125" h="953">
                <a:moveTo>
                  <a:pt x="0" y="0"/>
                </a:moveTo>
                <a:lnTo>
                  <a:pt x="3286125" y="0"/>
                </a:lnTo>
              </a:path>
            </a:pathLst>
          </a:custGeom>
          <a:noFill/>
          <a:ln w="38100">
            <a:solidFill>
              <a:srgbClr val="466E92"/>
            </a:solidFill>
            <a:prstDash val="solid"/>
          </a:ln>
        </p:spPr>
      </p:sp>
      <p:sp>
        <p:nvSpPr>
          <p:cNvPr id="11" name="矩形 10"/>
          <p:cNvSpPr>
            <a:spLocks noGrp="1"/>
          </p:cNvSpPr>
          <p:nvPr/>
        </p:nvSpPr>
        <p:spPr>
          <a:xfrm>
            <a:off x="695325" y="3419475"/>
            <a:ext cx="333375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8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组态、波形、维修记录分散</a:t>
            </a:r>
            <a:endParaRPr sz="18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  <a:p>
            <a: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8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时间与测点语义难以对齐</a:t>
            </a:r>
            <a:endParaRPr sz="18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695325" y="4914900"/>
            <a:ext cx="3333750" cy="485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需要统一数据资产</a:t>
            </a:r>
            <a:endParaRPr sz="180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4505325" y="1762125"/>
            <a:ext cx="904875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6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36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36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36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36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36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36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36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36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36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36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3600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02</a:t>
            </a:r>
            <a:endParaRPr sz="3600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4505325" y="2552700"/>
            <a:ext cx="319087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2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判断割裂</a:t>
            </a:r>
            <a:endParaRPr sz="22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5" name="任意多边形 14"/>
          <p:cNvSpPr>
            <a:spLocks noGrp="1"/>
          </p:cNvSpPr>
          <p:nvPr/>
        </p:nvSpPr>
        <p:spPr>
          <a:xfrm>
            <a:off x="4505325" y="3190875"/>
            <a:ext cx="3286125" cy="953"/>
          </a:xfrm>
          <a:custGeom>
            <a:avLst/>
            <a:gdLst/>
            <a:ahLst/>
            <a:cxnLst/>
            <a:pathLst>
              <a:path w="3286125" h="953">
                <a:moveTo>
                  <a:pt x="0" y="0"/>
                </a:moveTo>
                <a:lnTo>
                  <a:pt x="3286125" y="0"/>
                </a:lnTo>
              </a:path>
            </a:pathLst>
          </a:custGeom>
          <a:noFill/>
          <a:ln w="38100">
            <a:solidFill>
              <a:srgbClr val="2FA6B6"/>
            </a:solidFill>
            <a:prstDash val="solid"/>
          </a:ln>
        </p:spPr>
      </p:sp>
      <p:sp>
        <p:nvSpPr>
          <p:cNvPr id="16" name="矩形 15"/>
          <p:cNvSpPr>
            <a:spLocks noGrp="1"/>
          </p:cNvSpPr>
          <p:nvPr/>
        </p:nvSpPr>
        <p:spPr>
          <a:xfrm>
            <a:off x="4505325" y="3419475"/>
            <a:ext cx="333375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8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阈值提示当前越限</a:t>
            </a:r>
            <a:endParaRPr sz="18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  <a:p>
            <a: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8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缺少趋势、机理与历史互证</a:t>
            </a:r>
            <a:endParaRPr sz="18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4505325" y="4914900"/>
            <a:ext cx="3333750" cy="485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需要联合证据判断</a:t>
            </a:r>
            <a:endParaRPr sz="1800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8315325" y="1762125"/>
            <a:ext cx="904875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6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36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36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36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36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36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36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36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36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36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36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3600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03</a:t>
            </a:r>
            <a:endParaRPr sz="3600" b="1">
              <a:solidFill>
                <a:srgbClr val="3BA780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9" name="矩形 18"/>
          <p:cNvSpPr>
            <a:spLocks noGrp="1"/>
          </p:cNvSpPr>
          <p:nvPr/>
        </p:nvSpPr>
        <p:spPr>
          <a:xfrm>
            <a:off x="8315325" y="2552700"/>
            <a:ext cx="319087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2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行动脱节</a:t>
            </a:r>
            <a:endParaRPr sz="22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0" name="任意多边形 19"/>
          <p:cNvSpPr>
            <a:spLocks noGrp="1"/>
          </p:cNvSpPr>
          <p:nvPr/>
        </p:nvSpPr>
        <p:spPr>
          <a:xfrm>
            <a:off x="8315325" y="3190875"/>
            <a:ext cx="3286125" cy="953"/>
          </a:xfrm>
          <a:custGeom>
            <a:avLst/>
            <a:gdLst/>
            <a:ahLst/>
            <a:cxnLst/>
            <a:pathLst>
              <a:path w="3286125" h="953">
                <a:moveTo>
                  <a:pt x="0" y="0"/>
                </a:moveTo>
                <a:lnTo>
                  <a:pt x="3286125" y="0"/>
                </a:lnTo>
              </a:path>
            </a:pathLst>
          </a:custGeom>
          <a:noFill/>
          <a:ln w="38100">
            <a:solidFill>
              <a:srgbClr val="3BA780"/>
            </a:solidFill>
            <a:prstDash val="solid"/>
          </a:ln>
        </p:spPr>
      </p:sp>
      <p:sp>
        <p:nvSpPr>
          <p:cNvPr id="21" name="矩形 20"/>
          <p:cNvSpPr>
            <a:spLocks noGrp="1"/>
          </p:cNvSpPr>
          <p:nvPr/>
        </p:nvSpPr>
        <p:spPr>
          <a:xfrm>
            <a:off x="8315325" y="3419475"/>
            <a:ext cx="333375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8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故障难映射到具体部件</a:t>
            </a:r>
            <a:endParaRPr sz="18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  <a:p>
            <a: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8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分析结论难回流为训练样本</a:t>
            </a:r>
            <a:endParaRPr sz="18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2" name="矩形 21"/>
          <p:cNvSpPr>
            <a:spLocks noGrp="1"/>
          </p:cNvSpPr>
          <p:nvPr/>
        </p:nvSpPr>
        <p:spPr>
          <a:xfrm>
            <a:off x="8315325" y="4914900"/>
            <a:ext cx="3333750" cy="485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需要形成业务闭环</a:t>
            </a:r>
            <a:endParaRPr sz="1800" b="1">
              <a:solidFill>
                <a:srgbClr val="3BA780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3" name="矩形 22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故障样本少、运行工况变化大、数据质量不一致，决定了系统必须组合多种方法。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0">
        <a:blipFill dpi="0" rotWithShape="1">
          <a:blip r:embed="rIdIndustrialBackground">
            <a:alphaModFix amt="10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8" name="矩形 7"/>
          <p:cNvSpPr>
            <a:spLocks noGrp="1"/>
          </p:cNvSpPr>
          <p:nvPr/>
        </p:nvSpPr>
        <p:spPr>
          <a:xfrm>
            <a:off x="638175" y="685800"/>
            <a:ext cx="2762250" cy="1666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defPPr>
            <a:lvl1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1pPr>
            <a:lvl2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2pPr>
            <a:lvl3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3pPr>
            <a:lvl4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4pPr>
            <a:lvl5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5pPr>
            <a:lvl6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6pPr>
            <a:lvl7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7pPr>
            <a:lvl8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8pPr>
            <a:lvl9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pPr>
            <a:r>
              <a:rPr sz="10650" b="1">
                <a:solidFill>
                  <a:srgbClr val="8BCBD5"/>
                </a:solidFill>
                <a:latin typeface="MiSans"/>
                <a:ea typeface="MiSans"/>
                <a:cs typeface="MiSans"/>
              </a:rPr>
              <a:t>02</a:t>
            </a:r>
            <a:endParaRPr sz="10650" b="1">
              <a:solidFill>
                <a:srgbClr val="8BCBD5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695325" y="2771775"/>
            <a:ext cx="10763250" cy="847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37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解决的问题与系统特性</a:t>
            </a:r>
            <a:endParaRPr sz="37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733425" y="3800475"/>
            <a:ext cx="102870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defPPr>
            <a:lvl1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1pPr>
            <a:lvl2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2pPr>
            <a:lvl3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3pPr>
            <a:lvl4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4pPr>
            <a:lvl5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5pPr>
            <a:lvl6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6pPr>
            <a:lvl7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7pPr>
            <a:lvl8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8pPr>
            <a:lvl9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pPr>
            <a:r>
              <a:rPr sz="2175" b="0">
                <a:solidFill>
                  <a:srgbClr val="D6E4EE"/>
                </a:solidFill>
                <a:latin typeface="MiSans"/>
                <a:ea typeface="MiSans"/>
                <a:cs typeface="MiSans"/>
              </a:rPr>
              <a:t>把运维难题转化为可落地的系统能力</a:t>
            </a:r>
            <a:endParaRPr sz="2175" b="0">
              <a:solidFill>
                <a:srgbClr val="D6E4EE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任意多边形 3"/>
          <p:cNvSpPr>
            <a:spLocks noGrp="1"/>
          </p:cNvSpPr>
          <p:nvPr/>
        </p:nvSpPr>
        <p:spPr>
          <a:xfrm>
            <a:off x="742950" y="4857750"/>
            <a:ext cx="10639425" cy="953"/>
          </a:xfrm>
          <a:custGeom>
            <a:avLst/>
            <a:gdLst/>
            <a:ahLst/>
            <a:cxnLst/>
            <a:pathLst>
              <a:path w="10639425" h="953">
                <a:moveTo>
                  <a:pt x="0" y="0"/>
                </a:moveTo>
                <a:lnTo>
                  <a:pt x="10639425" y="0"/>
                </a:lnTo>
              </a:path>
            </a:pathLst>
          </a:custGeom>
          <a:noFill/>
          <a:ln w="19050">
            <a:solidFill>
              <a:srgbClr val="6685A8"/>
            </a:solidFill>
            <a:prstDash val="solid"/>
          </a:ln>
        </p:spPr>
      </p:sp>
      <p:sp>
        <p:nvSpPr>
          <p:cNvPr id="5" name="矩形 4"/>
          <p:cNvSpPr>
            <a:spLocks noGrp="1"/>
          </p:cNvSpPr>
          <p:nvPr/>
        </p:nvSpPr>
        <p:spPr>
          <a:xfrm>
            <a:off x="762000" y="5219700"/>
            <a:ext cx="33813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解决哪些问题</a:t>
            </a:r>
            <a:endParaRPr sz="1800" b="0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4286250" y="5219700"/>
            <a:ext cx="33813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系统有哪些特性</a:t>
            </a:r>
            <a:endParaRPr sz="1800" b="0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7810500" y="5219700"/>
            <a:ext cx="33813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能力如何形成闭环</a:t>
            </a:r>
            <a:endParaRPr sz="1800" b="0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3" name="圆角矩形 42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问题与能力：让每项建设对应业务难题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从数据获取到处置反馈，建立一一对应的解决路径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02  解决的问题与系统特性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07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8" name="圆角矩形 7"/>
          <p:cNvSpPr>
            <a:spLocks noGrp="1"/>
          </p:cNvSpPr>
          <p:nvPr/>
        </p:nvSpPr>
        <p:spPr>
          <a:xfrm>
            <a:off x="619125" y="1790700"/>
            <a:ext cx="3095625" cy="609600"/>
          </a:xfrm>
          <a:prstGeom prst="roundRect">
            <a:avLst>
              <a:gd name="adj" fmla="val 7813"/>
            </a:avLst>
          </a:prstGeom>
          <a:solidFill>
            <a:srgbClr val="EDF3F8"/>
          </a:solidFill>
          <a:ln w="0">
            <a:noFill/>
            <a:prstDash val="solid"/>
          </a:ln>
        </p:spPr>
      </p:sp>
      <p:sp>
        <p:nvSpPr>
          <p:cNvPr id="9" name="矩形 8"/>
          <p:cNvSpPr>
            <a:spLocks noGrp="1"/>
          </p:cNvSpPr>
          <p:nvPr/>
        </p:nvSpPr>
        <p:spPr>
          <a:xfrm>
            <a:off x="781050" y="1857375"/>
            <a:ext cx="28098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数据分散、接口封闭</a:t>
            </a:r>
            <a:endParaRPr sz="172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0" name="任意多边形 9"/>
          <p:cNvSpPr>
            <a:spLocks noGrp="1"/>
          </p:cNvSpPr>
          <p:nvPr/>
        </p:nvSpPr>
        <p:spPr>
          <a:xfrm>
            <a:off x="3857625" y="2105025"/>
            <a:ext cx="619125" cy="953"/>
          </a:xfrm>
          <a:custGeom>
            <a:avLst/>
            <a:gdLst/>
            <a:ahLst/>
            <a:cxnLst/>
            <a:pathLst>
              <a:path w="619125" h="953">
                <a:moveTo>
                  <a:pt x="0" y="0"/>
                </a:moveTo>
                <a:lnTo>
                  <a:pt x="619125" y="0"/>
                </a:lnTo>
              </a:path>
            </a:pathLst>
          </a:custGeom>
          <a:noFill/>
          <a:ln w="19050">
            <a:solidFill>
              <a:srgbClr val="466E92"/>
            </a:solidFill>
            <a:prstDash val="solid"/>
          </a:ln>
        </p:spPr>
      </p:sp>
      <p:sp>
        <p:nvSpPr>
          <p:cNvPr id="11" name="任意多边形 10"/>
          <p:cNvSpPr>
            <a:spLocks noGrp="1"/>
          </p:cNvSpPr>
          <p:nvPr/>
        </p:nvSpPr>
        <p:spPr>
          <a:xfrm>
            <a:off x="4391025" y="20574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466E92"/>
            </a:solidFill>
            <a:prstDash val="solid"/>
          </a:ln>
        </p:spPr>
      </p:sp>
      <p:sp>
        <p:nvSpPr>
          <p:cNvPr id="12" name="任意多边形 11"/>
          <p:cNvSpPr>
            <a:spLocks noGrp="1"/>
          </p:cNvSpPr>
          <p:nvPr/>
        </p:nvSpPr>
        <p:spPr>
          <a:xfrm>
            <a:off x="4391025" y="210502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466E92"/>
            </a:solidFill>
            <a:prstDash val="solid"/>
          </a:ln>
        </p:spPr>
      </p:sp>
      <p:sp>
        <p:nvSpPr>
          <p:cNvPr id="13" name="矩形 12"/>
          <p:cNvSpPr>
            <a:spLocks noGrp="1"/>
          </p:cNvSpPr>
          <p:nvPr/>
        </p:nvSpPr>
        <p:spPr>
          <a:xfrm>
            <a:off x="4743450" y="1857375"/>
            <a:ext cx="43815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多源接入与统一语义</a:t>
            </a:r>
            <a:endParaRPr sz="18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9858375" y="1857375"/>
            <a:ext cx="16668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数据可用</a:t>
            </a:r>
            <a:endParaRPr sz="1725" b="1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5" name="圆角矩形 14"/>
          <p:cNvSpPr>
            <a:spLocks noGrp="1"/>
          </p:cNvSpPr>
          <p:nvPr/>
        </p:nvSpPr>
        <p:spPr>
          <a:xfrm>
            <a:off x="619125" y="2590800"/>
            <a:ext cx="3095625" cy="609600"/>
          </a:xfrm>
          <a:prstGeom prst="roundRect">
            <a:avLst>
              <a:gd name="adj" fmla="val 7813"/>
            </a:avLst>
          </a:prstGeom>
          <a:solidFill>
            <a:srgbClr val="FFFFFF"/>
          </a:solidFill>
          <a:ln w="0">
            <a:noFill/>
            <a:prstDash val="solid"/>
          </a:ln>
        </p:spPr>
      </p:sp>
      <p:sp>
        <p:nvSpPr>
          <p:cNvPr id="16" name="矩形 15"/>
          <p:cNvSpPr>
            <a:spLocks noGrp="1"/>
          </p:cNvSpPr>
          <p:nvPr/>
        </p:nvSpPr>
        <p:spPr>
          <a:xfrm>
            <a:off x="781050" y="2657475"/>
            <a:ext cx="28098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固定阈值难看演化</a:t>
            </a:r>
            <a:endParaRPr sz="172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7" name="任意多边形 16"/>
          <p:cNvSpPr>
            <a:spLocks noGrp="1"/>
          </p:cNvSpPr>
          <p:nvPr/>
        </p:nvSpPr>
        <p:spPr>
          <a:xfrm>
            <a:off x="3857625" y="2905125"/>
            <a:ext cx="619125" cy="953"/>
          </a:xfrm>
          <a:custGeom>
            <a:avLst/>
            <a:gdLst/>
            <a:ahLst/>
            <a:cxnLst/>
            <a:pathLst>
              <a:path w="619125" h="953">
                <a:moveTo>
                  <a:pt x="0" y="0"/>
                </a:moveTo>
                <a:lnTo>
                  <a:pt x="61912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8" name="任意多边形 17"/>
          <p:cNvSpPr>
            <a:spLocks noGrp="1"/>
          </p:cNvSpPr>
          <p:nvPr/>
        </p:nvSpPr>
        <p:spPr>
          <a:xfrm>
            <a:off x="4391025" y="28575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9" name="任意多边形 18"/>
          <p:cNvSpPr>
            <a:spLocks noGrp="1"/>
          </p:cNvSpPr>
          <p:nvPr/>
        </p:nvSpPr>
        <p:spPr>
          <a:xfrm>
            <a:off x="4391025" y="290512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0" name="矩形 19"/>
          <p:cNvSpPr>
            <a:spLocks noGrp="1"/>
          </p:cNvSpPr>
          <p:nvPr/>
        </p:nvSpPr>
        <p:spPr>
          <a:xfrm>
            <a:off x="4743450" y="2657475"/>
            <a:ext cx="43815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时序基线与故障特征融合</a:t>
            </a:r>
            <a:endParaRPr sz="1875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1" name="矩形 20"/>
          <p:cNvSpPr>
            <a:spLocks noGrp="1"/>
          </p:cNvSpPr>
          <p:nvPr/>
        </p:nvSpPr>
        <p:spPr>
          <a:xfrm>
            <a:off x="9858375" y="2657475"/>
            <a:ext cx="16668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更早感知</a:t>
            </a:r>
            <a:endParaRPr sz="1725" b="1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2" name="圆角矩形 21"/>
          <p:cNvSpPr>
            <a:spLocks noGrp="1"/>
          </p:cNvSpPr>
          <p:nvPr/>
        </p:nvSpPr>
        <p:spPr>
          <a:xfrm>
            <a:off x="619125" y="3390900"/>
            <a:ext cx="3095625" cy="609600"/>
          </a:xfrm>
          <a:prstGeom prst="roundRect">
            <a:avLst>
              <a:gd name="adj" fmla="val 7813"/>
            </a:avLst>
          </a:prstGeom>
          <a:solidFill>
            <a:srgbClr val="EDF3F8"/>
          </a:solidFill>
          <a:ln w="0">
            <a:noFill/>
            <a:prstDash val="solid"/>
          </a:ln>
        </p:spPr>
      </p:sp>
      <p:sp>
        <p:nvSpPr>
          <p:cNvPr id="23" name="矩形 22"/>
          <p:cNvSpPr>
            <a:spLocks noGrp="1"/>
          </p:cNvSpPr>
          <p:nvPr/>
        </p:nvSpPr>
        <p:spPr>
          <a:xfrm>
            <a:off x="781050" y="3457575"/>
            <a:ext cx="28098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异常多、解释成本高</a:t>
            </a:r>
            <a:endParaRPr sz="172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4" name="任意多边形 23"/>
          <p:cNvSpPr>
            <a:spLocks noGrp="1"/>
          </p:cNvSpPr>
          <p:nvPr/>
        </p:nvSpPr>
        <p:spPr>
          <a:xfrm>
            <a:off x="3857625" y="3705225"/>
            <a:ext cx="619125" cy="953"/>
          </a:xfrm>
          <a:custGeom>
            <a:avLst/>
            <a:gdLst/>
            <a:ahLst/>
            <a:cxnLst/>
            <a:pathLst>
              <a:path w="619125" h="953">
                <a:moveTo>
                  <a:pt x="0" y="0"/>
                </a:moveTo>
                <a:lnTo>
                  <a:pt x="619125" y="0"/>
                </a:lnTo>
              </a:path>
            </a:pathLst>
          </a:custGeom>
          <a:noFill/>
          <a:ln w="19050">
            <a:solidFill>
              <a:srgbClr val="3BA780"/>
            </a:solidFill>
            <a:prstDash val="solid"/>
          </a:ln>
        </p:spPr>
      </p:sp>
      <p:sp>
        <p:nvSpPr>
          <p:cNvPr id="25" name="任意多边形 24"/>
          <p:cNvSpPr>
            <a:spLocks noGrp="1"/>
          </p:cNvSpPr>
          <p:nvPr/>
        </p:nvSpPr>
        <p:spPr>
          <a:xfrm>
            <a:off x="4391025" y="36576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3BA780"/>
            </a:solidFill>
            <a:prstDash val="solid"/>
          </a:ln>
        </p:spPr>
      </p:sp>
      <p:sp>
        <p:nvSpPr>
          <p:cNvPr id="26" name="任意多边形 25"/>
          <p:cNvSpPr>
            <a:spLocks noGrp="1"/>
          </p:cNvSpPr>
          <p:nvPr/>
        </p:nvSpPr>
        <p:spPr>
          <a:xfrm>
            <a:off x="4391025" y="370522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3BA780"/>
            </a:solidFill>
            <a:prstDash val="solid"/>
          </a:ln>
        </p:spPr>
      </p:sp>
      <p:sp>
        <p:nvSpPr>
          <p:cNvPr id="27" name="矩形 26"/>
          <p:cNvSpPr>
            <a:spLocks noGrp="1"/>
          </p:cNvSpPr>
          <p:nvPr/>
        </p:nvSpPr>
        <p:spPr>
          <a:xfrm>
            <a:off x="4743450" y="3457575"/>
            <a:ext cx="43815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机理互证与历史相似检索</a:t>
            </a:r>
            <a:endParaRPr sz="1875" b="1">
              <a:solidFill>
                <a:srgbClr val="3BA780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8" name="矩形 27"/>
          <p:cNvSpPr>
            <a:spLocks noGrp="1"/>
          </p:cNvSpPr>
          <p:nvPr/>
        </p:nvSpPr>
        <p:spPr>
          <a:xfrm>
            <a:off x="9858375" y="3457575"/>
            <a:ext cx="16668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判断可解释</a:t>
            </a:r>
            <a:endParaRPr sz="1725" b="1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9" name="圆角矩形 28"/>
          <p:cNvSpPr>
            <a:spLocks noGrp="1"/>
          </p:cNvSpPr>
          <p:nvPr/>
        </p:nvSpPr>
        <p:spPr>
          <a:xfrm>
            <a:off x="619125" y="4191000"/>
            <a:ext cx="3095625" cy="609600"/>
          </a:xfrm>
          <a:prstGeom prst="roundRect">
            <a:avLst>
              <a:gd name="adj" fmla="val 7813"/>
            </a:avLst>
          </a:prstGeom>
          <a:solidFill>
            <a:srgbClr val="FFFFFF"/>
          </a:solidFill>
          <a:ln w="0">
            <a:noFill/>
            <a:prstDash val="solid"/>
          </a:ln>
        </p:spPr>
      </p:sp>
      <p:sp>
        <p:nvSpPr>
          <p:cNvPr id="30" name="矩形 29"/>
          <p:cNvSpPr>
            <a:spLocks noGrp="1"/>
          </p:cNvSpPr>
          <p:nvPr/>
        </p:nvSpPr>
        <p:spPr>
          <a:xfrm>
            <a:off x="781050" y="4257675"/>
            <a:ext cx="28098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曲线难对应设备部件</a:t>
            </a:r>
            <a:endParaRPr sz="172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1" name="任意多边形 30"/>
          <p:cNvSpPr>
            <a:spLocks noGrp="1"/>
          </p:cNvSpPr>
          <p:nvPr/>
        </p:nvSpPr>
        <p:spPr>
          <a:xfrm>
            <a:off x="3857625" y="4505325"/>
            <a:ext cx="619125" cy="953"/>
          </a:xfrm>
          <a:custGeom>
            <a:avLst/>
            <a:gdLst/>
            <a:ahLst/>
            <a:cxnLst/>
            <a:pathLst>
              <a:path w="619125" h="953">
                <a:moveTo>
                  <a:pt x="0" y="0"/>
                </a:moveTo>
                <a:lnTo>
                  <a:pt x="619125" y="0"/>
                </a:ln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32" name="任意多边形 31"/>
          <p:cNvSpPr>
            <a:spLocks noGrp="1"/>
          </p:cNvSpPr>
          <p:nvPr/>
        </p:nvSpPr>
        <p:spPr>
          <a:xfrm>
            <a:off x="4391025" y="44577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33" name="任意多边形 32"/>
          <p:cNvSpPr>
            <a:spLocks noGrp="1"/>
          </p:cNvSpPr>
          <p:nvPr/>
        </p:nvSpPr>
        <p:spPr>
          <a:xfrm>
            <a:off x="4391025" y="450532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34" name="矩形 33"/>
          <p:cNvSpPr>
            <a:spLocks noGrp="1"/>
          </p:cNvSpPr>
          <p:nvPr/>
        </p:nvSpPr>
        <p:spPr>
          <a:xfrm>
            <a:off x="4743450" y="4257675"/>
            <a:ext cx="43815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E28D32"/>
                </a:solidFill>
                <a:latin typeface="MiSans"/>
                <a:ea typeface="MiSans"/>
                <a:cs typeface="MiSans"/>
              </a:rPr>
              <a:t>三维语义绑定与风险着色</a:t>
            </a:r>
            <a:endParaRPr sz="1875" b="1">
              <a:solidFill>
                <a:srgbClr val="E28D3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5" name="矩形 34"/>
          <p:cNvSpPr>
            <a:spLocks noGrp="1"/>
          </p:cNvSpPr>
          <p:nvPr/>
        </p:nvSpPr>
        <p:spPr>
          <a:xfrm>
            <a:off x="9858375" y="4257675"/>
            <a:ext cx="16668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位置可定位</a:t>
            </a:r>
            <a:endParaRPr sz="1725" b="1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6" name="圆角矩形 35"/>
          <p:cNvSpPr>
            <a:spLocks noGrp="1"/>
          </p:cNvSpPr>
          <p:nvPr/>
        </p:nvSpPr>
        <p:spPr>
          <a:xfrm>
            <a:off x="619125" y="4991100"/>
            <a:ext cx="3095625" cy="609600"/>
          </a:xfrm>
          <a:prstGeom prst="roundRect">
            <a:avLst>
              <a:gd name="adj" fmla="val 7813"/>
            </a:avLst>
          </a:prstGeom>
          <a:solidFill>
            <a:srgbClr val="EDF3F8"/>
          </a:solidFill>
          <a:ln w="0">
            <a:noFill/>
            <a:prstDash val="solid"/>
          </a:ln>
        </p:spPr>
      </p:sp>
      <p:sp>
        <p:nvSpPr>
          <p:cNvPr id="37" name="矩形 36"/>
          <p:cNvSpPr>
            <a:spLocks noGrp="1"/>
          </p:cNvSpPr>
          <p:nvPr/>
        </p:nvSpPr>
        <p:spPr>
          <a:xfrm>
            <a:off x="781050" y="5057775"/>
            <a:ext cx="28098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经验依赖个人</a:t>
            </a:r>
            <a:endParaRPr sz="172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8" name="任意多边形 37"/>
          <p:cNvSpPr>
            <a:spLocks noGrp="1"/>
          </p:cNvSpPr>
          <p:nvPr/>
        </p:nvSpPr>
        <p:spPr>
          <a:xfrm>
            <a:off x="3857625" y="5305425"/>
            <a:ext cx="619125" cy="953"/>
          </a:xfrm>
          <a:custGeom>
            <a:avLst/>
            <a:gdLst/>
            <a:ahLst/>
            <a:cxnLst/>
            <a:pathLst>
              <a:path w="619125" h="953">
                <a:moveTo>
                  <a:pt x="0" y="0"/>
                </a:moveTo>
                <a:lnTo>
                  <a:pt x="619125" y="0"/>
                </a:lnTo>
              </a:path>
            </a:pathLst>
          </a:custGeom>
          <a:noFill/>
          <a:ln w="19050">
            <a:solidFill>
              <a:srgbClr val="7B61A8"/>
            </a:solidFill>
            <a:prstDash val="solid"/>
          </a:ln>
        </p:spPr>
      </p:sp>
      <p:sp>
        <p:nvSpPr>
          <p:cNvPr id="39" name="任意多边形 38"/>
          <p:cNvSpPr>
            <a:spLocks noGrp="1"/>
          </p:cNvSpPr>
          <p:nvPr/>
        </p:nvSpPr>
        <p:spPr>
          <a:xfrm>
            <a:off x="4391025" y="52578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7B61A8"/>
            </a:solidFill>
            <a:prstDash val="solid"/>
          </a:ln>
        </p:spPr>
      </p:sp>
      <p:sp>
        <p:nvSpPr>
          <p:cNvPr id="40" name="任意多边形 39"/>
          <p:cNvSpPr>
            <a:spLocks noGrp="1"/>
          </p:cNvSpPr>
          <p:nvPr/>
        </p:nvSpPr>
        <p:spPr>
          <a:xfrm>
            <a:off x="4391025" y="530542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7B61A8"/>
            </a:solidFill>
            <a:prstDash val="solid"/>
          </a:ln>
        </p:spPr>
      </p:sp>
      <p:sp>
        <p:nvSpPr>
          <p:cNvPr id="41" name="矩形 40"/>
          <p:cNvSpPr>
            <a:spLocks noGrp="1"/>
          </p:cNvSpPr>
          <p:nvPr/>
        </p:nvSpPr>
        <p:spPr>
          <a:xfrm>
            <a:off x="4743450" y="5057775"/>
            <a:ext cx="43815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7B61A8"/>
                </a:solidFill>
                <a:latin typeface="MiSans"/>
                <a:ea typeface="MiSans"/>
                <a:cs typeface="MiSans"/>
              </a:rPr>
              <a:t>专家标注与模型迭代闭环</a:t>
            </a:r>
            <a:endParaRPr sz="1875" b="1">
              <a:solidFill>
                <a:srgbClr val="7B61A8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2" name="矩形 41"/>
          <p:cNvSpPr>
            <a:spLocks noGrp="1"/>
          </p:cNvSpPr>
          <p:nvPr/>
        </p:nvSpPr>
        <p:spPr>
          <a:xfrm>
            <a:off x="9858375" y="5057775"/>
            <a:ext cx="16668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经验可复用</a:t>
            </a:r>
            <a:endParaRPr sz="1725" b="1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8" name="圆角矩形 27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系统特性：组合能力支撑持续感知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多源融合、机理与学习协同，最终落到设备级判断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02  解决的问题与系统特性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08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8" name="椭圆 7"/>
          <p:cNvSpPr>
            <a:spLocks noGrp="1"/>
          </p:cNvSpPr>
          <p:nvPr/>
        </p:nvSpPr>
        <p:spPr>
          <a:xfrm>
            <a:off x="5095875" y="2838450"/>
            <a:ext cx="1905000" cy="1905000"/>
          </a:xfrm>
          <a:prstGeom prst="ellipse">
            <a:avLst/>
          </a:prstGeom>
          <a:solidFill>
            <a:srgbClr val="466E92"/>
          </a:solidFill>
          <a:ln w="0">
            <a:noFill/>
          </a:ln>
        </p:spPr>
      </p:sp>
      <p:sp>
        <p:nvSpPr>
          <p:cNvPr id="9" name="矩形 8"/>
          <p:cNvSpPr>
            <a:spLocks noGrp="1"/>
          </p:cNvSpPr>
          <p:nvPr/>
        </p:nvSpPr>
        <p:spPr>
          <a:xfrm>
            <a:off x="5172075" y="2914650"/>
            <a:ext cx="1752600" cy="1752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2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压缩机</a:t>
            </a:r>
            <a:endParaRPr sz="22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  <a:p>
            <a: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2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数字分身</a:t>
            </a:r>
            <a:endParaRPr sz="22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0" name="任意多边形 9"/>
          <p:cNvSpPr>
            <a:spLocks noGrp="1"/>
          </p:cNvSpPr>
          <p:nvPr/>
        </p:nvSpPr>
        <p:spPr>
          <a:xfrm>
            <a:off x="3981450" y="2295525"/>
            <a:ext cx="1114425" cy="1495425"/>
          </a:xfrm>
          <a:custGeom>
            <a:avLst/>
            <a:gdLst/>
            <a:ahLst/>
            <a:cxnLst/>
            <a:pathLst>
              <a:path w="1114425" h="1495425">
                <a:moveTo>
                  <a:pt x="0" y="0"/>
                </a:moveTo>
                <a:cubicBezTo>
                  <a:pt x="557213" y="0"/>
                  <a:pt x="557213" y="1495425"/>
                  <a:pt x="1114425" y="1495425"/>
                </a:cubicBezTo>
              </a:path>
            </a:pathLst>
          </a:custGeom>
          <a:noFill/>
          <a:ln w="19050">
            <a:solidFill>
              <a:srgbClr val="466E92"/>
            </a:solidFill>
            <a:prstDash val="solid"/>
          </a:ln>
        </p:spPr>
      </p:sp>
      <p:sp>
        <p:nvSpPr>
          <p:cNvPr id="11" name="矩形 10"/>
          <p:cNvSpPr>
            <a:spLocks noGrp="1"/>
          </p:cNvSpPr>
          <p:nvPr/>
        </p:nvSpPr>
        <p:spPr>
          <a:xfrm>
            <a:off x="1028700" y="1952625"/>
            <a:ext cx="2857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多源融合</a:t>
            </a:r>
            <a:endParaRPr sz="202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1028700" y="2381250"/>
            <a:ext cx="29527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组态、传感器、资料</a:t>
            </a:r>
            <a:endParaRPr sz="15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3" name="任意多边形 12"/>
          <p:cNvSpPr>
            <a:spLocks noGrp="1"/>
          </p:cNvSpPr>
          <p:nvPr/>
        </p:nvSpPr>
        <p:spPr>
          <a:xfrm>
            <a:off x="7000875" y="2295525"/>
            <a:ext cx="1190625" cy="1495425"/>
          </a:xfrm>
          <a:custGeom>
            <a:avLst/>
            <a:gdLst/>
            <a:ahLst/>
            <a:cxnLst/>
            <a:pathLst>
              <a:path w="1190625" h="1495425">
                <a:moveTo>
                  <a:pt x="0" y="1495425"/>
                </a:moveTo>
                <a:cubicBezTo>
                  <a:pt x="595313" y="1495425"/>
                  <a:pt x="595313" y="0"/>
                  <a:pt x="1190625" y="0"/>
                </a:cubicBez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4" name="矩形 13"/>
          <p:cNvSpPr>
            <a:spLocks noGrp="1"/>
          </p:cNvSpPr>
          <p:nvPr/>
        </p:nvSpPr>
        <p:spPr>
          <a:xfrm>
            <a:off x="8191500" y="1952625"/>
            <a:ext cx="2857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时序与记忆</a:t>
            </a:r>
            <a:endParaRPr sz="2025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8191500" y="2381250"/>
            <a:ext cx="29527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自身基线、相似事件</a:t>
            </a:r>
            <a:endParaRPr sz="15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6" name="任意多边形 15"/>
          <p:cNvSpPr>
            <a:spLocks noGrp="1"/>
          </p:cNvSpPr>
          <p:nvPr/>
        </p:nvSpPr>
        <p:spPr>
          <a:xfrm>
            <a:off x="3981450" y="3790950"/>
            <a:ext cx="1114425" cy="19050"/>
          </a:xfrm>
          <a:custGeom>
            <a:avLst/>
            <a:gdLst/>
            <a:ahLst/>
            <a:cxnLst/>
            <a:pathLst>
              <a:path w="1114425" h="19050">
                <a:moveTo>
                  <a:pt x="0" y="19050"/>
                </a:moveTo>
                <a:cubicBezTo>
                  <a:pt x="557213" y="19050"/>
                  <a:pt x="557213" y="0"/>
                  <a:pt x="1114425" y="0"/>
                </a:cubicBezTo>
              </a:path>
            </a:pathLst>
          </a:custGeom>
          <a:noFill/>
          <a:ln w="19050">
            <a:solidFill>
              <a:srgbClr val="3BA780"/>
            </a:solidFill>
            <a:prstDash val="solid"/>
          </a:ln>
        </p:spPr>
      </p:sp>
      <p:sp>
        <p:nvSpPr>
          <p:cNvPr id="17" name="矩形 16"/>
          <p:cNvSpPr>
            <a:spLocks noGrp="1"/>
          </p:cNvSpPr>
          <p:nvPr/>
        </p:nvSpPr>
        <p:spPr>
          <a:xfrm>
            <a:off x="1028700" y="3467100"/>
            <a:ext cx="2857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机理融合</a:t>
            </a:r>
            <a:endParaRPr sz="2025" b="1">
              <a:solidFill>
                <a:srgbClr val="3BA780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1028700" y="3895725"/>
            <a:ext cx="29527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波形与功图交叉判断</a:t>
            </a:r>
            <a:endParaRPr sz="15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9" name="任意多边形 18"/>
          <p:cNvSpPr>
            <a:spLocks noGrp="1"/>
          </p:cNvSpPr>
          <p:nvPr/>
        </p:nvSpPr>
        <p:spPr>
          <a:xfrm>
            <a:off x="7000875" y="3790950"/>
            <a:ext cx="1190625" cy="19050"/>
          </a:xfrm>
          <a:custGeom>
            <a:avLst/>
            <a:gdLst/>
            <a:ahLst/>
            <a:cxnLst/>
            <a:pathLst>
              <a:path w="1190625" h="19050">
                <a:moveTo>
                  <a:pt x="0" y="0"/>
                </a:moveTo>
                <a:cubicBezTo>
                  <a:pt x="595313" y="0"/>
                  <a:pt x="595313" y="19050"/>
                  <a:pt x="1190625" y="19050"/>
                </a:cubicBez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20" name="矩形 19"/>
          <p:cNvSpPr>
            <a:spLocks noGrp="1"/>
          </p:cNvSpPr>
          <p:nvPr/>
        </p:nvSpPr>
        <p:spPr>
          <a:xfrm>
            <a:off x="8191500" y="3467100"/>
            <a:ext cx="2857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defPPr>
            <a:lvl1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1pPr>
            <a:lvl2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2pPr>
            <a:lvl3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3pPr>
            <a:lvl4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4pPr>
            <a:lvl5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5pPr>
            <a:lvl6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6pPr>
            <a:lvl7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7pPr>
            <a:lvl8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8pPr>
            <a:lvl9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E28D32"/>
                </a:solidFill>
                <a:latin typeface="MiSans"/>
                <a:ea typeface="MiSans"/>
                <a:cs typeface="MiSans"/>
              </a:rPr>
              <a:t>三维联动</a:t>
            </a:r>
            <a:endParaRPr sz="2025" b="1">
              <a:solidFill>
                <a:srgbClr val="E28D3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1" name="矩形 20"/>
          <p:cNvSpPr>
            <a:spLocks noGrp="1"/>
          </p:cNvSpPr>
          <p:nvPr/>
        </p:nvSpPr>
        <p:spPr>
          <a:xfrm>
            <a:off x="8191500" y="3895725"/>
            <a:ext cx="29527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状态、告警、部件映射</a:t>
            </a:r>
            <a:endParaRPr sz="15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2" name="任意多边形 21"/>
          <p:cNvSpPr>
            <a:spLocks noGrp="1"/>
          </p:cNvSpPr>
          <p:nvPr/>
        </p:nvSpPr>
        <p:spPr>
          <a:xfrm>
            <a:off x="3981450" y="3790950"/>
            <a:ext cx="1114425" cy="1533525"/>
          </a:xfrm>
          <a:custGeom>
            <a:avLst/>
            <a:gdLst/>
            <a:ahLst/>
            <a:cxnLst/>
            <a:pathLst>
              <a:path w="1114425" h="1533525">
                <a:moveTo>
                  <a:pt x="0" y="1533525"/>
                </a:moveTo>
                <a:cubicBezTo>
                  <a:pt x="557213" y="1533525"/>
                  <a:pt x="557213" y="0"/>
                  <a:pt x="1114425" y="0"/>
                </a:cubicBezTo>
              </a:path>
            </a:pathLst>
          </a:custGeom>
          <a:noFill/>
          <a:ln w="19050">
            <a:solidFill>
              <a:srgbClr val="7B61A8"/>
            </a:solidFill>
            <a:prstDash val="solid"/>
          </a:ln>
        </p:spPr>
      </p:sp>
      <p:sp>
        <p:nvSpPr>
          <p:cNvPr id="23" name="矩形 22"/>
          <p:cNvSpPr>
            <a:spLocks noGrp="1"/>
          </p:cNvSpPr>
          <p:nvPr/>
        </p:nvSpPr>
        <p:spPr>
          <a:xfrm>
            <a:off x="1028700" y="4981575"/>
            <a:ext cx="2857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0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defPPr>
            <a:lvl1pPr algn="l">
              <a:defRPr sz="20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1pPr>
            <a:lvl2pPr algn="l">
              <a:defRPr sz="20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2pPr>
            <a:lvl3pPr algn="l">
              <a:defRPr sz="20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3pPr>
            <a:lvl4pPr algn="l">
              <a:defRPr sz="20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4pPr>
            <a:lvl5pPr algn="l">
              <a:defRPr sz="20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5pPr>
            <a:lvl6pPr algn="l">
              <a:defRPr sz="20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6pPr>
            <a:lvl7pPr algn="l">
              <a:defRPr sz="20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7pPr>
            <a:lvl8pPr algn="l">
              <a:defRPr sz="20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8pPr>
            <a:lvl9pPr algn="l">
              <a:defRPr sz="20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0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7B61A8"/>
                </a:solidFill>
                <a:latin typeface="MiSans"/>
                <a:ea typeface="MiSans"/>
                <a:cs typeface="MiSans"/>
              </a:rPr>
              <a:t>提前感知</a:t>
            </a:r>
            <a:endParaRPr sz="2025" b="1">
              <a:solidFill>
                <a:srgbClr val="7B61A8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4" name="矩形 23"/>
          <p:cNvSpPr>
            <a:spLocks noGrp="1"/>
          </p:cNvSpPr>
          <p:nvPr/>
        </p:nvSpPr>
        <p:spPr>
          <a:xfrm>
            <a:off x="1028700" y="5410200"/>
            <a:ext cx="29527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异常演化与风险分级</a:t>
            </a:r>
            <a:endParaRPr sz="15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5" name="任意多边形 24"/>
          <p:cNvSpPr>
            <a:spLocks noGrp="1"/>
          </p:cNvSpPr>
          <p:nvPr/>
        </p:nvSpPr>
        <p:spPr>
          <a:xfrm>
            <a:off x="7000875" y="3790950"/>
            <a:ext cx="1190625" cy="1533525"/>
          </a:xfrm>
          <a:custGeom>
            <a:avLst/>
            <a:gdLst/>
            <a:ahLst/>
            <a:cxnLst/>
            <a:pathLst>
              <a:path w="1190625" h="1533525">
                <a:moveTo>
                  <a:pt x="0" y="0"/>
                </a:moveTo>
                <a:cubicBezTo>
                  <a:pt x="595313" y="0"/>
                  <a:pt x="595313" y="1533525"/>
                  <a:pt x="1190625" y="1533525"/>
                </a:cubicBezTo>
              </a:path>
            </a:pathLst>
          </a:custGeom>
          <a:noFill/>
          <a:ln w="19050">
            <a:solidFill>
              <a:srgbClr val="C95454"/>
            </a:solidFill>
            <a:prstDash val="solid"/>
          </a:ln>
        </p:spPr>
      </p:sp>
      <p:sp>
        <p:nvSpPr>
          <p:cNvPr id="26" name="矩形 25"/>
          <p:cNvSpPr>
            <a:spLocks noGrp="1"/>
          </p:cNvSpPr>
          <p:nvPr/>
        </p:nvSpPr>
        <p:spPr>
          <a:xfrm>
            <a:off x="8191500" y="4981575"/>
            <a:ext cx="2857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0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defPPr>
            <a:lvl1pPr algn="l">
              <a:defRPr sz="20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lvl1pPr>
            <a:lvl2pPr algn="l">
              <a:defRPr sz="20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lvl2pPr>
            <a:lvl3pPr algn="l">
              <a:defRPr sz="20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lvl3pPr>
            <a:lvl4pPr algn="l">
              <a:defRPr sz="20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lvl4pPr>
            <a:lvl5pPr algn="l">
              <a:defRPr sz="20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lvl5pPr>
            <a:lvl6pPr algn="l">
              <a:defRPr sz="20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lvl6pPr>
            <a:lvl7pPr algn="l">
              <a:defRPr sz="20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lvl7pPr>
            <a:lvl8pPr algn="l">
              <a:defRPr sz="20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lvl8pPr>
            <a:lvl9pPr algn="l">
              <a:defRPr sz="20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0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C95454"/>
                </a:solidFill>
                <a:latin typeface="MiSans"/>
                <a:ea typeface="MiSans"/>
                <a:cs typeface="MiSans"/>
              </a:rPr>
              <a:t>持续优化</a:t>
            </a:r>
            <a:endParaRPr sz="2025" b="1">
              <a:solidFill>
                <a:srgbClr val="C95454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7" name="矩形 26"/>
          <p:cNvSpPr>
            <a:spLocks noGrp="1"/>
          </p:cNvSpPr>
          <p:nvPr/>
        </p:nvSpPr>
        <p:spPr>
          <a:xfrm>
            <a:off x="8191500" y="5410200"/>
            <a:ext cx="29527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专家确认与样本回流</a:t>
            </a:r>
            <a:endParaRPr sz="15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0">
        <a:blipFill dpi="0" rotWithShape="1">
          <a:blip r:embed="rIdIndustrialBackground">
            <a:alphaModFix amt="10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8" name="矩形 7"/>
          <p:cNvSpPr>
            <a:spLocks noGrp="1"/>
          </p:cNvSpPr>
          <p:nvPr/>
        </p:nvSpPr>
        <p:spPr>
          <a:xfrm>
            <a:off x="638175" y="685800"/>
            <a:ext cx="2762250" cy="1666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defPPr>
            <a:lvl1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1pPr>
            <a:lvl2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2pPr>
            <a:lvl3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3pPr>
            <a:lvl4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4pPr>
            <a:lvl5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5pPr>
            <a:lvl6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6pPr>
            <a:lvl7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7pPr>
            <a:lvl8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8pPr>
            <a:lvl9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pPr>
            <a:r>
              <a:rPr sz="10650" b="1">
                <a:solidFill>
                  <a:srgbClr val="8BCBD5"/>
                </a:solidFill>
                <a:latin typeface="MiSans"/>
                <a:ea typeface="MiSans"/>
                <a:cs typeface="MiSans"/>
              </a:rPr>
              <a:t>03</a:t>
            </a:r>
            <a:endParaRPr sz="10650" b="1">
              <a:solidFill>
                <a:srgbClr val="8BCBD5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695325" y="2771775"/>
            <a:ext cx="10763250" cy="847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37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整体解决方案</a:t>
            </a:r>
            <a:endParaRPr sz="37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733425" y="3800475"/>
            <a:ext cx="102870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defPPr>
            <a:lvl1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1pPr>
            <a:lvl2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2pPr>
            <a:lvl3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3pPr>
            <a:lvl4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4pPr>
            <a:lvl5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5pPr>
            <a:lvl6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6pPr>
            <a:lvl7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7pPr>
            <a:lvl8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8pPr>
            <a:lvl9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pPr>
            <a:r>
              <a:rPr sz="2175" b="0">
                <a:solidFill>
                  <a:srgbClr val="D6E4EE"/>
                </a:solidFill>
                <a:latin typeface="MiSans"/>
                <a:ea typeface="MiSans"/>
                <a:cs typeface="MiSans"/>
              </a:rPr>
              <a:t>数据、模型与业务协同运行，构建设备认知闭环</a:t>
            </a:r>
            <a:endParaRPr sz="2175" b="0">
              <a:solidFill>
                <a:srgbClr val="D6E4EE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任意多边形 3"/>
          <p:cNvSpPr>
            <a:spLocks noGrp="1"/>
          </p:cNvSpPr>
          <p:nvPr/>
        </p:nvSpPr>
        <p:spPr>
          <a:xfrm>
            <a:off x="742950" y="4857750"/>
            <a:ext cx="10639425" cy="953"/>
          </a:xfrm>
          <a:custGeom>
            <a:avLst/>
            <a:gdLst/>
            <a:ahLst/>
            <a:cxnLst/>
            <a:pathLst>
              <a:path w="10639425" h="953">
                <a:moveTo>
                  <a:pt x="0" y="0"/>
                </a:moveTo>
                <a:lnTo>
                  <a:pt x="10639425" y="0"/>
                </a:lnTo>
              </a:path>
            </a:pathLst>
          </a:custGeom>
          <a:noFill/>
          <a:ln w="19050">
            <a:solidFill>
              <a:srgbClr val="6685A8"/>
            </a:solidFill>
            <a:prstDash val="solid"/>
          </a:ln>
        </p:spPr>
      </p:sp>
      <p:sp>
        <p:nvSpPr>
          <p:cNvPr id="5" name="矩形 4"/>
          <p:cNvSpPr>
            <a:spLocks noGrp="1"/>
          </p:cNvSpPr>
          <p:nvPr/>
        </p:nvSpPr>
        <p:spPr>
          <a:xfrm>
            <a:off x="762000" y="5219700"/>
            <a:ext cx="33813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总体设计与数据体系</a:t>
            </a:r>
            <a:endParaRPr sz="1800" b="0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4286250" y="5219700"/>
            <a:ext cx="33813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世界模型与实时评估</a:t>
            </a:r>
            <a:endParaRPr sz="1800" b="0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7810500" y="5219700"/>
            <a:ext cx="33813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Agent 与三维感知</a:t>
            </a:r>
            <a:endParaRPr sz="1800" b="0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5" name="圆角矩形 64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业务工作流：现场数据如何进入运维决策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数据处理、模型分析与人工处置各有职责，并通过反馈闭环连接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03  整体解决方案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10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8" name="圆角矩形 7"/>
          <p:cNvSpPr>
            <a:spLocks noGrp="1"/>
          </p:cNvSpPr>
          <p:nvPr/>
        </p:nvSpPr>
        <p:spPr>
          <a:xfrm>
            <a:off x="609600" y="1809750"/>
            <a:ext cx="10972800" cy="1104900"/>
          </a:xfrm>
          <a:prstGeom prst="roundRect">
            <a:avLst>
              <a:gd name="adj" fmla="val 6034"/>
            </a:avLst>
          </a:prstGeom>
          <a:solidFill>
            <a:srgbClr val="EDF3F8"/>
          </a:solidFill>
          <a:ln w="0">
            <a:noFill/>
            <a:prstDash val="solid"/>
          </a:ln>
        </p:spPr>
      </p:sp>
      <p:sp>
        <p:nvSpPr>
          <p:cNvPr id="9" name="矩形 8"/>
          <p:cNvSpPr>
            <a:spLocks noGrp="1"/>
          </p:cNvSpPr>
          <p:nvPr/>
        </p:nvSpPr>
        <p:spPr>
          <a:xfrm>
            <a:off x="781050" y="2114550"/>
            <a:ext cx="15240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现场与数据</a:t>
            </a:r>
            <a:endParaRPr sz="18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0" name="圆角矩形 9"/>
          <p:cNvSpPr>
            <a:spLocks noGrp="1"/>
          </p:cNvSpPr>
          <p:nvPr/>
        </p:nvSpPr>
        <p:spPr>
          <a:xfrm>
            <a:off x="609600" y="3095625"/>
            <a:ext cx="10972800" cy="1104900"/>
          </a:xfrm>
          <a:prstGeom prst="roundRect">
            <a:avLst>
              <a:gd name="adj" fmla="val 6034"/>
            </a:avLst>
          </a:prstGeom>
          <a:solidFill>
            <a:srgbClr val="E9F7FA"/>
          </a:solidFill>
          <a:ln w="0">
            <a:noFill/>
            <a:prstDash val="solid"/>
          </a:ln>
        </p:spPr>
      </p:sp>
      <p:sp>
        <p:nvSpPr>
          <p:cNvPr id="11" name="矩形 10"/>
          <p:cNvSpPr>
            <a:spLocks noGrp="1"/>
          </p:cNvSpPr>
          <p:nvPr/>
        </p:nvSpPr>
        <p:spPr>
          <a:xfrm>
            <a:off x="781050" y="3400425"/>
            <a:ext cx="15240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模型与服务</a:t>
            </a:r>
            <a:endParaRPr sz="18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圆角矩形 11"/>
          <p:cNvSpPr>
            <a:spLocks noGrp="1"/>
          </p:cNvSpPr>
          <p:nvPr/>
        </p:nvSpPr>
        <p:spPr>
          <a:xfrm>
            <a:off x="609600" y="4381500"/>
            <a:ext cx="10972800" cy="1104900"/>
          </a:xfrm>
          <a:prstGeom prst="roundRect">
            <a:avLst>
              <a:gd name="adj" fmla="val 6034"/>
            </a:avLst>
          </a:prstGeom>
          <a:solidFill>
            <a:srgbClr val="EDF3F8"/>
          </a:solidFill>
          <a:ln w="0">
            <a:noFill/>
            <a:prstDash val="solid"/>
          </a:ln>
        </p:spPr>
      </p:sp>
      <p:sp>
        <p:nvSpPr>
          <p:cNvPr id="13" name="矩形 12"/>
          <p:cNvSpPr>
            <a:spLocks noGrp="1"/>
          </p:cNvSpPr>
          <p:nvPr/>
        </p:nvSpPr>
        <p:spPr>
          <a:xfrm>
            <a:off x="781050" y="4686300"/>
            <a:ext cx="15240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人员与业务</a:t>
            </a:r>
            <a:endParaRPr sz="18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4" name="圆角矩形 13"/>
          <p:cNvSpPr>
            <a:spLocks noGrp="1"/>
          </p:cNvSpPr>
          <p:nvPr/>
        </p:nvSpPr>
        <p:spPr>
          <a:xfrm>
            <a:off x="2571750" y="2028825"/>
            <a:ext cx="2190750" cy="609600"/>
          </a:xfrm>
          <a:prstGeom prst="roundRect">
            <a:avLst>
              <a:gd name="adj" fmla="val 12500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15" name="矩形 14"/>
          <p:cNvSpPr>
            <a:spLocks noGrp="1"/>
          </p:cNvSpPr>
          <p:nvPr/>
        </p:nvSpPr>
        <p:spPr>
          <a:xfrm>
            <a:off x="2667000" y="2076450"/>
            <a:ext cx="20002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采集与读取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6" name="圆角矩形 15"/>
          <p:cNvSpPr>
            <a:spLocks noGrp="1"/>
          </p:cNvSpPr>
          <p:nvPr/>
        </p:nvSpPr>
        <p:spPr>
          <a:xfrm>
            <a:off x="5334000" y="2028825"/>
            <a:ext cx="2190750" cy="609600"/>
          </a:xfrm>
          <a:prstGeom prst="roundRect">
            <a:avLst>
              <a:gd name="adj" fmla="val 12500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17" name="矩形 16"/>
          <p:cNvSpPr>
            <a:spLocks noGrp="1"/>
          </p:cNvSpPr>
          <p:nvPr/>
        </p:nvSpPr>
        <p:spPr>
          <a:xfrm>
            <a:off x="5429250" y="2076450"/>
            <a:ext cx="20002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清洗与结构化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圆角矩形 17"/>
          <p:cNvSpPr>
            <a:spLocks noGrp="1"/>
          </p:cNvSpPr>
          <p:nvPr/>
        </p:nvSpPr>
        <p:spPr>
          <a:xfrm>
            <a:off x="8096250" y="2028825"/>
            <a:ext cx="2190750" cy="609600"/>
          </a:xfrm>
          <a:prstGeom prst="roundRect">
            <a:avLst>
              <a:gd name="adj" fmla="val 12500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19" name="矩形 18"/>
          <p:cNvSpPr>
            <a:spLocks noGrp="1"/>
          </p:cNvSpPr>
          <p:nvPr/>
        </p:nvSpPr>
        <p:spPr>
          <a:xfrm>
            <a:off x="8191500" y="2076450"/>
            <a:ext cx="20002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特征与样本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0" name="圆角矩形 19"/>
          <p:cNvSpPr>
            <a:spLocks noGrp="1"/>
          </p:cNvSpPr>
          <p:nvPr/>
        </p:nvSpPr>
        <p:spPr>
          <a:xfrm>
            <a:off x="8096250" y="3314700"/>
            <a:ext cx="2190750" cy="609600"/>
          </a:xfrm>
          <a:prstGeom prst="roundRect">
            <a:avLst>
              <a:gd name="adj" fmla="val 12500"/>
            </a:avLst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21" name="矩形 20"/>
          <p:cNvSpPr>
            <a:spLocks noGrp="1"/>
          </p:cNvSpPr>
          <p:nvPr/>
        </p:nvSpPr>
        <p:spPr>
          <a:xfrm>
            <a:off x="8191500" y="3362325"/>
            <a:ext cx="20002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实时评估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2" name="圆角矩形 21"/>
          <p:cNvSpPr>
            <a:spLocks noGrp="1"/>
          </p:cNvSpPr>
          <p:nvPr/>
        </p:nvSpPr>
        <p:spPr>
          <a:xfrm>
            <a:off x="5334000" y="3314700"/>
            <a:ext cx="2190750" cy="609600"/>
          </a:xfrm>
          <a:prstGeom prst="roundRect">
            <a:avLst>
              <a:gd name="adj" fmla="val 12500"/>
            </a:avLst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23" name="矩形 22"/>
          <p:cNvSpPr>
            <a:spLocks noGrp="1"/>
          </p:cNvSpPr>
          <p:nvPr/>
        </p:nvSpPr>
        <p:spPr>
          <a:xfrm>
            <a:off x="5429250" y="3362325"/>
            <a:ext cx="20002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证据融合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4" name="圆角矩形 23"/>
          <p:cNvSpPr>
            <a:spLocks noGrp="1"/>
          </p:cNvSpPr>
          <p:nvPr/>
        </p:nvSpPr>
        <p:spPr>
          <a:xfrm>
            <a:off x="2571750" y="3314700"/>
            <a:ext cx="2190750" cy="609600"/>
          </a:xfrm>
          <a:prstGeom prst="roundRect">
            <a:avLst>
              <a:gd name="adj" fmla="val 12500"/>
            </a:avLst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25" name="矩形 24"/>
          <p:cNvSpPr>
            <a:spLocks noGrp="1"/>
          </p:cNvSpPr>
          <p:nvPr/>
        </p:nvSpPr>
        <p:spPr>
          <a:xfrm>
            <a:off x="2667000" y="3362325"/>
            <a:ext cx="20002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风险与定位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6" name="圆角矩形 25"/>
          <p:cNvSpPr>
            <a:spLocks noGrp="1"/>
          </p:cNvSpPr>
          <p:nvPr/>
        </p:nvSpPr>
        <p:spPr>
          <a:xfrm>
            <a:off x="2571750" y="4600575"/>
            <a:ext cx="2190750" cy="609600"/>
          </a:xfrm>
          <a:prstGeom prst="roundRect">
            <a:avLst>
              <a:gd name="adj" fmla="val 12500"/>
            </a:avLst>
          </a:prstGeom>
          <a:solidFill>
            <a:srgbClr val="3BA780"/>
          </a:solidFill>
          <a:ln w="0">
            <a:noFill/>
            <a:prstDash val="solid"/>
          </a:ln>
        </p:spPr>
      </p:sp>
      <p:sp>
        <p:nvSpPr>
          <p:cNvPr id="27" name="矩形 26"/>
          <p:cNvSpPr>
            <a:spLocks noGrp="1"/>
          </p:cNvSpPr>
          <p:nvPr/>
        </p:nvSpPr>
        <p:spPr>
          <a:xfrm>
            <a:off x="2667000" y="4648200"/>
            <a:ext cx="20002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复核与确认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8" name="圆角矩形 27"/>
          <p:cNvSpPr>
            <a:spLocks noGrp="1"/>
          </p:cNvSpPr>
          <p:nvPr/>
        </p:nvSpPr>
        <p:spPr>
          <a:xfrm>
            <a:off x="5334000" y="4600575"/>
            <a:ext cx="2190750" cy="609600"/>
          </a:xfrm>
          <a:prstGeom prst="roundRect">
            <a:avLst>
              <a:gd name="adj" fmla="val 12500"/>
            </a:avLst>
          </a:prstGeom>
          <a:solidFill>
            <a:srgbClr val="3BA780"/>
          </a:solidFill>
          <a:ln w="0">
            <a:noFill/>
            <a:prstDash val="solid"/>
          </a:ln>
        </p:spPr>
      </p:sp>
      <p:sp>
        <p:nvSpPr>
          <p:cNvPr id="29" name="矩形 28"/>
          <p:cNvSpPr>
            <a:spLocks noGrp="1"/>
          </p:cNvSpPr>
          <p:nvPr/>
        </p:nvSpPr>
        <p:spPr>
          <a:xfrm>
            <a:off x="5429250" y="4648200"/>
            <a:ext cx="20002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检修与复盘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0" name="圆角矩形 29"/>
          <p:cNvSpPr>
            <a:spLocks noGrp="1"/>
          </p:cNvSpPr>
          <p:nvPr/>
        </p:nvSpPr>
        <p:spPr>
          <a:xfrm>
            <a:off x="8096250" y="4600575"/>
            <a:ext cx="2190750" cy="609600"/>
          </a:xfrm>
          <a:prstGeom prst="roundRect">
            <a:avLst>
              <a:gd name="adj" fmla="val 12500"/>
            </a:avLst>
          </a:prstGeom>
          <a:solidFill>
            <a:srgbClr val="3BA780"/>
          </a:solidFill>
          <a:ln w="0">
            <a:noFill/>
            <a:prstDash val="solid"/>
          </a:ln>
        </p:spPr>
      </p:sp>
      <p:sp>
        <p:nvSpPr>
          <p:cNvPr id="31" name="矩形 30"/>
          <p:cNvSpPr>
            <a:spLocks noGrp="1"/>
          </p:cNvSpPr>
          <p:nvPr/>
        </p:nvSpPr>
        <p:spPr>
          <a:xfrm>
            <a:off x="8191500" y="4648200"/>
            <a:ext cx="20002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标签与知识回写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2" name="任意多边形 31"/>
          <p:cNvSpPr>
            <a:spLocks noGrp="1"/>
          </p:cNvSpPr>
          <p:nvPr/>
        </p:nvSpPr>
        <p:spPr>
          <a:xfrm>
            <a:off x="4762500" y="2333625"/>
            <a:ext cx="514350" cy="953"/>
          </a:xfrm>
          <a:custGeom>
            <a:avLst/>
            <a:gdLst/>
            <a:ahLst/>
            <a:cxnLst/>
            <a:pathLst>
              <a:path w="514350" h="953">
                <a:moveTo>
                  <a:pt x="0" y="0"/>
                </a:moveTo>
                <a:lnTo>
                  <a:pt x="51435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3" name="任意多边形 32"/>
          <p:cNvSpPr>
            <a:spLocks noGrp="1"/>
          </p:cNvSpPr>
          <p:nvPr/>
        </p:nvSpPr>
        <p:spPr>
          <a:xfrm>
            <a:off x="5191125" y="22860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4" name="任意多边形 33"/>
          <p:cNvSpPr>
            <a:spLocks noGrp="1"/>
          </p:cNvSpPr>
          <p:nvPr/>
        </p:nvSpPr>
        <p:spPr>
          <a:xfrm>
            <a:off x="5191125" y="233362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5" name="任意多边形 34"/>
          <p:cNvSpPr>
            <a:spLocks noGrp="1"/>
          </p:cNvSpPr>
          <p:nvPr/>
        </p:nvSpPr>
        <p:spPr>
          <a:xfrm>
            <a:off x="7524750" y="2333625"/>
            <a:ext cx="514350" cy="953"/>
          </a:xfrm>
          <a:custGeom>
            <a:avLst/>
            <a:gdLst/>
            <a:ahLst/>
            <a:cxnLst/>
            <a:pathLst>
              <a:path w="514350" h="953">
                <a:moveTo>
                  <a:pt x="0" y="0"/>
                </a:moveTo>
                <a:lnTo>
                  <a:pt x="51435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6" name="任意多边形 35"/>
          <p:cNvSpPr>
            <a:spLocks noGrp="1"/>
          </p:cNvSpPr>
          <p:nvPr/>
        </p:nvSpPr>
        <p:spPr>
          <a:xfrm>
            <a:off x="7953375" y="22860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7" name="任意多边形 36"/>
          <p:cNvSpPr>
            <a:spLocks noGrp="1"/>
          </p:cNvSpPr>
          <p:nvPr/>
        </p:nvSpPr>
        <p:spPr>
          <a:xfrm>
            <a:off x="7953375" y="233362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8" name="任意多边形 37"/>
          <p:cNvSpPr>
            <a:spLocks noGrp="1"/>
          </p:cNvSpPr>
          <p:nvPr/>
        </p:nvSpPr>
        <p:spPr>
          <a:xfrm>
            <a:off x="9182100" y="2657475"/>
            <a:ext cx="953" cy="600075"/>
          </a:xfrm>
          <a:custGeom>
            <a:avLst/>
            <a:gdLst/>
            <a:ahLst/>
            <a:cxnLst/>
            <a:pathLst>
              <a:path w="953" h="600075">
                <a:moveTo>
                  <a:pt x="0" y="0"/>
                </a:moveTo>
                <a:lnTo>
                  <a:pt x="0" y="60007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9" name="任意多边形 38"/>
          <p:cNvSpPr>
            <a:spLocks noGrp="1"/>
          </p:cNvSpPr>
          <p:nvPr/>
        </p:nvSpPr>
        <p:spPr>
          <a:xfrm>
            <a:off x="9182100" y="3171825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0" y="85725"/>
                </a:moveTo>
                <a:lnTo>
                  <a:pt x="4762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40" name="任意多边形 39"/>
          <p:cNvSpPr>
            <a:spLocks noGrp="1"/>
          </p:cNvSpPr>
          <p:nvPr/>
        </p:nvSpPr>
        <p:spPr>
          <a:xfrm>
            <a:off x="9134475" y="3171825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47625" y="857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41" name="任意多边形 40"/>
          <p:cNvSpPr>
            <a:spLocks noGrp="1"/>
          </p:cNvSpPr>
          <p:nvPr/>
        </p:nvSpPr>
        <p:spPr>
          <a:xfrm>
            <a:off x="7581900" y="3619500"/>
            <a:ext cx="457200" cy="953"/>
          </a:xfrm>
          <a:custGeom>
            <a:avLst/>
            <a:gdLst/>
            <a:ahLst/>
            <a:cxnLst/>
            <a:pathLst>
              <a:path w="457200" h="953">
                <a:moveTo>
                  <a:pt x="457200" y="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42" name="任意多边形 41"/>
          <p:cNvSpPr>
            <a:spLocks noGrp="1"/>
          </p:cNvSpPr>
          <p:nvPr/>
        </p:nvSpPr>
        <p:spPr>
          <a:xfrm>
            <a:off x="7581900" y="36195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0"/>
                </a:moveTo>
                <a:lnTo>
                  <a:pt x="85725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43" name="任意多边形 42"/>
          <p:cNvSpPr>
            <a:spLocks noGrp="1"/>
          </p:cNvSpPr>
          <p:nvPr/>
        </p:nvSpPr>
        <p:spPr>
          <a:xfrm>
            <a:off x="7581900" y="35718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47625"/>
                </a:moveTo>
                <a:lnTo>
                  <a:pt x="8572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44" name="任意多边形 43"/>
          <p:cNvSpPr>
            <a:spLocks noGrp="1"/>
          </p:cNvSpPr>
          <p:nvPr/>
        </p:nvSpPr>
        <p:spPr>
          <a:xfrm>
            <a:off x="4819650" y="3619500"/>
            <a:ext cx="457200" cy="953"/>
          </a:xfrm>
          <a:custGeom>
            <a:avLst/>
            <a:gdLst/>
            <a:ahLst/>
            <a:cxnLst/>
            <a:pathLst>
              <a:path w="457200" h="953">
                <a:moveTo>
                  <a:pt x="457200" y="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45" name="任意多边形 44"/>
          <p:cNvSpPr>
            <a:spLocks noGrp="1"/>
          </p:cNvSpPr>
          <p:nvPr/>
        </p:nvSpPr>
        <p:spPr>
          <a:xfrm>
            <a:off x="4819650" y="36195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0"/>
                </a:moveTo>
                <a:lnTo>
                  <a:pt x="85725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46" name="任意多边形 45"/>
          <p:cNvSpPr>
            <a:spLocks noGrp="1"/>
          </p:cNvSpPr>
          <p:nvPr/>
        </p:nvSpPr>
        <p:spPr>
          <a:xfrm>
            <a:off x="4819650" y="35718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47625"/>
                </a:moveTo>
                <a:lnTo>
                  <a:pt x="8572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47" name="任意多边形 46"/>
          <p:cNvSpPr>
            <a:spLocks noGrp="1"/>
          </p:cNvSpPr>
          <p:nvPr/>
        </p:nvSpPr>
        <p:spPr>
          <a:xfrm>
            <a:off x="3657600" y="3924300"/>
            <a:ext cx="953" cy="619125"/>
          </a:xfrm>
          <a:custGeom>
            <a:avLst/>
            <a:gdLst/>
            <a:ahLst/>
            <a:cxnLst/>
            <a:pathLst>
              <a:path w="953" h="619125">
                <a:moveTo>
                  <a:pt x="0" y="0"/>
                </a:moveTo>
                <a:lnTo>
                  <a:pt x="0" y="6191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48" name="任意多边形 47"/>
          <p:cNvSpPr>
            <a:spLocks noGrp="1"/>
          </p:cNvSpPr>
          <p:nvPr/>
        </p:nvSpPr>
        <p:spPr>
          <a:xfrm>
            <a:off x="3657600" y="4457700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0" y="85725"/>
                </a:moveTo>
                <a:lnTo>
                  <a:pt x="4762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49" name="任意多边形 48"/>
          <p:cNvSpPr>
            <a:spLocks noGrp="1"/>
          </p:cNvSpPr>
          <p:nvPr/>
        </p:nvSpPr>
        <p:spPr>
          <a:xfrm>
            <a:off x="3609975" y="4457700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47625" y="857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50" name="任意多边形 49"/>
          <p:cNvSpPr>
            <a:spLocks noGrp="1"/>
          </p:cNvSpPr>
          <p:nvPr/>
        </p:nvSpPr>
        <p:spPr>
          <a:xfrm>
            <a:off x="4762500" y="4905375"/>
            <a:ext cx="514350" cy="953"/>
          </a:xfrm>
          <a:custGeom>
            <a:avLst/>
            <a:gdLst/>
            <a:ahLst/>
            <a:cxnLst/>
            <a:pathLst>
              <a:path w="514350" h="953">
                <a:moveTo>
                  <a:pt x="0" y="0"/>
                </a:moveTo>
                <a:lnTo>
                  <a:pt x="51435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51" name="任意多边形 50"/>
          <p:cNvSpPr>
            <a:spLocks noGrp="1"/>
          </p:cNvSpPr>
          <p:nvPr/>
        </p:nvSpPr>
        <p:spPr>
          <a:xfrm>
            <a:off x="5191125" y="485775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52" name="任意多边形 51"/>
          <p:cNvSpPr>
            <a:spLocks noGrp="1"/>
          </p:cNvSpPr>
          <p:nvPr/>
        </p:nvSpPr>
        <p:spPr>
          <a:xfrm>
            <a:off x="5191125" y="49053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53" name="任意多边形 52"/>
          <p:cNvSpPr>
            <a:spLocks noGrp="1"/>
          </p:cNvSpPr>
          <p:nvPr/>
        </p:nvSpPr>
        <p:spPr>
          <a:xfrm>
            <a:off x="7524750" y="4905375"/>
            <a:ext cx="514350" cy="953"/>
          </a:xfrm>
          <a:custGeom>
            <a:avLst/>
            <a:gdLst/>
            <a:ahLst/>
            <a:cxnLst/>
            <a:pathLst>
              <a:path w="514350" h="953">
                <a:moveTo>
                  <a:pt x="0" y="0"/>
                </a:moveTo>
                <a:lnTo>
                  <a:pt x="51435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54" name="任意多边形 53"/>
          <p:cNvSpPr>
            <a:spLocks noGrp="1"/>
          </p:cNvSpPr>
          <p:nvPr/>
        </p:nvSpPr>
        <p:spPr>
          <a:xfrm>
            <a:off x="7953375" y="485775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55" name="任意多边形 54"/>
          <p:cNvSpPr>
            <a:spLocks noGrp="1"/>
          </p:cNvSpPr>
          <p:nvPr/>
        </p:nvSpPr>
        <p:spPr>
          <a:xfrm>
            <a:off x="7953375" y="49053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56" name="任意多边形 55"/>
          <p:cNvSpPr>
            <a:spLocks noGrp="1"/>
          </p:cNvSpPr>
          <p:nvPr/>
        </p:nvSpPr>
        <p:spPr>
          <a:xfrm>
            <a:off x="10334625" y="4905375"/>
            <a:ext cx="962025" cy="953"/>
          </a:xfrm>
          <a:custGeom>
            <a:avLst/>
            <a:gdLst/>
            <a:ahLst/>
            <a:cxnLst/>
            <a:pathLst>
              <a:path w="962025" h="953">
                <a:moveTo>
                  <a:pt x="0" y="0"/>
                </a:moveTo>
                <a:lnTo>
                  <a:pt x="962025" y="0"/>
                </a:ln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57" name="任意多边形 56"/>
          <p:cNvSpPr>
            <a:spLocks noGrp="1"/>
          </p:cNvSpPr>
          <p:nvPr/>
        </p:nvSpPr>
        <p:spPr>
          <a:xfrm>
            <a:off x="11296650" y="1666875"/>
            <a:ext cx="953" cy="3238500"/>
          </a:xfrm>
          <a:custGeom>
            <a:avLst/>
            <a:gdLst/>
            <a:ahLst/>
            <a:cxnLst/>
            <a:pathLst>
              <a:path w="953" h="3238500">
                <a:moveTo>
                  <a:pt x="0" y="323850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58" name="任意多边形 57"/>
          <p:cNvSpPr>
            <a:spLocks noGrp="1"/>
          </p:cNvSpPr>
          <p:nvPr/>
        </p:nvSpPr>
        <p:spPr>
          <a:xfrm>
            <a:off x="9182100" y="1666875"/>
            <a:ext cx="2114550" cy="953"/>
          </a:xfrm>
          <a:custGeom>
            <a:avLst/>
            <a:gdLst/>
            <a:ahLst/>
            <a:cxnLst/>
            <a:pathLst>
              <a:path w="2114550" h="953">
                <a:moveTo>
                  <a:pt x="2114550" y="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59" name="任意多边形 58"/>
          <p:cNvSpPr>
            <a:spLocks noGrp="1"/>
          </p:cNvSpPr>
          <p:nvPr/>
        </p:nvSpPr>
        <p:spPr>
          <a:xfrm>
            <a:off x="9182100" y="16668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0"/>
                </a:moveTo>
                <a:lnTo>
                  <a:pt x="85725" y="47625"/>
                </a:ln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60" name="任意多边形 59"/>
          <p:cNvSpPr>
            <a:spLocks noGrp="1"/>
          </p:cNvSpPr>
          <p:nvPr/>
        </p:nvSpPr>
        <p:spPr>
          <a:xfrm>
            <a:off x="9182100" y="161925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47625"/>
                </a:moveTo>
                <a:lnTo>
                  <a:pt x="85725" y="0"/>
                </a:ln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61" name="任意多边形 60"/>
          <p:cNvSpPr>
            <a:spLocks noGrp="1"/>
          </p:cNvSpPr>
          <p:nvPr/>
        </p:nvSpPr>
        <p:spPr>
          <a:xfrm>
            <a:off x="9182100" y="1666875"/>
            <a:ext cx="953" cy="304800"/>
          </a:xfrm>
          <a:custGeom>
            <a:avLst/>
            <a:gdLst/>
            <a:ahLst/>
            <a:cxnLst/>
            <a:pathLst>
              <a:path w="953" h="304800">
                <a:moveTo>
                  <a:pt x="0" y="0"/>
                </a:moveTo>
                <a:lnTo>
                  <a:pt x="0" y="304800"/>
                </a:ln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62" name="任意多边形 61"/>
          <p:cNvSpPr>
            <a:spLocks noGrp="1"/>
          </p:cNvSpPr>
          <p:nvPr/>
        </p:nvSpPr>
        <p:spPr>
          <a:xfrm>
            <a:off x="9182100" y="1885950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0" y="85725"/>
                </a:moveTo>
                <a:lnTo>
                  <a:pt x="47625" y="0"/>
                </a:ln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63" name="任意多边形 62"/>
          <p:cNvSpPr>
            <a:spLocks noGrp="1"/>
          </p:cNvSpPr>
          <p:nvPr/>
        </p:nvSpPr>
        <p:spPr>
          <a:xfrm>
            <a:off x="9134475" y="1885950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47625" y="857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64" name="矩形 63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确认结果回到样本与知识体系，支持后续模型训练及历史经验复用。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2" name="圆角矩形 41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技术架构：从数据源到应用服务的七层支撑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底层稳定接入，中层沉淀资产，上层输出可解释的业务服务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03  整体解决方案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11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8" name="圆角矩形 7"/>
          <p:cNvSpPr>
            <a:spLocks noGrp="1"/>
          </p:cNvSpPr>
          <p:nvPr/>
        </p:nvSpPr>
        <p:spPr>
          <a:xfrm>
            <a:off x="666750" y="1676400"/>
            <a:ext cx="2381250" cy="466725"/>
          </a:xfrm>
          <a:prstGeom prst="roundRect">
            <a:avLst>
              <a:gd name="adj" fmla="val 16327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9" name="矩形 8"/>
          <p:cNvSpPr>
            <a:spLocks noGrp="1"/>
          </p:cNvSpPr>
          <p:nvPr/>
        </p:nvSpPr>
        <p:spPr>
          <a:xfrm>
            <a:off x="762000" y="1724025"/>
            <a:ext cx="2190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6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应用呈现</a:t>
            </a:r>
            <a:endParaRPr sz="16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0" name="圆角矩形 9"/>
          <p:cNvSpPr>
            <a:spLocks noGrp="1"/>
          </p:cNvSpPr>
          <p:nvPr/>
        </p:nvSpPr>
        <p:spPr>
          <a:xfrm>
            <a:off x="3143250" y="1676400"/>
            <a:ext cx="6762750" cy="466725"/>
          </a:xfrm>
          <a:prstGeom prst="roundRect">
            <a:avLst>
              <a:gd name="adj" fmla="val 10204"/>
            </a:avLst>
          </a:prstGeom>
          <a:solidFill>
            <a:srgbClr val="EDF3F8"/>
          </a:solidFill>
          <a:ln w="0">
            <a:noFill/>
            <a:prstDash val="solid"/>
          </a:ln>
        </p:spPr>
      </p:sp>
      <p:sp>
        <p:nvSpPr>
          <p:cNvPr id="11" name="矩形 10"/>
          <p:cNvSpPr>
            <a:spLocks noGrp="1"/>
          </p:cNvSpPr>
          <p:nvPr/>
        </p:nvSpPr>
        <p:spPr>
          <a:xfrm>
            <a:off x="3324225" y="1714500"/>
            <a:ext cx="641032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三维场景  /  告警与曲线  /  查询标注  /  诊断报告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圆角矩形 11"/>
          <p:cNvSpPr>
            <a:spLocks noGrp="1"/>
          </p:cNvSpPr>
          <p:nvPr/>
        </p:nvSpPr>
        <p:spPr>
          <a:xfrm>
            <a:off x="666750" y="2266950"/>
            <a:ext cx="2381250" cy="466725"/>
          </a:xfrm>
          <a:prstGeom prst="roundRect">
            <a:avLst>
              <a:gd name="adj" fmla="val 16327"/>
            </a:avLst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13" name="矩形 12"/>
          <p:cNvSpPr>
            <a:spLocks noGrp="1"/>
          </p:cNvSpPr>
          <p:nvPr/>
        </p:nvSpPr>
        <p:spPr>
          <a:xfrm>
            <a:off x="762000" y="2314575"/>
            <a:ext cx="2190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6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Agent 与业务服务</a:t>
            </a:r>
            <a:endParaRPr sz="16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4" name="圆角矩形 13"/>
          <p:cNvSpPr>
            <a:spLocks noGrp="1"/>
          </p:cNvSpPr>
          <p:nvPr/>
        </p:nvSpPr>
        <p:spPr>
          <a:xfrm>
            <a:off x="3143250" y="2266950"/>
            <a:ext cx="6762750" cy="466725"/>
          </a:xfrm>
          <a:prstGeom prst="roundRect">
            <a:avLst>
              <a:gd name="adj" fmla="val 10204"/>
            </a:avLst>
          </a:prstGeom>
          <a:solidFill>
            <a:srgbClr val="E9F7FA"/>
          </a:solidFill>
          <a:ln w="0">
            <a:noFill/>
            <a:prstDash val="solid"/>
          </a:ln>
        </p:spPr>
      </p:sp>
      <p:sp>
        <p:nvSpPr>
          <p:cNvPr id="15" name="矩形 14"/>
          <p:cNvSpPr>
            <a:spLocks noGrp="1"/>
          </p:cNvSpPr>
          <p:nvPr/>
        </p:nvSpPr>
        <p:spPr>
          <a:xfrm>
            <a:off x="3324225" y="2305050"/>
            <a:ext cx="641032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任务编排  /  工具调用  /  证据检索  /  复核工单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6" name="圆角矩形 15"/>
          <p:cNvSpPr>
            <a:spLocks noGrp="1"/>
          </p:cNvSpPr>
          <p:nvPr/>
        </p:nvSpPr>
        <p:spPr>
          <a:xfrm>
            <a:off x="666750" y="2857500"/>
            <a:ext cx="2381250" cy="466725"/>
          </a:xfrm>
          <a:prstGeom prst="roundRect">
            <a:avLst>
              <a:gd name="adj" fmla="val 16327"/>
            </a:avLst>
          </a:prstGeom>
          <a:solidFill>
            <a:srgbClr val="3BA780"/>
          </a:solidFill>
          <a:ln w="0">
            <a:noFill/>
            <a:prstDash val="solid"/>
          </a:ln>
        </p:spPr>
      </p:sp>
      <p:sp>
        <p:nvSpPr>
          <p:cNvPr id="17" name="矩形 16"/>
          <p:cNvSpPr>
            <a:spLocks noGrp="1"/>
          </p:cNvSpPr>
          <p:nvPr/>
        </p:nvSpPr>
        <p:spPr>
          <a:xfrm>
            <a:off x="762000" y="2905125"/>
            <a:ext cx="2190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6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模型训练与在线推理</a:t>
            </a:r>
            <a:endParaRPr sz="16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圆角矩形 17"/>
          <p:cNvSpPr>
            <a:spLocks noGrp="1"/>
          </p:cNvSpPr>
          <p:nvPr/>
        </p:nvSpPr>
        <p:spPr>
          <a:xfrm>
            <a:off x="3143250" y="2857500"/>
            <a:ext cx="6762750" cy="466725"/>
          </a:xfrm>
          <a:prstGeom prst="roundRect">
            <a:avLst>
              <a:gd name="adj" fmla="val 10204"/>
            </a:avLst>
          </a:prstGeom>
          <a:solidFill>
            <a:srgbClr val="EDF3F8"/>
          </a:solidFill>
          <a:ln w="0">
            <a:noFill/>
            <a:prstDash val="solid"/>
          </a:ln>
        </p:spPr>
      </p:sp>
      <p:sp>
        <p:nvSpPr>
          <p:cNvPr id="19" name="矩形 18"/>
          <p:cNvSpPr>
            <a:spLocks noGrp="1"/>
          </p:cNvSpPr>
          <p:nvPr/>
        </p:nvSpPr>
        <p:spPr>
          <a:xfrm>
            <a:off x="3324225" y="2895600"/>
            <a:ext cx="641032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规则与时序  /  功图模型  /  表征学习  /  融合判断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0" name="圆角矩形 19"/>
          <p:cNvSpPr>
            <a:spLocks noGrp="1"/>
          </p:cNvSpPr>
          <p:nvPr/>
        </p:nvSpPr>
        <p:spPr>
          <a:xfrm>
            <a:off x="666750" y="3448050"/>
            <a:ext cx="2381250" cy="466725"/>
          </a:xfrm>
          <a:prstGeom prst="roundRect">
            <a:avLst>
              <a:gd name="adj" fmla="val 16327"/>
            </a:avLst>
          </a:prstGeom>
          <a:solidFill>
            <a:srgbClr val="E28D32"/>
          </a:solidFill>
          <a:ln w="0">
            <a:noFill/>
            <a:prstDash val="solid"/>
          </a:ln>
        </p:spPr>
      </p:sp>
      <p:sp>
        <p:nvSpPr>
          <p:cNvPr id="21" name="矩形 20"/>
          <p:cNvSpPr>
            <a:spLocks noGrp="1"/>
          </p:cNvSpPr>
          <p:nvPr/>
        </p:nvSpPr>
        <p:spPr>
          <a:xfrm>
            <a:off x="762000" y="3495675"/>
            <a:ext cx="2190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6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特征与知识记忆</a:t>
            </a:r>
            <a:endParaRPr sz="16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2" name="圆角矩形 21"/>
          <p:cNvSpPr>
            <a:spLocks noGrp="1"/>
          </p:cNvSpPr>
          <p:nvPr/>
        </p:nvSpPr>
        <p:spPr>
          <a:xfrm>
            <a:off x="3143250" y="3448050"/>
            <a:ext cx="6762750" cy="466725"/>
          </a:xfrm>
          <a:prstGeom prst="roundRect">
            <a:avLst>
              <a:gd name="adj" fmla="val 10204"/>
            </a:avLst>
          </a:prstGeom>
          <a:solidFill>
            <a:srgbClr val="E9F7FA"/>
          </a:solidFill>
          <a:ln w="0">
            <a:noFill/>
            <a:prstDash val="solid"/>
          </a:ln>
        </p:spPr>
      </p:sp>
      <p:sp>
        <p:nvSpPr>
          <p:cNvPr id="23" name="矩形 22"/>
          <p:cNvSpPr>
            <a:spLocks noGrp="1"/>
          </p:cNvSpPr>
          <p:nvPr/>
        </p:nvSpPr>
        <p:spPr>
          <a:xfrm>
            <a:off x="3324225" y="3486150"/>
            <a:ext cx="641032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特征库  /  设备基线  /  异常样本库  /  维修知识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4" name="圆角矩形 23"/>
          <p:cNvSpPr>
            <a:spLocks noGrp="1"/>
          </p:cNvSpPr>
          <p:nvPr/>
        </p:nvSpPr>
        <p:spPr>
          <a:xfrm>
            <a:off x="666750" y="4038600"/>
            <a:ext cx="2381250" cy="466725"/>
          </a:xfrm>
          <a:prstGeom prst="roundRect">
            <a:avLst>
              <a:gd name="adj" fmla="val 16327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25" name="矩形 24"/>
          <p:cNvSpPr>
            <a:spLocks noGrp="1"/>
          </p:cNvSpPr>
          <p:nvPr/>
        </p:nvSpPr>
        <p:spPr>
          <a:xfrm>
            <a:off x="762000" y="4086225"/>
            <a:ext cx="2190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6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数据治理与存储</a:t>
            </a:r>
            <a:endParaRPr sz="16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6" name="圆角矩形 25"/>
          <p:cNvSpPr>
            <a:spLocks noGrp="1"/>
          </p:cNvSpPr>
          <p:nvPr/>
        </p:nvSpPr>
        <p:spPr>
          <a:xfrm>
            <a:off x="3143250" y="4038600"/>
            <a:ext cx="6762750" cy="466725"/>
          </a:xfrm>
          <a:prstGeom prst="roundRect">
            <a:avLst>
              <a:gd name="adj" fmla="val 10204"/>
            </a:avLst>
          </a:prstGeom>
          <a:solidFill>
            <a:srgbClr val="EDF3F8"/>
          </a:solidFill>
          <a:ln w="0">
            <a:noFill/>
            <a:prstDash val="solid"/>
          </a:ln>
        </p:spPr>
      </p:sp>
      <p:sp>
        <p:nvSpPr>
          <p:cNvPr id="27" name="矩形 26"/>
          <p:cNvSpPr>
            <a:spLocks noGrp="1"/>
          </p:cNvSpPr>
          <p:nvPr/>
        </p:nvSpPr>
        <p:spPr>
          <a:xfrm>
            <a:off x="3324225" y="4076700"/>
            <a:ext cx="641032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质量处理  /  时间对齐  /  时序存储  /  波形与文件存储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8" name="圆角矩形 27"/>
          <p:cNvSpPr>
            <a:spLocks noGrp="1"/>
          </p:cNvSpPr>
          <p:nvPr/>
        </p:nvSpPr>
        <p:spPr>
          <a:xfrm>
            <a:off x="666750" y="4629150"/>
            <a:ext cx="2381250" cy="466725"/>
          </a:xfrm>
          <a:prstGeom prst="roundRect">
            <a:avLst>
              <a:gd name="adj" fmla="val 16327"/>
            </a:avLst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29" name="矩形 28"/>
          <p:cNvSpPr>
            <a:spLocks noGrp="1"/>
          </p:cNvSpPr>
          <p:nvPr/>
        </p:nvSpPr>
        <p:spPr>
          <a:xfrm>
            <a:off x="762000" y="4676775"/>
            <a:ext cx="2190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6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协议接入与边缘采集</a:t>
            </a:r>
            <a:endParaRPr sz="16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0" name="圆角矩形 29"/>
          <p:cNvSpPr>
            <a:spLocks noGrp="1"/>
          </p:cNvSpPr>
          <p:nvPr/>
        </p:nvSpPr>
        <p:spPr>
          <a:xfrm>
            <a:off x="3143250" y="4629150"/>
            <a:ext cx="6762750" cy="466725"/>
          </a:xfrm>
          <a:prstGeom prst="roundRect">
            <a:avLst>
              <a:gd name="adj" fmla="val 10204"/>
            </a:avLst>
          </a:prstGeom>
          <a:solidFill>
            <a:srgbClr val="E9F7FA"/>
          </a:solidFill>
          <a:ln w="0">
            <a:noFill/>
            <a:prstDash val="solid"/>
          </a:ln>
        </p:spPr>
      </p:sp>
      <p:sp>
        <p:nvSpPr>
          <p:cNvPr id="31" name="矩形 30"/>
          <p:cNvSpPr>
            <a:spLocks noGrp="1"/>
          </p:cNvSpPr>
          <p:nvPr/>
        </p:nvSpPr>
        <p:spPr>
          <a:xfrm>
            <a:off x="3324225" y="4667250"/>
            <a:ext cx="641032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协议适配  /  接口解析  /  增量读取  /  缓存与重试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2" name="圆角矩形 31"/>
          <p:cNvSpPr>
            <a:spLocks noGrp="1"/>
          </p:cNvSpPr>
          <p:nvPr/>
        </p:nvSpPr>
        <p:spPr>
          <a:xfrm>
            <a:off x="666750" y="5219700"/>
            <a:ext cx="2381250" cy="466725"/>
          </a:xfrm>
          <a:prstGeom prst="roundRect">
            <a:avLst>
              <a:gd name="adj" fmla="val 16327"/>
            </a:avLst>
          </a:prstGeom>
          <a:solidFill>
            <a:srgbClr val="3BA780"/>
          </a:solidFill>
          <a:ln w="0">
            <a:noFill/>
            <a:prstDash val="solid"/>
          </a:ln>
        </p:spPr>
      </p:sp>
      <p:sp>
        <p:nvSpPr>
          <p:cNvPr id="33" name="矩形 32"/>
          <p:cNvSpPr>
            <a:spLocks noGrp="1"/>
          </p:cNvSpPr>
          <p:nvPr/>
        </p:nvSpPr>
        <p:spPr>
          <a:xfrm>
            <a:off x="762000" y="5267325"/>
            <a:ext cx="2190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6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现场设备与数据源</a:t>
            </a:r>
            <a:endParaRPr sz="16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4" name="圆角矩形 33"/>
          <p:cNvSpPr>
            <a:spLocks noGrp="1"/>
          </p:cNvSpPr>
          <p:nvPr/>
        </p:nvSpPr>
        <p:spPr>
          <a:xfrm>
            <a:off x="3143250" y="5219700"/>
            <a:ext cx="6762750" cy="466725"/>
          </a:xfrm>
          <a:prstGeom prst="roundRect">
            <a:avLst>
              <a:gd name="adj" fmla="val 10204"/>
            </a:avLst>
          </a:prstGeom>
          <a:solidFill>
            <a:srgbClr val="EDF3F8"/>
          </a:solidFill>
          <a:ln w="0">
            <a:noFill/>
            <a:prstDash val="solid"/>
          </a:ln>
        </p:spPr>
      </p:sp>
      <p:sp>
        <p:nvSpPr>
          <p:cNvPr id="35" name="矩形 34"/>
          <p:cNvSpPr>
            <a:spLocks noGrp="1"/>
          </p:cNvSpPr>
          <p:nvPr/>
        </p:nvSpPr>
        <p:spPr>
          <a:xfrm>
            <a:off x="3324225" y="5257800"/>
            <a:ext cx="641032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传感器  /  组态系统  /  监测系统  /  检修资料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6" name="圆角矩形 35"/>
          <p:cNvSpPr>
            <a:spLocks noGrp="1"/>
          </p:cNvSpPr>
          <p:nvPr/>
        </p:nvSpPr>
        <p:spPr>
          <a:xfrm>
            <a:off x="10125075" y="1676400"/>
            <a:ext cx="1419225" cy="4010025"/>
          </a:xfrm>
          <a:prstGeom prst="roundRect">
            <a:avLst>
              <a:gd name="adj" fmla="val 5369"/>
            </a:avLst>
          </a:prstGeom>
          <a:solidFill>
            <a:srgbClr val="344F78"/>
          </a:solidFill>
          <a:ln w="0">
            <a:noFill/>
            <a:prstDash val="solid"/>
          </a:ln>
        </p:spPr>
      </p:sp>
      <p:sp>
        <p:nvSpPr>
          <p:cNvPr id="37" name="矩形 36"/>
          <p:cNvSpPr>
            <a:spLocks noGrp="1"/>
          </p:cNvSpPr>
          <p:nvPr/>
        </p:nvSpPr>
        <p:spPr>
          <a:xfrm>
            <a:off x="10248900" y="1905000"/>
            <a:ext cx="11620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6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权限与审计</a:t>
            </a:r>
            <a:endParaRPr sz="16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8" name="矩形 37"/>
          <p:cNvSpPr>
            <a:spLocks noGrp="1"/>
          </p:cNvSpPr>
          <p:nvPr/>
        </p:nvSpPr>
        <p:spPr>
          <a:xfrm>
            <a:off x="10248900" y="2819400"/>
            <a:ext cx="11620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6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质量与血缘</a:t>
            </a:r>
            <a:endParaRPr sz="16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9" name="矩形 38"/>
          <p:cNvSpPr>
            <a:spLocks noGrp="1"/>
          </p:cNvSpPr>
          <p:nvPr/>
        </p:nvSpPr>
        <p:spPr>
          <a:xfrm>
            <a:off x="10248900" y="3733800"/>
            <a:ext cx="11620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6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模型版本</a:t>
            </a:r>
            <a:endParaRPr sz="16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0" name="矩形 39"/>
          <p:cNvSpPr>
            <a:spLocks noGrp="1"/>
          </p:cNvSpPr>
          <p:nvPr/>
        </p:nvSpPr>
        <p:spPr>
          <a:xfrm>
            <a:off x="10248900" y="4648200"/>
            <a:ext cx="11620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6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运行监控</a:t>
            </a:r>
            <a:endParaRPr sz="16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1" name="矩形 40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历史训练与在线推理共享特征口径，服务解耦，模型版本可追溯。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2" name="圆角矩形 81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功能全景：系统能力脑图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六个主分支，向外展开操作与服务能力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03  整体解决方案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12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8" name="椭圆 7"/>
          <p:cNvSpPr>
            <a:spLocks noGrp="1"/>
          </p:cNvSpPr>
          <p:nvPr/>
        </p:nvSpPr>
        <p:spPr>
          <a:xfrm>
            <a:off x="5153025" y="2971800"/>
            <a:ext cx="1866900" cy="1866900"/>
          </a:xfrm>
          <a:prstGeom prst="ellipse">
            <a:avLst/>
          </a:prstGeom>
          <a:solidFill>
            <a:srgbClr val="466E92"/>
          </a:solidFill>
          <a:ln w="0">
            <a:noFill/>
          </a:ln>
        </p:spPr>
      </p:sp>
      <p:sp>
        <p:nvSpPr>
          <p:cNvPr id="9" name="矩形 8"/>
          <p:cNvSpPr>
            <a:spLocks noGrp="1"/>
          </p:cNvSpPr>
          <p:nvPr/>
        </p:nvSpPr>
        <p:spPr>
          <a:xfrm>
            <a:off x="5229225" y="3048000"/>
            <a:ext cx="1714500" cy="1714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压缩机</a:t>
            </a:r>
            <a:endParaRPr sz="2025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  <a:p>
            <a: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生命周期</a:t>
            </a:r>
            <a:endParaRPr sz="2025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  <a:p>
            <a: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感知系统</a:t>
            </a:r>
            <a:endParaRPr sz="2025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0" name="任意多边形 9"/>
          <p:cNvSpPr>
            <a:spLocks noGrp="1"/>
          </p:cNvSpPr>
          <p:nvPr/>
        </p:nvSpPr>
        <p:spPr>
          <a:xfrm>
            <a:off x="4572000" y="2038350"/>
            <a:ext cx="581025" cy="1866900"/>
          </a:xfrm>
          <a:custGeom>
            <a:avLst/>
            <a:gdLst/>
            <a:ahLst/>
            <a:cxnLst/>
            <a:pathLst>
              <a:path w="581025" h="1866900">
                <a:moveTo>
                  <a:pt x="581025" y="1866900"/>
                </a:moveTo>
                <a:cubicBezTo>
                  <a:pt x="290513" y="1866900"/>
                  <a:pt x="290513" y="0"/>
                  <a:pt x="0" y="0"/>
                </a:cubicBezTo>
              </a:path>
            </a:pathLst>
          </a:custGeom>
          <a:noFill/>
          <a:ln w="38100">
            <a:solidFill>
              <a:srgbClr val="466E92"/>
            </a:solidFill>
            <a:prstDash val="solid"/>
          </a:ln>
        </p:spPr>
      </p:sp>
      <p:sp>
        <p:nvSpPr>
          <p:cNvPr id="11" name="圆角矩形 10"/>
          <p:cNvSpPr>
            <a:spLocks noGrp="1"/>
          </p:cNvSpPr>
          <p:nvPr/>
        </p:nvSpPr>
        <p:spPr>
          <a:xfrm>
            <a:off x="3124200" y="1809750"/>
            <a:ext cx="1447800" cy="466725"/>
          </a:xfrm>
          <a:prstGeom prst="roundRect">
            <a:avLst>
              <a:gd name="adj" fmla="val 16327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12" name="矩形 11"/>
          <p:cNvSpPr>
            <a:spLocks noGrp="1"/>
          </p:cNvSpPr>
          <p:nvPr/>
        </p:nvSpPr>
        <p:spPr>
          <a:xfrm>
            <a:off x="3219450" y="1857375"/>
            <a:ext cx="12573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数据接入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3" name="任意多边形 12"/>
          <p:cNvSpPr>
            <a:spLocks noGrp="1"/>
          </p:cNvSpPr>
          <p:nvPr/>
        </p:nvSpPr>
        <p:spPr>
          <a:xfrm>
            <a:off x="2724150" y="1647825"/>
            <a:ext cx="400050" cy="390525"/>
          </a:xfrm>
          <a:custGeom>
            <a:avLst/>
            <a:gdLst/>
            <a:ahLst/>
            <a:cxnLst/>
            <a:pathLst>
              <a:path w="400050" h="390525">
                <a:moveTo>
                  <a:pt x="400050" y="390525"/>
                </a:moveTo>
                <a:cubicBezTo>
                  <a:pt x="200025" y="390525"/>
                  <a:pt x="200025" y="0"/>
                  <a:pt x="0" y="0"/>
                </a:cubicBezTo>
              </a:path>
            </a:pathLst>
          </a:custGeom>
          <a:noFill/>
          <a:ln w="19050">
            <a:solidFill>
              <a:srgbClr val="466E92"/>
            </a:solidFill>
            <a:prstDash val="solid"/>
          </a:ln>
        </p:spPr>
      </p:sp>
      <p:sp>
        <p:nvSpPr>
          <p:cNvPr id="14" name="矩形 13"/>
          <p:cNvSpPr>
            <a:spLocks noGrp="1"/>
          </p:cNvSpPr>
          <p:nvPr/>
        </p:nvSpPr>
        <p:spPr>
          <a:xfrm>
            <a:off x="628650" y="1457325"/>
            <a:ext cx="2095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传感器协议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5" name="任意多边形 14"/>
          <p:cNvSpPr>
            <a:spLocks noGrp="1"/>
          </p:cNvSpPr>
          <p:nvPr/>
        </p:nvSpPr>
        <p:spPr>
          <a:xfrm>
            <a:off x="628650" y="1838325"/>
            <a:ext cx="2095500" cy="953"/>
          </a:xfrm>
          <a:custGeom>
            <a:avLst/>
            <a:gdLst/>
            <a:ahLst/>
            <a:cxnLst/>
            <a:pathLst>
              <a:path w="2095500" h="953">
                <a:moveTo>
                  <a:pt x="0" y="0"/>
                </a:moveTo>
                <a:lnTo>
                  <a:pt x="2095500" y="0"/>
                </a:lnTo>
              </a:path>
            </a:pathLst>
          </a:custGeom>
          <a:noFill/>
          <a:ln w="9525">
            <a:solidFill>
              <a:srgbClr val="466E92"/>
            </a:solidFill>
            <a:prstDash val="solid"/>
          </a:ln>
        </p:spPr>
      </p:sp>
      <p:sp>
        <p:nvSpPr>
          <p:cNvPr id="16" name="任意多边形 15"/>
          <p:cNvSpPr>
            <a:spLocks noGrp="1"/>
          </p:cNvSpPr>
          <p:nvPr/>
        </p:nvSpPr>
        <p:spPr>
          <a:xfrm>
            <a:off x="2724150" y="2038350"/>
            <a:ext cx="400050" cy="57150"/>
          </a:xfrm>
          <a:custGeom>
            <a:avLst/>
            <a:gdLst/>
            <a:ahLst/>
            <a:cxnLst/>
            <a:pathLst>
              <a:path w="400050" h="57150">
                <a:moveTo>
                  <a:pt x="400050" y="0"/>
                </a:moveTo>
                <a:cubicBezTo>
                  <a:pt x="200025" y="0"/>
                  <a:pt x="200025" y="57150"/>
                  <a:pt x="0" y="57150"/>
                </a:cubicBezTo>
              </a:path>
            </a:pathLst>
          </a:custGeom>
          <a:noFill/>
          <a:ln w="19050">
            <a:solidFill>
              <a:srgbClr val="466E92"/>
            </a:solidFill>
            <a:prstDash val="solid"/>
          </a:ln>
        </p:spPr>
      </p:sp>
      <p:sp>
        <p:nvSpPr>
          <p:cNvPr id="17" name="矩形 16"/>
          <p:cNvSpPr>
            <a:spLocks noGrp="1"/>
          </p:cNvSpPr>
          <p:nvPr/>
        </p:nvSpPr>
        <p:spPr>
          <a:xfrm>
            <a:off x="628650" y="1905000"/>
            <a:ext cx="2095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组态与时序库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任意多边形 17"/>
          <p:cNvSpPr>
            <a:spLocks noGrp="1"/>
          </p:cNvSpPr>
          <p:nvPr/>
        </p:nvSpPr>
        <p:spPr>
          <a:xfrm>
            <a:off x="628650" y="2286000"/>
            <a:ext cx="2095500" cy="953"/>
          </a:xfrm>
          <a:custGeom>
            <a:avLst/>
            <a:gdLst/>
            <a:ahLst/>
            <a:cxnLst/>
            <a:pathLst>
              <a:path w="2095500" h="953">
                <a:moveTo>
                  <a:pt x="0" y="0"/>
                </a:moveTo>
                <a:lnTo>
                  <a:pt x="2095500" y="0"/>
                </a:lnTo>
              </a:path>
            </a:pathLst>
          </a:custGeom>
          <a:noFill/>
          <a:ln w="9525">
            <a:solidFill>
              <a:srgbClr val="466E92"/>
            </a:solidFill>
            <a:prstDash val="solid"/>
          </a:ln>
        </p:spPr>
      </p:sp>
      <p:sp>
        <p:nvSpPr>
          <p:cNvPr id="19" name="任意多边形 18"/>
          <p:cNvSpPr>
            <a:spLocks noGrp="1"/>
          </p:cNvSpPr>
          <p:nvPr/>
        </p:nvSpPr>
        <p:spPr>
          <a:xfrm>
            <a:off x="2724150" y="2038350"/>
            <a:ext cx="400050" cy="504825"/>
          </a:xfrm>
          <a:custGeom>
            <a:avLst/>
            <a:gdLst/>
            <a:ahLst/>
            <a:cxnLst/>
            <a:pathLst>
              <a:path w="400050" h="504825">
                <a:moveTo>
                  <a:pt x="400050" y="0"/>
                </a:moveTo>
                <a:cubicBezTo>
                  <a:pt x="200025" y="0"/>
                  <a:pt x="200025" y="504825"/>
                  <a:pt x="0" y="504825"/>
                </a:cubicBezTo>
              </a:path>
            </a:pathLst>
          </a:custGeom>
          <a:noFill/>
          <a:ln w="19050">
            <a:solidFill>
              <a:srgbClr val="466E92"/>
            </a:solidFill>
            <a:prstDash val="solid"/>
          </a:ln>
        </p:spPr>
      </p:sp>
      <p:sp>
        <p:nvSpPr>
          <p:cNvPr id="20" name="矩形 19"/>
          <p:cNvSpPr>
            <a:spLocks noGrp="1"/>
          </p:cNvSpPr>
          <p:nvPr/>
        </p:nvSpPr>
        <p:spPr>
          <a:xfrm>
            <a:off x="628650" y="2352675"/>
            <a:ext cx="2095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历史文件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1" name="任意多边形 20"/>
          <p:cNvSpPr>
            <a:spLocks noGrp="1"/>
          </p:cNvSpPr>
          <p:nvPr/>
        </p:nvSpPr>
        <p:spPr>
          <a:xfrm>
            <a:off x="628650" y="2733675"/>
            <a:ext cx="2095500" cy="953"/>
          </a:xfrm>
          <a:custGeom>
            <a:avLst/>
            <a:gdLst/>
            <a:ahLst/>
            <a:cxnLst/>
            <a:pathLst>
              <a:path w="2095500" h="953">
                <a:moveTo>
                  <a:pt x="0" y="0"/>
                </a:moveTo>
                <a:lnTo>
                  <a:pt x="2095500" y="0"/>
                </a:lnTo>
              </a:path>
            </a:pathLst>
          </a:custGeom>
          <a:noFill/>
          <a:ln w="9525">
            <a:solidFill>
              <a:srgbClr val="466E92"/>
            </a:solidFill>
            <a:prstDash val="solid"/>
          </a:ln>
        </p:spPr>
      </p:sp>
      <p:sp>
        <p:nvSpPr>
          <p:cNvPr id="22" name="任意多边形 21"/>
          <p:cNvSpPr>
            <a:spLocks noGrp="1"/>
          </p:cNvSpPr>
          <p:nvPr/>
        </p:nvSpPr>
        <p:spPr>
          <a:xfrm>
            <a:off x="4572000" y="3733800"/>
            <a:ext cx="581025" cy="171450"/>
          </a:xfrm>
          <a:custGeom>
            <a:avLst/>
            <a:gdLst/>
            <a:ahLst/>
            <a:cxnLst/>
            <a:pathLst>
              <a:path w="581025" h="171450">
                <a:moveTo>
                  <a:pt x="581025" y="171450"/>
                </a:moveTo>
                <a:cubicBezTo>
                  <a:pt x="290513" y="171450"/>
                  <a:pt x="290513" y="0"/>
                  <a:pt x="0" y="0"/>
                </a:cubicBezTo>
              </a:path>
            </a:pathLst>
          </a:custGeom>
          <a:noFill/>
          <a:ln w="38100">
            <a:solidFill>
              <a:srgbClr val="2FA6B6"/>
            </a:solidFill>
            <a:prstDash val="solid"/>
          </a:ln>
        </p:spPr>
      </p:sp>
      <p:sp>
        <p:nvSpPr>
          <p:cNvPr id="23" name="圆角矩形 22"/>
          <p:cNvSpPr>
            <a:spLocks noGrp="1"/>
          </p:cNvSpPr>
          <p:nvPr/>
        </p:nvSpPr>
        <p:spPr>
          <a:xfrm>
            <a:off x="3124200" y="3505200"/>
            <a:ext cx="1447800" cy="466725"/>
          </a:xfrm>
          <a:prstGeom prst="roundRect">
            <a:avLst>
              <a:gd name="adj" fmla="val 16327"/>
            </a:avLst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24" name="矩形 23"/>
          <p:cNvSpPr>
            <a:spLocks noGrp="1"/>
          </p:cNvSpPr>
          <p:nvPr/>
        </p:nvSpPr>
        <p:spPr>
          <a:xfrm>
            <a:off x="3219450" y="3552825"/>
            <a:ext cx="12573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数据治理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5" name="任意多边形 24"/>
          <p:cNvSpPr>
            <a:spLocks noGrp="1"/>
          </p:cNvSpPr>
          <p:nvPr/>
        </p:nvSpPr>
        <p:spPr>
          <a:xfrm>
            <a:off x="2724150" y="3343275"/>
            <a:ext cx="400050" cy="390525"/>
          </a:xfrm>
          <a:custGeom>
            <a:avLst/>
            <a:gdLst/>
            <a:ahLst/>
            <a:cxnLst/>
            <a:pathLst>
              <a:path w="400050" h="390525">
                <a:moveTo>
                  <a:pt x="400050" y="390525"/>
                </a:moveTo>
                <a:cubicBezTo>
                  <a:pt x="200025" y="390525"/>
                  <a:pt x="200025" y="0"/>
                  <a:pt x="0" y="0"/>
                </a:cubicBez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6" name="矩形 25"/>
          <p:cNvSpPr>
            <a:spLocks noGrp="1"/>
          </p:cNvSpPr>
          <p:nvPr/>
        </p:nvSpPr>
        <p:spPr>
          <a:xfrm>
            <a:off x="628650" y="3152775"/>
            <a:ext cx="2095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质量与去噪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7" name="任意多边形 26"/>
          <p:cNvSpPr>
            <a:spLocks noGrp="1"/>
          </p:cNvSpPr>
          <p:nvPr/>
        </p:nvSpPr>
        <p:spPr>
          <a:xfrm>
            <a:off x="628650" y="3533775"/>
            <a:ext cx="2095500" cy="953"/>
          </a:xfrm>
          <a:custGeom>
            <a:avLst/>
            <a:gdLst/>
            <a:ahLst/>
            <a:cxnLst/>
            <a:pathLst>
              <a:path w="2095500" h="953">
                <a:moveTo>
                  <a:pt x="0" y="0"/>
                </a:moveTo>
                <a:lnTo>
                  <a:pt x="2095500" y="0"/>
                </a:lnTo>
              </a:path>
            </a:pathLst>
          </a:custGeom>
          <a:noFill/>
          <a:ln w="9525">
            <a:solidFill>
              <a:srgbClr val="2FA6B6"/>
            </a:solidFill>
            <a:prstDash val="solid"/>
          </a:ln>
        </p:spPr>
      </p:sp>
      <p:sp>
        <p:nvSpPr>
          <p:cNvPr id="28" name="任意多边形 27"/>
          <p:cNvSpPr>
            <a:spLocks noGrp="1"/>
          </p:cNvSpPr>
          <p:nvPr/>
        </p:nvSpPr>
        <p:spPr>
          <a:xfrm>
            <a:off x="2724150" y="3733800"/>
            <a:ext cx="400050" cy="57150"/>
          </a:xfrm>
          <a:custGeom>
            <a:avLst/>
            <a:gdLst/>
            <a:ahLst/>
            <a:cxnLst/>
            <a:pathLst>
              <a:path w="400050" h="57150">
                <a:moveTo>
                  <a:pt x="400050" y="0"/>
                </a:moveTo>
                <a:cubicBezTo>
                  <a:pt x="200025" y="0"/>
                  <a:pt x="200025" y="57150"/>
                  <a:pt x="0" y="57150"/>
                </a:cubicBez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9" name="矩形 28"/>
          <p:cNvSpPr>
            <a:spLocks noGrp="1"/>
          </p:cNvSpPr>
          <p:nvPr/>
        </p:nvSpPr>
        <p:spPr>
          <a:xfrm>
            <a:off x="628650" y="3600450"/>
            <a:ext cx="2095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时间与周期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0" name="任意多边形 29"/>
          <p:cNvSpPr>
            <a:spLocks noGrp="1"/>
          </p:cNvSpPr>
          <p:nvPr/>
        </p:nvSpPr>
        <p:spPr>
          <a:xfrm>
            <a:off x="628650" y="3981450"/>
            <a:ext cx="2095500" cy="953"/>
          </a:xfrm>
          <a:custGeom>
            <a:avLst/>
            <a:gdLst/>
            <a:ahLst/>
            <a:cxnLst/>
            <a:pathLst>
              <a:path w="2095500" h="953">
                <a:moveTo>
                  <a:pt x="0" y="0"/>
                </a:moveTo>
                <a:lnTo>
                  <a:pt x="2095500" y="0"/>
                </a:lnTo>
              </a:path>
            </a:pathLst>
          </a:custGeom>
          <a:noFill/>
          <a:ln w="9525">
            <a:solidFill>
              <a:srgbClr val="2FA6B6"/>
            </a:solidFill>
            <a:prstDash val="solid"/>
          </a:ln>
        </p:spPr>
      </p:sp>
      <p:sp>
        <p:nvSpPr>
          <p:cNvPr id="31" name="任意多边形 30"/>
          <p:cNvSpPr>
            <a:spLocks noGrp="1"/>
          </p:cNvSpPr>
          <p:nvPr/>
        </p:nvSpPr>
        <p:spPr>
          <a:xfrm>
            <a:off x="2724150" y="3733800"/>
            <a:ext cx="400050" cy="504825"/>
          </a:xfrm>
          <a:custGeom>
            <a:avLst/>
            <a:gdLst/>
            <a:ahLst/>
            <a:cxnLst/>
            <a:pathLst>
              <a:path w="400050" h="504825">
                <a:moveTo>
                  <a:pt x="400050" y="0"/>
                </a:moveTo>
                <a:cubicBezTo>
                  <a:pt x="200025" y="0"/>
                  <a:pt x="200025" y="504825"/>
                  <a:pt x="0" y="504825"/>
                </a:cubicBez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2" name="矩形 31"/>
          <p:cNvSpPr>
            <a:spLocks noGrp="1"/>
          </p:cNvSpPr>
          <p:nvPr/>
        </p:nvSpPr>
        <p:spPr>
          <a:xfrm>
            <a:off x="628650" y="4048125"/>
            <a:ext cx="2095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资产与存储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3" name="任意多边形 32"/>
          <p:cNvSpPr>
            <a:spLocks noGrp="1"/>
          </p:cNvSpPr>
          <p:nvPr/>
        </p:nvSpPr>
        <p:spPr>
          <a:xfrm>
            <a:off x="628650" y="4429125"/>
            <a:ext cx="2095500" cy="953"/>
          </a:xfrm>
          <a:custGeom>
            <a:avLst/>
            <a:gdLst/>
            <a:ahLst/>
            <a:cxnLst/>
            <a:pathLst>
              <a:path w="2095500" h="953">
                <a:moveTo>
                  <a:pt x="0" y="0"/>
                </a:moveTo>
                <a:lnTo>
                  <a:pt x="2095500" y="0"/>
                </a:lnTo>
              </a:path>
            </a:pathLst>
          </a:custGeom>
          <a:noFill/>
          <a:ln w="9525">
            <a:solidFill>
              <a:srgbClr val="2FA6B6"/>
            </a:solidFill>
            <a:prstDash val="solid"/>
          </a:ln>
        </p:spPr>
      </p:sp>
      <p:sp>
        <p:nvSpPr>
          <p:cNvPr id="34" name="任意多边形 33"/>
          <p:cNvSpPr>
            <a:spLocks noGrp="1"/>
          </p:cNvSpPr>
          <p:nvPr/>
        </p:nvSpPr>
        <p:spPr>
          <a:xfrm>
            <a:off x="4572000" y="3905250"/>
            <a:ext cx="581025" cy="1524000"/>
          </a:xfrm>
          <a:custGeom>
            <a:avLst/>
            <a:gdLst/>
            <a:ahLst/>
            <a:cxnLst/>
            <a:pathLst>
              <a:path w="581025" h="1524000">
                <a:moveTo>
                  <a:pt x="581025" y="0"/>
                </a:moveTo>
                <a:cubicBezTo>
                  <a:pt x="290513" y="0"/>
                  <a:pt x="290513" y="1524000"/>
                  <a:pt x="0" y="1524000"/>
                </a:cubicBezTo>
              </a:path>
            </a:pathLst>
          </a:custGeom>
          <a:noFill/>
          <a:ln w="38100">
            <a:solidFill>
              <a:srgbClr val="3BA780"/>
            </a:solidFill>
            <a:prstDash val="solid"/>
          </a:ln>
        </p:spPr>
      </p:sp>
      <p:sp>
        <p:nvSpPr>
          <p:cNvPr id="35" name="圆角矩形 34"/>
          <p:cNvSpPr>
            <a:spLocks noGrp="1"/>
          </p:cNvSpPr>
          <p:nvPr/>
        </p:nvSpPr>
        <p:spPr>
          <a:xfrm>
            <a:off x="3124200" y="5200650"/>
            <a:ext cx="1447800" cy="466725"/>
          </a:xfrm>
          <a:prstGeom prst="roundRect">
            <a:avLst>
              <a:gd name="adj" fmla="val 16327"/>
            </a:avLst>
          </a:prstGeom>
          <a:solidFill>
            <a:srgbClr val="3BA780"/>
          </a:solidFill>
          <a:ln w="0">
            <a:noFill/>
            <a:prstDash val="solid"/>
          </a:ln>
        </p:spPr>
      </p:sp>
      <p:sp>
        <p:nvSpPr>
          <p:cNvPr id="36" name="矩形 35"/>
          <p:cNvSpPr>
            <a:spLocks noGrp="1"/>
          </p:cNvSpPr>
          <p:nvPr/>
        </p:nvSpPr>
        <p:spPr>
          <a:xfrm>
            <a:off x="3219450" y="5248275"/>
            <a:ext cx="12573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模型构建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7" name="任意多边形 36"/>
          <p:cNvSpPr>
            <a:spLocks noGrp="1"/>
          </p:cNvSpPr>
          <p:nvPr/>
        </p:nvSpPr>
        <p:spPr>
          <a:xfrm>
            <a:off x="2724150" y="5038725"/>
            <a:ext cx="400050" cy="390525"/>
          </a:xfrm>
          <a:custGeom>
            <a:avLst/>
            <a:gdLst/>
            <a:ahLst/>
            <a:cxnLst/>
            <a:pathLst>
              <a:path w="400050" h="390525">
                <a:moveTo>
                  <a:pt x="400050" y="390525"/>
                </a:moveTo>
                <a:cubicBezTo>
                  <a:pt x="200025" y="390525"/>
                  <a:pt x="200025" y="0"/>
                  <a:pt x="0" y="0"/>
                </a:cubicBezTo>
              </a:path>
            </a:pathLst>
          </a:custGeom>
          <a:noFill/>
          <a:ln w="19050">
            <a:solidFill>
              <a:srgbClr val="3BA780"/>
            </a:solidFill>
            <a:prstDash val="solid"/>
          </a:ln>
        </p:spPr>
      </p:sp>
      <p:sp>
        <p:nvSpPr>
          <p:cNvPr id="38" name="矩形 37"/>
          <p:cNvSpPr>
            <a:spLocks noGrp="1"/>
          </p:cNvSpPr>
          <p:nvPr/>
        </p:nvSpPr>
        <p:spPr>
          <a:xfrm>
            <a:off x="628650" y="4848225"/>
            <a:ext cx="2095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样本与标注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9" name="任意多边形 38"/>
          <p:cNvSpPr>
            <a:spLocks noGrp="1"/>
          </p:cNvSpPr>
          <p:nvPr/>
        </p:nvSpPr>
        <p:spPr>
          <a:xfrm>
            <a:off x="628650" y="5229225"/>
            <a:ext cx="2095500" cy="953"/>
          </a:xfrm>
          <a:custGeom>
            <a:avLst/>
            <a:gdLst/>
            <a:ahLst/>
            <a:cxnLst/>
            <a:pathLst>
              <a:path w="2095500" h="953">
                <a:moveTo>
                  <a:pt x="0" y="0"/>
                </a:moveTo>
                <a:lnTo>
                  <a:pt x="2095500" y="0"/>
                </a:lnTo>
              </a:path>
            </a:pathLst>
          </a:custGeom>
          <a:noFill/>
          <a:ln w="9525">
            <a:solidFill>
              <a:srgbClr val="3BA780"/>
            </a:solidFill>
            <a:prstDash val="solid"/>
          </a:ln>
        </p:spPr>
      </p:sp>
      <p:sp>
        <p:nvSpPr>
          <p:cNvPr id="40" name="任意多边形 39"/>
          <p:cNvSpPr>
            <a:spLocks noGrp="1"/>
          </p:cNvSpPr>
          <p:nvPr/>
        </p:nvSpPr>
        <p:spPr>
          <a:xfrm>
            <a:off x="2724150" y="5429250"/>
            <a:ext cx="400050" cy="57150"/>
          </a:xfrm>
          <a:custGeom>
            <a:avLst/>
            <a:gdLst/>
            <a:ahLst/>
            <a:cxnLst/>
            <a:pathLst>
              <a:path w="400050" h="57150">
                <a:moveTo>
                  <a:pt x="400050" y="0"/>
                </a:moveTo>
                <a:cubicBezTo>
                  <a:pt x="200025" y="0"/>
                  <a:pt x="200025" y="57150"/>
                  <a:pt x="0" y="57150"/>
                </a:cubicBezTo>
              </a:path>
            </a:pathLst>
          </a:custGeom>
          <a:noFill/>
          <a:ln w="19050">
            <a:solidFill>
              <a:srgbClr val="3BA780"/>
            </a:solidFill>
            <a:prstDash val="solid"/>
          </a:ln>
        </p:spPr>
      </p:sp>
      <p:sp>
        <p:nvSpPr>
          <p:cNvPr id="41" name="矩形 40"/>
          <p:cNvSpPr>
            <a:spLocks noGrp="1"/>
          </p:cNvSpPr>
          <p:nvPr/>
        </p:nvSpPr>
        <p:spPr>
          <a:xfrm>
            <a:off x="628650" y="5295900"/>
            <a:ext cx="2095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训练与评估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2" name="任意多边形 41"/>
          <p:cNvSpPr>
            <a:spLocks noGrp="1"/>
          </p:cNvSpPr>
          <p:nvPr/>
        </p:nvSpPr>
        <p:spPr>
          <a:xfrm>
            <a:off x="628650" y="5676900"/>
            <a:ext cx="2095500" cy="953"/>
          </a:xfrm>
          <a:custGeom>
            <a:avLst/>
            <a:gdLst/>
            <a:ahLst/>
            <a:cxnLst/>
            <a:pathLst>
              <a:path w="2095500" h="953">
                <a:moveTo>
                  <a:pt x="0" y="0"/>
                </a:moveTo>
                <a:lnTo>
                  <a:pt x="2095500" y="0"/>
                </a:lnTo>
              </a:path>
            </a:pathLst>
          </a:custGeom>
          <a:noFill/>
          <a:ln w="9525">
            <a:solidFill>
              <a:srgbClr val="3BA780"/>
            </a:solidFill>
            <a:prstDash val="solid"/>
          </a:ln>
        </p:spPr>
      </p:sp>
      <p:sp>
        <p:nvSpPr>
          <p:cNvPr id="43" name="任意多边形 42"/>
          <p:cNvSpPr>
            <a:spLocks noGrp="1"/>
          </p:cNvSpPr>
          <p:nvPr/>
        </p:nvSpPr>
        <p:spPr>
          <a:xfrm>
            <a:off x="2724150" y="5429250"/>
            <a:ext cx="400050" cy="504825"/>
          </a:xfrm>
          <a:custGeom>
            <a:avLst/>
            <a:gdLst/>
            <a:ahLst/>
            <a:cxnLst/>
            <a:pathLst>
              <a:path w="400050" h="504825">
                <a:moveTo>
                  <a:pt x="400050" y="0"/>
                </a:moveTo>
                <a:cubicBezTo>
                  <a:pt x="200025" y="0"/>
                  <a:pt x="200025" y="504825"/>
                  <a:pt x="0" y="504825"/>
                </a:cubicBezTo>
              </a:path>
            </a:pathLst>
          </a:custGeom>
          <a:noFill/>
          <a:ln w="19050">
            <a:solidFill>
              <a:srgbClr val="3BA780"/>
            </a:solidFill>
            <a:prstDash val="solid"/>
          </a:ln>
        </p:spPr>
      </p:sp>
      <p:sp>
        <p:nvSpPr>
          <p:cNvPr id="44" name="矩形 43"/>
          <p:cNvSpPr>
            <a:spLocks noGrp="1"/>
          </p:cNvSpPr>
          <p:nvPr/>
        </p:nvSpPr>
        <p:spPr>
          <a:xfrm>
            <a:off x="628650" y="5743575"/>
            <a:ext cx="2095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版本与发布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5" name="任意多边形 44"/>
          <p:cNvSpPr>
            <a:spLocks noGrp="1"/>
          </p:cNvSpPr>
          <p:nvPr/>
        </p:nvSpPr>
        <p:spPr>
          <a:xfrm>
            <a:off x="628650" y="6124575"/>
            <a:ext cx="2095500" cy="953"/>
          </a:xfrm>
          <a:custGeom>
            <a:avLst/>
            <a:gdLst/>
            <a:ahLst/>
            <a:cxnLst/>
            <a:pathLst>
              <a:path w="2095500" h="953">
                <a:moveTo>
                  <a:pt x="0" y="0"/>
                </a:moveTo>
                <a:lnTo>
                  <a:pt x="2095500" y="0"/>
                </a:lnTo>
              </a:path>
            </a:pathLst>
          </a:custGeom>
          <a:noFill/>
          <a:ln w="9525">
            <a:solidFill>
              <a:srgbClr val="3BA780"/>
            </a:solidFill>
            <a:prstDash val="solid"/>
          </a:ln>
        </p:spPr>
      </p:sp>
      <p:sp>
        <p:nvSpPr>
          <p:cNvPr id="46" name="任意多边形 45"/>
          <p:cNvSpPr>
            <a:spLocks noGrp="1"/>
          </p:cNvSpPr>
          <p:nvPr/>
        </p:nvSpPr>
        <p:spPr>
          <a:xfrm>
            <a:off x="7019925" y="2038350"/>
            <a:ext cx="600075" cy="1866900"/>
          </a:xfrm>
          <a:custGeom>
            <a:avLst/>
            <a:gdLst/>
            <a:ahLst/>
            <a:cxnLst/>
            <a:pathLst>
              <a:path w="600075" h="1866900">
                <a:moveTo>
                  <a:pt x="0" y="1866900"/>
                </a:moveTo>
                <a:cubicBezTo>
                  <a:pt x="300038" y="1866900"/>
                  <a:pt x="300038" y="0"/>
                  <a:pt x="600075" y="0"/>
                </a:cubicBezTo>
              </a:path>
            </a:pathLst>
          </a:custGeom>
          <a:noFill/>
          <a:ln w="38100">
            <a:solidFill>
              <a:srgbClr val="E28D32"/>
            </a:solidFill>
            <a:prstDash val="solid"/>
          </a:ln>
        </p:spPr>
      </p:sp>
      <p:sp>
        <p:nvSpPr>
          <p:cNvPr id="47" name="圆角矩形 46"/>
          <p:cNvSpPr>
            <a:spLocks noGrp="1"/>
          </p:cNvSpPr>
          <p:nvPr/>
        </p:nvSpPr>
        <p:spPr>
          <a:xfrm>
            <a:off x="7620000" y="1809750"/>
            <a:ext cx="1447800" cy="466725"/>
          </a:xfrm>
          <a:prstGeom prst="roundRect">
            <a:avLst>
              <a:gd name="adj" fmla="val 16327"/>
            </a:avLst>
          </a:prstGeom>
          <a:solidFill>
            <a:srgbClr val="E28D32"/>
          </a:solidFill>
          <a:ln w="0">
            <a:noFill/>
            <a:prstDash val="solid"/>
          </a:ln>
        </p:spPr>
      </p:sp>
      <p:sp>
        <p:nvSpPr>
          <p:cNvPr id="48" name="矩形 47"/>
          <p:cNvSpPr>
            <a:spLocks noGrp="1"/>
          </p:cNvSpPr>
          <p:nvPr/>
        </p:nvSpPr>
        <p:spPr>
          <a:xfrm>
            <a:off x="7715250" y="1857375"/>
            <a:ext cx="12573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智能诊断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9" name="任意多边形 48"/>
          <p:cNvSpPr>
            <a:spLocks noGrp="1"/>
          </p:cNvSpPr>
          <p:nvPr/>
        </p:nvSpPr>
        <p:spPr>
          <a:xfrm>
            <a:off x="9067800" y="1647825"/>
            <a:ext cx="600075" cy="390525"/>
          </a:xfrm>
          <a:custGeom>
            <a:avLst/>
            <a:gdLst/>
            <a:ahLst/>
            <a:cxnLst/>
            <a:pathLst>
              <a:path w="600075" h="390525">
                <a:moveTo>
                  <a:pt x="0" y="390525"/>
                </a:moveTo>
                <a:cubicBezTo>
                  <a:pt x="300038" y="390525"/>
                  <a:pt x="300038" y="0"/>
                  <a:pt x="600075" y="0"/>
                </a:cubicBez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50" name="矩形 49"/>
          <p:cNvSpPr>
            <a:spLocks noGrp="1"/>
          </p:cNvSpPr>
          <p:nvPr/>
        </p:nvSpPr>
        <p:spPr>
          <a:xfrm>
            <a:off x="9667875" y="1457325"/>
            <a:ext cx="2095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时序与记忆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1" name="任意多边形 50"/>
          <p:cNvSpPr>
            <a:spLocks noGrp="1"/>
          </p:cNvSpPr>
          <p:nvPr/>
        </p:nvSpPr>
        <p:spPr>
          <a:xfrm>
            <a:off x="9667875" y="1838325"/>
            <a:ext cx="2095500" cy="953"/>
          </a:xfrm>
          <a:custGeom>
            <a:avLst/>
            <a:gdLst/>
            <a:ahLst/>
            <a:cxnLst/>
            <a:pathLst>
              <a:path w="2095500" h="953">
                <a:moveTo>
                  <a:pt x="0" y="0"/>
                </a:moveTo>
                <a:lnTo>
                  <a:pt x="2095500" y="0"/>
                </a:lnTo>
              </a:path>
            </a:pathLst>
          </a:custGeom>
          <a:noFill/>
          <a:ln w="9525">
            <a:solidFill>
              <a:srgbClr val="E28D32"/>
            </a:solidFill>
            <a:prstDash val="solid"/>
          </a:ln>
        </p:spPr>
      </p:sp>
      <p:sp>
        <p:nvSpPr>
          <p:cNvPr id="52" name="任意多边形 51"/>
          <p:cNvSpPr>
            <a:spLocks noGrp="1"/>
          </p:cNvSpPr>
          <p:nvPr/>
        </p:nvSpPr>
        <p:spPr>
          <a:xfrm>
            <a:off x="9067800" y="2038350"/>
            <a:ext cx="600075" cy="57150"/>
          </a:xfrm>
          <a:custGeom>
            <a:avLst/>
            <a:gdLst/>
            <a:ahLst/>
            <a:cxnLst/>
            <a:pathLst>
              <a:path w="600075" h="57150">
                <a:moveTo>
                  <a:pt x="0" y="0"/>
                </a:moveTo>
                <a:cubicBezTo>
                  <a:pt x="300038" y="0"/>
                  <a:pt x="300038" y="57150"/>
                  <a:pt x="600075" y="57150"/>
                </a:cubicBez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53" name="矩形 52"/>
          <p:cNvSpPr>
            <a:spLocks noGrp="1"/>
          </p:cNvSpPr>
          <p:nvPr/>
        </p:nvSpPr>
        <p:spPr>
          <a:xfrm>
            <a:off x="9667875" y="1905000"/>
            <a:ext cx="2095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功图与深度学习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4" name="任意多边形 53"/>
          <p:cNvSpPr>
            <a:spLocks noGrp="1"/>
          </p:cNvSpPr>
          <p:nvPr/>
        </p:nvSpPr>
        <p:spPr>
          <a:xfrm>
            <a:off x="9667875" y="2286000"/>
            <a:ext cx="2095500" cy="953"/>
          </a:xfrm>
          <a:custGeom>
            <a:avLst/>
            <a:gdLst/>
            <a:ahLst/>
            <a:cxnLst/>
            <a:pathLst>
              <a:path w="2095500" h="953">
                <a:moveTo>
                  <a:pt x="0" y="0"/>
                </a:moveTo>
                <a:lnTo>
                  <a:pt x="2095500" y="0"/>
                </a:lnTo>
              </a:path>
            </a:pathLst>
          </a:custGeom>
          <a:noFill/>
          <a:ln w="9525">
            <a:solidFill>
              <a:srgbClr val="E28D32"/>
            </a:solidFill>
            <a:prstDash val="solid"/>
          </a:ln>
        </p:spPr>
      </p:sp>
      <p:sp>
        <p:nvSpPr>
          <p:cNvPr id="55" name="任意多边形 54"/>
          <p:cNvSpPr>
            <a:spLocks noGrp="1"/>
          </p:cNvSpPr>
          <p:nvPr/>
        </p:nvSpPr>
        <p:spPr>
          <a:xfrm>
            <a:off x="9067800" y="2038350"/>
            <a:ext cx="600075" cy="504825"/>
          </a:xfrm>
          <a:custGeom>
            <a:avLst/>
            <a:gdLst/>
            <a:ahLst/>
            <a:cxnLst/>
            <a:pathLst>
              <a:path w="600075" h="504825">
                <a:moveTo>
                  <a:pt x="0" y="0"/>
                </a:moveTo>
                <a:cubicBezTo>
                  <a:pt x="300038" y="0"/>
                  <a:pt x="300038" y="504825"/>
                  <a:pt x="600075" y="504825"/>
                </a:cubicBez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56" name="矩形 55"/>
          <p:cNvSpPr>
            <a:spLocks noGrp="1"/>
          </p:cNvSpPr>
          <p:nvPr/>
        </p:nvSpPr>
        <p:spPr>
          <a:xfrm>
            <a:off x="9667875" y="2352675"/>
            <a:ext cx="2095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Agent证据汇总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7" name="任意多边形 56"/>
          <p:cNvSpPr>
            <a:spLocks noGrp="1"/>
          </p:cNvSpPr>
          <p:nvPr/>
        </p:nvSpPr>
        <p:spPr>
          <a:xfrm>
            <a:off x="9667875" y="2733675"/>
            <a:ext cx="2095500" cy="953"/>
          </a:xfrm>
          <a:custGeom>
            <a:avLst/>
            <a:gdLst/>
            <a:ahLst/>
            <a:cxnLst/>
            <a:pathLst>
              <a:path w="2095500" h="953">
                <a:moveTo>
                  <a:pt x="0" y="0"/>
                </a:moveTo>
                <a:lnTo>
                  <a:pt x="2095500" y="0"/>
                </a:lnTo>
              </a:path>
            </a:pathLst>
          </a:custGeom>
          <a:noFill/>
          <a:ln w="9525">
            <a:solidFill>
              <a:srgbClr val="E28D32"/>
            </a:solidFill>
            <a:prstDash val="solid"/>
          </a:ln>
        </p:spPr>
      </p:sp>
      <p:sp>
        <p:nvSpPr>
          <p:cNvPr id="58" name="任意多边形 57"/>
          <p:cNvSpPr>
            <a:spLocks noGrp="1"/>
          </p:cNvSpPr>
          <p:nvPr/>
        </p:nvSpPr>
        <p:spPr>
          <a:xfrm>
            <a:off x="7019925" y="3733800"/>
            <a:ext cx="600075" cy="171450"/>
          </a:xfrm>
          <a:custGeom>
            <a:avLst/>
            <a:gdLst/>
            <a:ahLst/>
            <a:cxnLst/>
            <a:pathLst>
              <a:path w="600075" h="171450">
                <a:moveTo>
                  <a:pt x="0" y="171450"/>
                </a:moveTo>
                <a:cubicBezTo>
                  <a:pt x="300038" y="171450"/>
                  <a:pt x="300038" y="0"/>
                  <a:pt x="600075" y="0"/>
                </a:cubicBezTo>
              </a:path>
            </a:pathLst>
          </a:custGeom>
          <a:noFill/>
          <a:ln w="38100">
            <a:solidFill>
              <a:srgbClr val="7B61A8"/>
            </a:solidFill>
            <a:prstDash val="solid"/>
          </a:ln>
        </p:spPr>
      </p:sp>
      <p:sp>
        <p:nvSpPr>
          <p:cNvPr id="59" name="圆角矩形 58"/>
          <p:cNvSpPr>
            <a:spLocks noGrp="1"/>
          </p:cNvSpPr>
          <p:nvPr/>
        </p:nvSpPr>
        <p:spPr>
          <a:xfrm>
            <a:off x="7620000" y="3505200"/>
            <a:ext cx="1447800" cy="466725"/>
          </a:xfrm>
          <a:prstGeom prst="roundRect">
            <a:avLst>
              <a:gd name="adj" fmla="val 16327"/>
            </a:avLst>
          </a:prstGeom>
          <a:solidFill>
            <a:srgbClr val="7B61A8"/>
          </a:solidFill>
          <a:ln w="0">
            <a:noFill/>
            <a:prstDash val="solid"/>
          </a:ln>
        </p:spPr>
      </p:sp>
      <p:sp>
        <p:nvSpPr>
          <p:cNvPr id="60" name="矩形 59"/>
          <p:cNvSpPr>
            <a:spLocks noGrp="1"/>
          </p:cNvSpPr>
          <p:nvPr/>
        </p:nvSpPr>
        <p:spPr>
          <a:xfrm>
            <a:off x="7715250" y="3552825"/>
            <a:ext cx="12573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三维感知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61" name="任意多边形 60"/>
          <p:cNvSpPr>
            <a:spLocks noGrp="1"/>
          </p:cNvSpPr>
          <p:nvPr/>
        </p:nvSpPr>
        <p:spPr>
          <a:xfrm>
            <a:off x="9067800" y="3343275"/>
            <a:ext cx="600075" cy="390525"/>
          </a:xfrm>
          <a:custGeom>
            <a:avLst/>
            <a:gdLst/>
            <a:ahLst/>
            <a:cxnLst/>
            <a:pathLst>
              <a:path w="600075" h="390525">
                <a:moveTo>
                  <a:pt x="0" y="390525"/>
                </a:moveTo>
                <a:cubicBezTo>
                  <a:pt x="300038" y="390525"/>
                  <a:pt x="300038" y="0"/>
                  <a:pt x="600075" y="0"/>
                </a:cubicBezTo>
              </a:path>
            </a:pathLst>
          </a:custGeom>
          <a:noFill/>
          <a:ln w="19050">
            <a:solidFill>
              <a:srgbClr val="7B61A8"/>
            </a:solidFill>
            <a:prstDash val="solid"/>
          </a:ln>
        </p:spPr>
      </p:sp>
      <p:sp>
        <p:nvSpPr>
          <p:cNvPr id="62" name="矩形 61"/>
          <p:cNvSpPr>
            <a:spLocks noGrp="1"/>
          </p:cNvSpPr>
          <p:nvPr/>
        </p:nvSpPr>
        <p:spPr>
          <a:xfrm>
            <a:off x="9667875" y="3152775"/>
            <a:ext cx="2095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部件状态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63" name="任意多边形 62"/>
          <p:cNvSpPr>
            <a:spLocks noGrp="1"/>
          </p:cNvSpPr>
          <p:nvPr/>
        </p:nvSpPr>
        <p:spPr>
          <a:xfrm>
            <a:off x="9667875" y="3533775"/>
            <a:ext cx="2095500" cy="953"/>
          </a:xfrm>
          <a:custGeom>
            <a:avLst/>
            <a:gdLst/>
            <a:ahLst/>
            <a:cxnLst/>
            <a:pathLst>
              <a:path w="2095500" h="953">
                <a:moveTo>
                  <a:pt x="0" y="0"/>
                </a:moveTo>
                <a:lnTo>
                  <a:pt x="2095500" y="0"/>
                </a:lnTo>
              </a:path>
            </a:pathLst>
          </a:custGeom>
          <a:noFill/>
          <a:ln w="9525">
            <a:solidFill>
              <a:srgbClr val="7B61A8"/>
            </a:solidFill>
            <a:prstDash val="solid"/>
          </a:ln>
        </p:spPr>
      </p:sp>
      <p:sp>
        <p:nvSpPr>
          <p:cNvPr id="64" name="任意多边形 63"/>
          <p:cNvSpPr>
            <a:spLocks noGrp="1"/>
          </p:cNvSpPr>
          <p:nvPr/>
        </p:nvSpPr>
        <p:spPr>
          <a:xfrm>
            <a:off x="9067800" y="3733800"/>
            <a:ext cx="600075" cy="57150"/>
          </a:xfrm>
          <a:custGeom>
            <a:avLst/>
            <a:gdLst/>
            <a:ahLst/>
            <a:cxnLst/>
            <a:pathLst>
              <a:path w="600075" h="57150">
                <a:moveTo>
                  <a:pt x="0" y="0"/>
                </a:moveTo>
                <a:cubicBezTo>
                  <a:pt x="300038" y="0"/>
                  <a:pt x="300038" y="57150"/>
                  <a:pt x="600075" y="57150"/>
                </a:cubicBezTo>
              </a:path>
            </a:pathLst>
          </a:custGeom>
          <a:noFill/>
          <a:ln w="19050">
            <a:solidFill>
              <a:srgbClr val="7B61A8"/>
            </a:solidFill>
            <a:prstDash val="solid"/>
          </a:ln>
        </p:spPr>
      </p:sp>
      <p:sp>
        <p:nvSpPr>
          <p:cNvPr id="65" name="矩形 64"/>
          <p:cNvSpPr>
            <a:spLocks noGrp="1"/>
          </p:cNvSpPr>
          <p:nvPr/>
        </p:nvSpPr>
        <p:spPr>
          <a:xfrm>
            <a:off x="9667875" y="3600450"/>
            <a:ext cx="2095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风险与位置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66" name="任意多边形 65"/>
          <p:cNvSpPr>
            <a:spLocks noGrp="1"/>
          </p:cNvSpPr>
          <p:nvPr/>
        </p:nvSpPr>
        <p:spPr>
          <a:xfrm>
            <a:off x="9667875" y="3981450"/>
            <a:ext cx="2095500" cy="953"/>
          </a:xfrm>
          <a:custGeom>
            <a:avLst/>
            <a:gdLst/>
            <a:ahLst/>
            <a:cxnLst/>
            <a:pathLst>
              <a:path w="2095500" h="953">
                <a:moveTo>
                  <a:pt x="0" y="0"/>
                </a:moveTo>
                <a:lnTo>
                  <a:pt x="2095500" y="0"/>
                </a:lnTo>
              </a:path>
            </a:pathLst>
          </a:custGeom>
          <a:noFill/>
          <a:ln w="9525">
            <a:solidFill>
              <a:srgbClr val="7B61A8"/>
            </a:solidFill>
            <a:prstDash val="solid"/>
          </a:ln>
        </p:spPr>
      </p:sp>
      <p:sp>
        <p:nvSpPr>
          <p:cNvPr id="67" name="任意多边形 66"/>
          <p:cNvSpPr>
            <a:spLocks noGrp="1"/>
          </p:cNvSpPr>
          <p:nvPr/>
        </p:nvSpPr>
        <p:spPr>
          <a:xfrm>
            <a:off x="9067800" y="3733800"/>
            <a:ext cx="600075" cy="504825"/>
          </a:xfrm>
          <a:custGeom>
            <a:avLst/>
            <a:gdLst/>
            <a:ahLst/>
            <a:cxnLst/>
            <a:pathLst>
              <a:path w="600075" h="504825">
                <a:moveTo>
                  <a:pt x="0" y="0"/>
                </a:moveTo>
                <a:cubicBezTo>
                  <a:pt x="300038" y="0"/>
                  <a:pt x="300038" y="504825"/>
                  <a:pt x="600075" y="504825"/>
                </a:cubicBezTo>
              </a:path>
            </a:pathLst>
          </a:custGeom>
          <a:noFill/>
          <a:ln w="19050">
            <a:solidFill>
              <a:srgbClr val="7B61A8"/>
            </a:solidFill>
            <a:prstDash val="solid"/>
          </a:ln>
        </p:spPr>
      </p:sp>
      <p:sp>
        <p:nvSpPr>
          <p:cNvPr id="68" name="矩形 67"/>
          <p:cNvSpPr>
            <a:spLocks noGrp="1"/>
          </p:cNvSpPr>
          <p:nvPr/>
        </p:nvSpPr>
        <p:spPr>
          <a:xfrm>
            <a:off x="9667875" y="4048125"/>
            <a:ext cx="2095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曲线与提前期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69" name="任意多边形 68"/>
          <p:cNvSpPr>
            <a:spLocks noGrp="1"/>
          </p:cNvSpPr>
          <p:nvPr/>
        </p:nvSpPr>
        <p:spPr>
          <a:xfrm>
            <a:off x="9667875" y="4429125"/>
            <a:ext cx="2095500" cy="953"/>
          </a:xfrm>
          <a:custGeom>
            <a:avLst/>
            <a:gdLst/>
            <a:ahLst/>
            <a:cxnLst/>
            <a:pathLst>
              <a:path w="2095500" h="953">
                <a:moveTo>
                  <a:pt x="0" y="0"/>
                </a:moveTo>
                <a:lnTo>
                  <a:pt x="2095500" y="0"/>
                </a:lnTo>
              </a:path>
            </a:pathLst>
          </a:custGeom>
          <a:noFill/>
          <a:ln w="9525">
            <a:solidFill>
              <a:srgbClr val="7B61A8"/>
            </a:solidFill>
            <a:prstDash val="solid"/>
          </a:ln>
        </p:spPr>
      </p:sp>
      <p:sp>
        <p:nvSpPr>
          <p:cNvPr id="70" name="任意多边形 69"/>
          <p:cNvSpPr>
            <a:spLocks noGrp="1"/>
          </p:cNvSpPr>
          <p:nvPr/>
        </p:nvSpPr>
        <p:spPr>
          <a:xfrm>
            <a:off x="7019925" y="3905250"/>
            <a:ext cx="600075" cy="1524000"/>
          </a:xfrm>
          <a:custGeom>
            <a:avLst/>
            <a:gdLst/>
            <a:ahLst/>
            <a:cxnLst/>
            <a:pathLst>
              <a:path w="600075" h="1524000">
                <a:moveTo>
                  <a:pt x="0" y="0"/>
                </a:moveTo>
                <a:cubicBezTo>
                  <a:pt x="300038" y="0"/>
                  <a:pt x="300038" y="1524000"/>
                  <a:pt x="600075" y="1524000"/>
                </a:cubicBezTo>
              </a:path>
            </a:pathLst>
          </a:custGeom>
          <a:noFill/>
          <a:ln w="38100">
            <a:solidFill>
              <a:srgbClr val="C95454"/>
            </a:solidFill>
            <a:prstDash val="solid"/>
          </a:ln>
        </p:spPr>
      </p:sp>
      <p:sp>
        <p:nvSpPr>
          <p:cNvPr id="71" name="圆角矩形 70"/>
          <p:cNvSpPr>
            <a:spLocks noGrp="1"/>
          </p:cNvSpPr>
          <p:nvPr/>
        </p:nvSpPr>
        <p:spPr>
          <a:xfrm>
            <a:off x="7620000" y="5200650"/>
            <a:ext cx="1447800" cy="466725"/>
          </a:xfrm>
          <a:prstGeom prst="roundRect">
            <a:avLst>
              <a:gd name="adj" fmla="val 16327"/>
            </a:avLst>
          </a:prstGeom>
          <a:solidFill>
            <a:srgbClr val="C95454"/>
          </a:solidFill>
          <a:ln w="0">
            <a:noFill/>
            <a:prstDash val="solid"/>
          </a:ln>
        </p:spPr>
      </p:sp>
      <p:sp>
        <p:nvSpPr>
          <p:cNvPr id="72" name="矩形 71"/>
          <p:cNvSpPr>
            <a:spLocks noGrp="1"/>
          </p:cNvSpPr>
          <p:nvPr/>
        </p:nvSpPr>
        <p:spPr>
          <a:xfrm>
            <a:off x="7715250" y="5248275"/>
            <a:ext cx="12573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学习运维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3" name="任意多边形 72"/>
          <p:cNvSpPr>
            <a:spLocks noGrp="1"/>
          </p:cNvSpPr>
          <p:nvPr/>
        </p:nvSpPr>
        <p:spPr>
          <a:xfrm>
            <a:off x="9067800" y="5038725"/>
            <a:ext cx="600075" cy="390525"/>
          </a:xfrm>
          <a:custGeom>
            <a:avLst/>
            <a:gdLst/>
            <a:ahLst/>
            <a:cxnLst/>
            <a:pathLst>
              <a:path w="600075" h="390525">
                <a:moveTo>
                  <a:pt x="0" y="390525"/>
                </a:moveTo>
                <a:cubicBezTo>
                  <a:pt x="300038" y="390525"/>
                  <a:pt x="300038" y="0"/>
                  <a:pt x="600075" y="0"/>
                </a:cubicBezTo>
              </a:path>
            </a:pathLst>
          </a:custGeom>
          <a:noFill/>
          <a:ln w="19050">
            <a:solidFill>
              <a:srgbClr val="C95454"/>
            </a:solidFill>
            <a:prstDash val="solid"/>
          </a:ln>
        </p:spPr>
      </p:sp>
      <p:sp>
        <p:nvSpPr>
          <p:cNvPr id="74" name="矩形 73"/>
          <p:cNvSpPr>
            <a:spLocks noGrp="1"/>
          </p:cNvSpPr>
          <p:nvPr/>
        </p:nvSpPr>
        <p:spPr>
          <a:xfrm>
            <a:off x="9667875" y="4848225"/>
            <a:ext cx="2095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人工复核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5" name="任意多边形 74"/>
          <p:cNvSpPr>
            <a:spLocks noGrp="1"/>
          </p:cNvSpPr>
          <p:nvPr/>
        </p:nvSpPr>
        <p:spPr>
          <a:xfrm>
            <a:off x="9667875" y="5229225"/>
            <a:ext cx="2095500" cy="953"/>
          </a:xfrm>
          <a:custGeom>
            <a:avLst/>
            <a:gdLst/>
            <a:ahLst/>
            <a:cxnLst/>
            <a:pathLst>
              <a:path w="2095500" h="953">
                <a:moveTo>
                  <a:pt x="0" y="0"/>
                </a:moveTo>
                <a:lnTo>
                  <a:pt x="2095500" y="0"/>
                </a:lnTo>
              </a:path>
            </a:pathLst>
          </a:custGeom>
          <a:noFill/>
          <a:ln w="9525">
            <a:solidFill>
              <a:srgbClr val="C95454"/>
            </a:solidFill>
            <a:prstDash val="solid"/>
          </a:ln>
        </p:spPr>
      </p:sp>
      <p:sp>
        <p:nvSpPr>
          <p:cNvPr id="76" name="任意多边形 75"/>
          <p:cNvSpPr>
            <a:spLocks noGrp="1"/>
          </p:cNvSpPr>
          <p:nvPr/>
        </p:nvSpPr>
        <p:spPr>
          <a:xfrm>
            <a:off x="9067800" y="5429250"/>
            <a:ext cx="600075" cy="57150"/>
          </a:xfrm>
          <a:custGeom>
            <a:avLst/>
            <a:gdLst/>
            <a:ahLst/>
            <a:cxnLst/>
            <a:pathLst>
              <a:path w="600075" h="57150">
                <a:moveTo>
                  <a:pt x="0" y="0"/>
                </a:moveTo>
                <a:cubicBezTo>
                  <a:pt x="300038" y="0"/>
                  <a:pt x="300038" y="57150"/>
                  <a:pt x="600075" y="57150"/>
                </a:cubicBezTo>
              </a:path>
            </a:pathLst>
          </a:custGeom>
          <a:noFill/>
          <a:ln w="19050">
            <a:solidFill>
              <a:srgbClr val="C95454"/>
            </a:solidFill>
            <a:prstDash val="solid"/>
          </a:ln>
        </p:spPr>
      </p:sp>
      <p:sp>
        <p:nvSpPr>
          <p:cNvPr id="77" name="矩形 76"/>
          <p:cNvSpPr>
            <a:spLocks noGrp="1"/>
          </p:cNvSpPr>
          <p:nvPr/>
        </p:nvSpPr>
        <p:spPr>
          <a:xfrm>
            <a:off x="9667875" y="5295900"/>
            <a:ext cx="2095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样本回写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8" name="任意多边形 77"/>
          <p:cNvSpPr>
            <a:spLocks noGrp="1"/>
          </p:cNvSpPr>
          <p:nvPr/>
        </p:nvSpPr>
        <p:spPr>
          <a:xfrm>
            <a:off x="9667875" y="5676900"/>
            <a:ext cx="2095500" cy="953"/>
          </a:xfrm>
          <a:custGeom>
            <a:avLst/>
            <a:gdLst/>
            <a:ahLst/>
            <a:cxnLst/>
            <a:pathLst>
              <a:path w="2095500" h="953">
                <a:moveTo>
                  <a:pt x="0" y="0"/>
                </a:moveTo>
                <a:lnTo>
                  <a:pt x="2095500" y="0"/>
                </a:lnTo>
              </a:path>
            </a:pathLst>
          </a:custGeom>
          <a:noFill/>
          <a:ln w="9525">
            <a:solidFill>
              <a:srgbClr val="C95454"/>
            </a:solidFill>
            <a:prstDash val="solid"/>
          </a:ln>
        </p:spPr>
      </p:sp>
      <p:sp>
        <p:nvSpPr>
          <p:cNvPr id="79" name="任意多边形 78"/>
          <p:cNvSpPr>
            <a:spLocks noGrp="1"/>
          </p:cNvSpPr>
          <p:nvPr/>
        </p:nvSpPr>
        <p:spPr>
          <a:xfrm>
            <a:off x="9067800" y="5429250"/>
            <a:ext cx="600075" cy="504825"/>
          </a:xfrm>
          <a:custGeom>
            <a:avLst/>
            <a:gdLst/>
            <a:ahLst/>
            <a:cxnLst/>
            <a:pathLst>
              <a:path w="600075" h="504825">
                <a:moveTo>
                  <a:pt x="0" y="0"/>
                </a:moveTo>
                <a:cubicBezTo>
                  <a:pt x="300038" y="0"/>
                  <a:pt x="300038" y="504825"/>
                  <a:pt x="600075" y="504825"/>
                </a:cubicBezTo>
              </a:path>
            </a:pathLst>
          </a:custGeom>
          <a:noFill/>
          <a:ln w="19050">
            <a:solidFill>
              <a:srgbClr val="C95454"/>
            </a:solidFill>
            <a:prstDash val="solid"/>
          </a:ln>
        </p:spPr>
      </p:sp>
      <p:sp>
        <p:nvSpPr>
          <p:cNvPr id="80" name="矩形 79"/>
          <p:cNvSpPr>
            <a:spLocks noGrp="1"/>
          </p:cNvSpPr>
          <p:nvPr/>
        </p:nvSpPr>
        <p:spPr>
          <a:xfrm>
            <a:off x="9667875" y="5743575"/>
            <a:ext cx="2095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效果与更新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81" name="任意多边形 80"/>
          <p:cNvSpPr>
            <a:spLocks noGrp="1"/>
          </p:cNvSpPr>
          <p:nvPr/>
        </p:nvSpPr>
        <p:spPr>
          <a:xfrm>
            <a:off x="9667875" y="6124575"/>
            <a:ext cx="2095500" cy="953"/>
          </a:xfrm>
          <a:custGeom>
            <a:avLst/>
            <a:gdLst/>
            <a:ahLst/>
            <a:cxnLst/>
            <a:pathLst>
              <a:path w="2095500" h="953">
                <a:moveTo>
                  <a:pt x="0" y="0"/>
                </a:moveTo>
                <a:lnTo>
                  <a:pt x="2095500" y="0"/>
                </a:lnTo>
              </a:path>
            </a:pathLst>
          </a:custGeom>
          <a:noFill/>
          <a:ln w="9525">
            <a:solidFill>
              <a:srgbClr val="C95454"/>
            </a:solidFill>
            <a:prstDash val="solid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6" name="圆角矩形 35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多源接入：打通传感器、组态与监测系统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标准协议适配与既有系统读取并行，兼容实时数据和历史数据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03  整体解决方案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13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8" name="圆角矩形 7"/>
          <p:cNvSpPr>
            <a:spLocks noGrp="1"/>
          </p:cNvSpPr>
          <p:nvPr/>
        </p:nvSpPr>
        <p:spPr>
          <a:xfrm>
            <a:off x="628650" y="1781175"/>
            <a:ext cx="3067050" cy="457200"/>
          </a:xfrm>
          <a:prstGeom prst="roundRect">
            <a:avLst>
              <a:gd name="adj" fmla="val 16667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9" name="矩形 8"/>
          <p:cNvSpPr>
            <a:spLocks noGrp="1"/>
          </p:cNvSpPr>
          <p:nvPr/>
        </p:nvSpPr>
        <p:spPr>
          <a:xfrm>
            <a:off x="723900" y="1828800"/>
            <a:ext cx="28765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传感器与采集网关</a:t>
            </a:r>
            <a:endParaRPr sz="1725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723900" y="2286000"/>
            <a:ext cx="30480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压力、振动、温度、转速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1" name="任意多边形 10"/>
          <p:cNvSpPr>
            <a:spLocks noGrp="1"/>
          </p:cNvSpPr>
          <p:nvPr/>
        </p:nvSpPr>
        <p:spPr>
          <a:xfrm>
            <a:off x="3714750" y="2009775"/>
            <a:ext cx="1657350" cy="1504950"/>
          </a:xfrm>
          <a:custGeom>
            <a:avLst/>
            <a:gdLst/>
            <a:ahLst/>
            <a:cxnLst/>
            <a:pathLst>
              <a:path w="1657350" h="1504950">
                <a:moveTo>
                  <a:pt x="0" y="0"/>
                </a:moveTo>
                <a:cubicBezTo>
                  <a:pt x="828675" y="0"/>
                  <a:pt x="828675" y="1504950"/>
                  <a:pt x="1657350" y="1504950"/>
                </a:cubicBezTo>
              </a:path>
            </a:pathLst>
          </a:custGeom>
          <a:noFill/>
          <a:ln w="19050">
            <a:solidFill>
              <a:srgbClr val="466E92"/>
            </a:solidFill>
            <a:prstDash val="solid"/>
          </a:ln>
        </p:spPr>
      </p:sp>
      <p:sp>
        <p:nvSpPr>
          <p:cNvPr id="12" name="圆角矩形 11"/>
          <p:cNvSpPr>
            <a:spLocks noGrp="1"/>
          </p:cNvSpPr>
          <p:nvPr/>
        </p:nvSpPr>
        <p:spPr>
          <a:xfrm>
            <a:off x="628650" y="2762250"/>
            <a:ext cx="3067050" cy="457200"/>
          </a:xfrm>
          <a:prstGeom prst="roundRect">
            <a:avLst>
              <a:gd name="adj" fmla="val 16667"/>
            </a:avLst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13" name="矩形 12"/>
          <p:cNvSpPr>
            <a:spLocks noGrp="1"/>
          </p:cNvSpPr>
          <p:nvPr/>
        </p:nvSpPr>
        <p:spPr>
          <a:xfrm>
            <a:off x="723900" y="2809875"/>
            <a:ext cx="28765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组态与控制系统</a:t>
            </a:r>
            <a:endParaRPr sz="1725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723900" y="3267075"/>
            <a:ext cx="30480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过程参数、启停与报警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5" name="任意多边形 14"/>
          <p:cNvSpPr>
            <a:spLocks noGrp="1"/>
          </p:cNvSpPr>
          <p:nvPr/>
        </p:nvSpPr>
        <p:spPr>
          <a:xfrm>
            <a:off x="3714750" y="2990850"/>
            <a:ext cx="1657350" cy="523875"/>
          </a:xfrm>
          <a:custGeom>
            <a:avLst/>
            <a:gdLst/>
            <a:ahLst/>
            <a:cxnLst/>
            <a:pathLst>
              <a:path w="1657350" h="523875">
                <a:moveTo>
                  <a:pt x="0" y="0"/>
                </a:moveTo>
                <a:cubicBezTo>
                  <a:pt x="828675" y="0"/>
                  <a:pt x="828675" y="523875"/>
                  <a:pt x="1657350" y="523875"/>
                </a:cubicBez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6" name="圆角矩形 15"/>
          <p:cNvSpPr>
            <a:spLocks noGrp="1"/>
          </p:cNvSpPr>
          <p:nvPr/>
        </p:nvSpPr>
        <p:spPr>
          <a:xfrm>
            <a:off x="628650" y="3743325"/>
            <a:ext cx="3067050" cy="457200"/>
          </a:xfrm>
          <a:prstGeom prst="roundRect">
            <a:avLst>
              <a:gd name="adj" fmla="val 16667"/>
            </a:avLst>
          </a:prstGeom>
          <a:solidFill>
            <a:srgbClr val="3BA780"/>
          </a:solidFill>
          <a:ln w="0">
            <a:noFill/>
            <a:prstDash val="solid"/>
          </a:ln>
        </p:spPr>
      </p:sp>
      <p:sp>
        <p:nvSpPr>
          <p:cNvPr id="17" name="矩形 16"/>
          <p:cNvSpPr>
            <a:spLocks noGrp="1"/>
          </p:cNvSpPr>
          <p:nvPr/>
        </p:nvSpPr>
        <p:spPr>
          <a:xfrm>
            <a:off x="723900" y="3790950"/>
            <a:ext cx="28765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状态监测与时序库</a:t>
            </a:r>
            <a:endParaRPr sz="1725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723900" y="4248150"/>
            <a:ext cx="30480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高频波形、历史趋势、功图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9" name="任意多边形 18"/>
          <p:cNvSpPr>
            <a:spLocks noGrp="1"/>
          </p:cNvSpPr>
          <p:nvPr/>
        </p:nvSpPr>
        <p:spPr>
          <a:xfrm>
            <a:off x="3714750" y="3514725"/>
            <a:ext cx="1657350" cy="457200"/>
          </a:xfrm>
          <a:custGeom>
            <a:avLst/>
            <a:gdLst/>
            <a:ahLst/>
            <a:cxnLst/>
            <a:pathLst>
              <a:path w="1657350" h="457200">
                <a:moveTo>
                  <a:pt x="0" y="457200"/>
                </a:moveTo>
                <a:cubicBezTo>
                  <a:pt x="828675" y="457200"/>
                  <a:pt x="828675" y="0"/>
                  <a:pt x="1657350" y="0"/>
                </a:cubicBezTo>
              </a:path>
            </a:pathLst>
          </a:custGeom>
          <a:noFill/>
          <a:ln w="19050">
            <a:solidFill>
              <a:srgbClr val="3BA780"/>
            </a:solidFill>
            <a:prstDash val="solid"/>
          </a:ln>
        </p:spPr>
      </p:sp>
      <p:sp>
        <p:nvSpPr>
          <p:cNvPr id="20" name="圆角矩形 19"/>
          <p:cNvSpPr>
            <a:spLocks noGrp="1"/>
          </p:cNvSpPr>
          <p:nvPr/>
        </p:nvSpPr>
        <p:spPr>
          <a:xfrm>
            <a:off x="628650" y="4724400"/>
            <a:ext cx="3067050" cy="457200"/>
          </a:xfrm>
          <a:prstGeom prst="roundRect">
            <a:avLst>
              <a:gd name="adj" fmla="val 16667"/>
            </a:avLst>
          </a:prstGeom>
          <a:solidFill>
            <a:srgbClr val="E28D32"/>
          </a:solidFill>
          <a:ln w="0">
            <a:noFill/>
            <a:prstDash val="solid"/>
          </a:ln>
        </p:spPr>
      </p:sp>
      <p:sp>
        <p:nvSpPr>
          <p:cNvPr id="21" name="矩形 20"/>
          <p:cNvSpPr>
            <a:spLocks noGrp="1"/>
          </p:cNvSpPr>
          <p:nvPr/>
        </p:nvSpPr>
        <p:spPr>
          <a:xfrm>
            <a:off x="723900" y="4772025"/>
            <a:ext cx="28765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文件与业务资料</a:t>
            </a:r>
            <a:endParaRPr sz="1725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2" name="矩形 21"/>
          <p:cNvSpPr>
            <a:spLocks noGrp="1"/>
          </p:cNvSpPr>
          <p:nvPr/>
        </p:nvSpPr>
        <p:spPr>
          <a:xfrm>
            <a:off x="723900" y="5229225"/>
            <a:ext cx="30480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批量历史、巡检与维修记录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3" name="任意多边形 22"/>
          <p:cNvSpPr>
            <a:spLocks noGrp="1"/>
          </p:cNvSpPr>
          <p:nvPr/>
        </p:nvSpPr>
        <p:spPr>
          <a:xfrm>
            <a:off x="3714750" y="3514725"/>
            <a:ext cx="1657350" cy="1438275"/>
          </a:xfrm>
          <a:custGeom>
            <a:avLst/>
            <a:gdLst/>
            <a:ahLst/>
            <a:cxnLst/>
            <a:pathLst>
              <a:path w="1657350" h="1438275">
                <a:moveTo>
                  <a:pt x="0" y="1438275"/>
                </a:moveTo>
                <a:cubicBezTo>
                  <a:pt x="828675" y="1438275"/>
                  <a:pt x="828675" y="0"/>
                  <a:pt x="1657350" y="0"/>
                </a:cubicBez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24" name="圆角矩形 23"/>
          <p:cNvSpPr>
            <a:spLocks noGrp="1"/>
          </p:cNvSpPr>
          <p:nvPr/>
        </p:nvSpPr>
        <p:spPr>
          <a:xfrm>
            <a:off x="5381625" y="3057525"/>
            <a:ext cx="2476500" cy="933450"/>
          </a:xfrm>
          <a:prstGeom prst="roundRect">
            <a:avLst>
              <a:gd name="adj" fmla="val 8163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25" name="矩形 24"/>
          <p:cNvSpPr>
            <a:spLocks noGrp="1"/>
          </p:cNvSpPr>
          <p:nvPr/>
        </p:nvSpPr>
        <p:spPr>
          <a:xfrm>
            <a:off x="5476875" y="3105150"/>
            <a:ext cx="2286000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21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21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21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21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21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21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21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21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21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21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21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17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统一接入服务</a:t>
            </a:r>
            <a:endParaRPr sz="2175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6" name="任意多边形 25"/>
          <p:cNvSpPr>
            <a:spLocks noGrp="1"/>
          </p:cNvSpPr>
          <p:nvPr/>
        </p:nvSpPr>
        <p:spPr>
          <a:xfrm>
            <a:off x="7867650" y="3514725"/>
            <a:ext cx="657225" cy="953"/>
          </a:xfrm>
          <a:custGeom>
            <a:avLst/>
            <a:gdLst/>
            <a:ahLst/>
            <a:cxnLst/>
            <a:pathLst>
              <a:path w="657225" h="953">
                <a:moveTo>
                  <a:pt x="0" y="0"/>
                </a:moveTo>
                <a:lnTo>
                  <a:pt x="65722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7" name="任意多边形 26"/>
          <p:cNvSpPr>
            <a:spLocks noGrp="1"/>
          </p:cNvSpPr>
          <p:nvPr/>
        </p:nvSpPr>
        <p:spPr>
          <a:xfrm>
            <a:off x="8439150" y="34671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8" name="任意多边形 27"/>
          <p:cNvSpPr>
            <a:spLocks noGrp="1"/>
          </p:cNvSpPr>
          <p:nvPr/>
        </p:nvSpPr>
        <p:spPr>
          <a:xfrm>
            <a:off x="8439150" y="351472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9" name="矩形 28"/>
          <p:cNvSpPr>
            <a:spLocks noGrp="1"/>
          </p:cNvSpPr>
          <p:nvPr/>
        </p:nvSpPr>
        <p:spPr>
          <a:xfrm>
            <a:off x="8810625" y="1781175"/>
            <a:ext cx="25717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1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适配机制</a:t>
            </a:r>
            <a:endParaRPr sz="21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0" name="矩形 29"/>
          <p:cNvSpPr>
            <a:spLocks noGrp="1"/>
          </p:cNvSpPr>
          <p:nvPr/>
        </p:nvSpPr>
        <p:spPr>
          <a:xfrm>
            <a:off x="8810625" y="2419350"/>
            <a:ext cx="2714625" cy="466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2FA6B6"/>
                </a:solidFill>
                <a:latin typeface="MiSans"/>
                <a:ea typeface="MiSans"/>
                <a:cs typeface="MiSans"/>
              </a:rPr>
              <a:t>OPC UA / Modbus / MQTT</a:t>
            </a:r>
            <a:endParaRPr sz="1500" b="0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1" name="矩形 30"/>
          <p:cNvSpPr>
            <a:spLocks noGrp="1"/>
          </p:cNvSpPr>
          <p:nvPr/>
        </p:nvSpPr>
        <p:spPr>
          <a:xfrm>
            <a:off x="8810625" y="3038475"/>
            <a:ext cx="2714625" cy="466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接口与历史库增量读取</a:t>
            </a:r>
            <a:endParaRPr sz="1500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2" name="矩形 31"/>
          <p:cNvSpPr>
            <a:spLocks noGrp="1"/>
          </p:cNvSpPr>
          <p:nvPr/>
        </p:nvSpPr>
        <p:spPr>
          <a:xfrm>
            <a:off x="8810625" y="3657600"/>
            <a:ext cx="2714625" cy="466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批量文件解析与字段映射</a:t>
            </a:r>
            <a:endParaRPr sz="1500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3" name="矩形 32"/>
          <p:cNvSpPr>
            <a:spLocks noGrp="1"/>
          </p:cNvSpPr>
          <p:nvPr/>
        </p:nvSpPr>
        <p:spPr>
          <a:xfrm>
            <a:off x="8810625" y="4276725"/>
            <a:ext cx="2714625" cy="466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断点续取、缓存与重试</a:t>
            </a:r>
            <a:endParaRPr sz="1500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4" name="矩形 33"/>
          <p:cNvSpPr>
            <a:spLocks noGrp="1"/>
          </p:cNvSpPr>
          <p:nvPr/>
        </p:nvSpPr>
        <p:spPr>
          <a:xfrm>
            <a:off x="8810625" y="4895850"/>
            <a:ext cx="2714625" cy="466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统一时间、单位与测点语义</a:t>
            </a:r>
            <a:endParaRPr sz="1500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5" name="矩形 34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采用软件与控制解耦、数据与系统分离的建设方式，逐步接入既有资产。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5" name="圆角矩形 44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数据治理：从原始记录到可复用资产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治理既处理数据质量，也建立设备、部件、测点之间的关系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03  整体解决方案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14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8" name="圆角矩形 7"/>
          <p:cNvSpPr>
            <a:spLocks noGrp="1"/>
          </p:cNvSpPr>
          <p:nvPr/>
        </p:nvSpPr>
        <p:spPr>
          <a:xfrm>
            <a:off x="619125" y="2000250"/>
            <a:ext cx="2009775" cy="704850"/>
          </a:xfrm>
          <a:prstGeom prst="roundRect">
            <a:avLst>
              <a:gd name="adj" fmla="val 10811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9" name="矩形 8"/>
          <p:cNvSpPr>
            <a:spLocks noGrp="1"/>
          </p:cNvSpPr>
          <p:nvPr/>
        </p:nvSpPr>
        <p:spPr>
          <a:xfrm>
            <a:off x="714375" y="2047875"/>
            <a:ext cx="1819275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原始接入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619125" y="2857500"/>
            <a:ext cx="20097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保留时间与来源</a:t>
            </a:r>
            <a:endParaRPr sz="16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1" name="任意多边形 10"/>
          <p:cNvSpPr>
            <a:spLocks noGrp="1"/>
          </p:cNvSpPr>
          <p:nvPr/>
        </p:nvSpPr>
        <p:spPr>
          <a:xfrm>
            <a:off x="2657475" y="2352675"/>
            <a:ext cx="152400" cy="953"/>
          </a:xfrm>
          <a:custGeom>
            <a:avLst/>
            <a:gdLst/>
            <a:ahLst/>
            <a:cxnLst/>
            <a:pathLst>
              <a:path w="152400" h="953">
                <a:moveTo>
                  <a:pt x="0" y="0"/>
                </a:moveTo>
                <a:lnTo>
                  <a:pt x="15240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2" name="任意多边形 11"/>
          <p:cNvSpPr>
            <a:spLocks noGrp="1"/>
          </p:cNvSpPr>
          <p:nvPr/>
        </p:nvSpPr>
        <p:spPr>
          <a:xfrm>
            <a:off x="2724150" y="230505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3" name="任意多边形 12"/>
          <p:cNvSpPr>
            <a:spLocks noGrp="1"/>
          </p:cNvSpPr>
          <p:nvPr/>
        </p:nvSpPr>
        <p:spPr>
          <a:xfrm>
            <a:off x="2724150" y="23526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4" name="圆角矩形 13"/>
          <p:cNvSpPr>
            <a:spLocks noGrp="1"/>
          </p:cNvSpPr>
          <p:nvPr/>
        </p:nvSpPr>
        <p:spPr>
          <a:xfrm>
            <a:off x="2857500" y="2000250"/>
            <a:ext cx="2009775" cy="704850"/>
          </a:xfrm>
          <a:prstGeom prst="roundRect">
            <a:avLst>
              <a:gd name="adj" fmla="val 10811"/>
            </a:avLst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15" name="矩形 14"/>
          <p:cNvSpPr>
            <a:spLocks noGrp="1"/>
          </p:cNvSpPr>
          <p:nvPr/>
        </p:nvSpPr>
        <p:spPr>
          <a:xfrm>
            <a:off x="2952750" y="2047875"/>
            <a:ext cx="1819275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清洗去噪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6" name="矩形 15"/>
          <p:cNvSpPr>
            <a:spLocks noGrp="1"/>
          </p:cNvSpPr>
          <p:nvPr/>
        </p:nvSpPr>
        <p:spPr>
          <a:xfrm>
            <a:off x="2857500" y="2857500"/>
            <a:ext cx="20097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缺失、坏点、滤波</a:t>
            </a:r>
            <a:endParaRPr sz="16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7" name="任意多边形 16"/>
          <p:cNvSpPr>
            <a:spLocks noGrp="1"/>
          </p:cNvSpPr>
          <p:nvPr/>
        </p:nvSpPr>
        <p:spPr>
          <a:xfrm>
            <a:off x="4895850" y="2352675"/>
            <a:ext cx="152400" cy="953"/>
          </a:xfrm>
          <a:custGeom>
            <a:avLst/>
            <a:gdLst/>
            <a:ahLst/>
            <a:cxnLst/>
            <a:pathLst>
              <a:path w="152400" h="953">
                <a:moveTo>
                  <a:pt x="0" y="0"/>
                </a:moveTo>
                <a:lnTo>
                  <a:pt x="15240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8" name="任意多边形 17"/>
          <p:cNvSpPr>
            <a:spLocks noGrp="1"/>
          </p:cNvSpPr>
          <p:nvPr/>
        </p:nvSpPr>
        <p:spPr>
          <a:xfrm>
            <a:off x="4962525" y="230505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9" name="任意多边形 18"/>
          <p:cNvSpPr>
            <a:spLocks noGrp="1"/>
          </p:cNvSpPr>
          <p:nvPr/>
        </p:nvSpPr>
        <p:spPr>
          <a:xfrm>
            <a:off x="4962525" y="23526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0" name="圆角矩形 19"/>
          <p:cNvSpPr>
            <a:spLocks noGrp="1"/>
          </p:cNvSpPr>
          <p:nvPr/>
        </p:nvSpPr>
        <p:spPr>
          <a:xfrm>
            <a:off x="5095875" y="2000250"/>
            <a:ext cx="2009775" cy="704850"/>
          </a:xfrm>
          <a:prstGeom prst="roundRect">
            <a:avLst>
              <a:gd name="adj" fmla="val 10811"/>
            </a:avLst>
          </a:prstGeom>
          <a:solidFill>
            <a:srgbClr val="3BA780"/>
          </a:solidFill>
          <a:ln w="0">
            <a:noFill/>
            <a:prstDash val="solid"/>
          </a:ln>
        </p:spPr>
      </p:sp>
      <p:sp>
        <p:nvSpPr>
          <p:cNvPr id="21" name="矩形 20"/>
          <p:cNvSpPr>
            <a:spLocks noGrp="1"/>
          </p:cNvSpPr>
          <p:nvPr/>
        </p:nvSpPr>
        <p:spPr>
          <a:xfrm>
            <a:off x="5191125" y="2047875"/>
            <a:ext cx="1819275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工况与周期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2" name="矩形 21"/>
          <p:cNvSpPr>
            <a:spLocks noGrp="1"/>
          </p:cNvSpPr>
          <p:nvPr/>
        </p:nvSpPr>
        <p:spPr>
          <a:xfrm>
            <a:off x="5095875" y="2857500"/>
            <a:ext cx="20097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启停过滤、键相</a:t>
            </a:r>
            <a:endParaRPr sz="16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3" name="任意多边形 22"/>
          <p:cNvSpPr>
            <a:spLocks noGrp="1"/>
          </p:cNvSpPr>
          <p:nvPr/>
        </p:nvSpPr>
        <p:spPr>
          <a:xfrm>
            <a:off x="7134225" y="2352675"/>
            <a:ext cx="152400" cy="953"/>
          </a:xfrm>
          <a:custGeom>
            <a:avLst/>
            <a:gdLst/>
            <a:ahLst/>
            <a:cxnLst/>
            <a:pathLst>
              <a:path w="152400" h="953">
                <a:moveTo>
                  <a:pt x="0" y="0"/>
                </a:moveTo>
                <a:lnTo>
                  <a:pt x="15240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4" name="任意多边形 23"/>
          <p:cNvSpPr>
            <a:spLocks noGrp="1"/>
          </p:cNvSpPr>
          <p:nvPr/>
        </p:nvSpPr>
        <p:spPr>
          <a:xfrm>
            <a:off x="7200900" y="230505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5" name="任意多边形 24"/>
          <p:cNvSpPr>
            <a:spLocks noGrp="1"/>
          </p:cNvSpPr>
          <p:nvPr/>
        </p:nvSpPr>
        <p:spPr>
          <a:xfrm>
            <a:off x="7200900" y="23526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6" name="圆角矩形 25"/>
          <p:cNvSpPr>
            <a:spLocks noGrp="1"/>
          </p:cNvSpPr>
          <p:nvPr/>
        </p:nvSpPr>
        <p:spPr>
          <a:xfrm>
            <a:off x="7334250" y="2000250"/>
            <a:ext cx="2009775" cy="704850"/>
          </a:xfrm>
          <a:prstGeom prst="roundRect">
            <a:avLst>
              <a:gd name="adj" fmla="val 10811"/>
            </a:avLst>
          </a:prstGeom>
          <a:solidFill>
            <a:srgbClr val="E28D32"/>
          </a:solidFill>
          <a:ln w="0">
            <a:noFill/>
            <a:prstDash val="solid"/>
          </a:ln>
        </p:spPr>
      </p:sp>
      <p:sp>
        <p:nvSpPr>
          <p:cNvPr id="27" name="矩形 26"/>
          <p:cNvSpPr>
            <a:spLocks noGrp="1"/>
          </p:cNvSpPr>
          <p:nvPr/>
        </p:nvSpPr>
        <p:spPr>
          <a:xfrm>
            <a:off x="7429500" y="2047875"/>
            <a:ext cx="1819275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结构化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8" name="矩形 27"/>
          <p:cNvSpPr>
            <a:spLocks noGrp="1"/>
          </p:cNvSpPr>
          <p:nvPr/>
        </p:nvSpPr>
        <p:spPr>
          <a:xfrm>
            <a:off x="7334250" y="2857500"/>
            <a:ext cx="20097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统一语义与特征</a:t>
            </a:r>
            <a:endParaRPr sz="16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9" name="任意多边形 28"/>
          <p:cNvSpPr>
            <a:spLocks noGrp="1"/>
          </p:cNvSpPr>
          <p:nvPr/>
        </p:nvSpPr>
        <p:spPr>
          <a:xfrm>
            <a:off x="9372600" y="2352675"/>
            <a:ext cx="152400" cy="953"/>
          </a:xfrm>
          <a:custGeom>
            <a:avLst/>
            <a:gdLst/>
            <a:ahLst/>
            <a:cxnLst/>
            <a:pathLst>
              <a:path w="152400" h="953">
                <a:moveTo>
                  <a:pt x="0" y="0"/>
                </a:moveTo>
                <a:lnTo>
                  <a:pt x="15240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0" name="任意多边形 29"/>
          <p:cNvSpPr>
            <a:spLocks noGrp="1"/>
          </p:cNvSpPr>
          <p:nvPr/>
        </p:nvSpPr>
        <p:spPr>
          <a:xfrm>
            <a:off x="9439275" y="230505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1" name="任意多边形 30"/>
          <p:cNvSpPr>
            <a:spLocks noGrp="1"/>
          </p:cNvSpPr>
          <p:nvPr/>
        </p:nvSpPr>
        <p:spPr>
          <a:xfrm>
            <a:off x="9439275" y="23526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2" name="圆角矩形 31"/>
          <p:cNvSpPr>
            <a:spLocks noGrp="1"/>
          </p:cNvSpPr>
          <p:nvPr/>
        </p:nvSpPr>
        <p:spPr>
          <a:xfrm>
            <a:off x="9572625" y="2000250"/>
            <a:ext cx="2009775" cy="704850"/>
          </a:xfrm>
          <a:prstGeom prst="roundRect">
            <a:avLst>
              <a:gd name="adj" fmla="val 10811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3" name="矩形 32"/>
          <p:cNvSpPr>
            <a:spLocks noGrp="1"/>
          </p:cNvSpPr>
          <p:nvPr/>
        </p:nvSpPr>
        <p:spPr>
          <a:xfrm>
            <a:off x="9667875" y="2047875"/>
            <a:ext cx="1819275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资产入库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4" name="矩形 33"/>
          <p:cNvSpPr>
            <a:spLocks noGrp="1"/>
          </p:cNvSpPr>
          <p:nvPr/>
        </p:nvSpPr>
        <p:spPr>
          <a:xfrm>
            <a:off x="9572625" y="2857500"/>
            <a:ext cx="20097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原始、特征、结论</a:t>
            </a:r>
            <a:endParaRPr sz="16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5" name="任意多边形 34"/>
          <p:cNvSpPr>
            <a:spLocks noGrp="1"/>
          </p:cNvSpPr>
          <p:nvPr/>
        </p:nvSpPr>
        <p:spPr>
          <a:xfrm>
            <a:off x="638175" y="3876675"/>
            <a:ext cx="10868025" cy="953"/>
          </a:xfrm>
          <a:custGeom>
            <a:avLst/>
            <a:gdLst/>
            <a:ahLst/>
            <a:cxnLst/>
            <a:pathLst>
              <a:path w="10868025" h="953">
                <a:moveTo>
                  <a:pt x="0" y="0"/>
                </a:moveTo>
                <a:lnTo>
                  <a:pt x="10868025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36" name="矩形 35"/>
          <p:cNvSpPr>
            <a:spLocks noGrp="1"/>
          </p:cNvSpPr>
          <p:nvPr/>
        </p:nvSpPr>
        <p:spPr>
          <a:xfrm>
            <a:off x="723900" y="4276725"/>
            <a:ext cx="24765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9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原始数据层</a:t>
            </a:r>
            <a:endParaRPr sz="19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7" name="矩形 36"/>
          <p:cNvSpPr>
            <a:spLocks noGrp="1"/>
          </p:cNvSpPr>
          <p:nvPr/>
        </p:nvSpPr>
        <p:spPr>
          <a:xfrm>
            <a:off x="723900" y="4848225"/>
            <a:ext cx="247650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波形与来源证据</a:t>
            </a:r>
            <a:endParaRPr sz="17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8" name="矩形 37"/>
          <p:cNvSpPr>
            <a:spLocks noGrp="1"/>
          </p:cNvSpPr>
          <p:nvPr/>
        </p:nvSpPr>
        <p:spPr>
          <a:xfrm>
            <a:off x="3514725" y="4276725"/>
            <a:ext cx="24765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9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聚合数据层</a:t>
            </a:r>
            <a:endParaRPr sz="19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9" name="矩形 38"/>
          <p:cNvSpPr>
            <a:spLocks noGrp="1"/>
          </p:cNvSpPr>
          <p:nvPr/>
        </p:nvSpPr>
        <p:spPr>
          <a:xfrm>
            <a:off x="3514725" y="4848225"/>
            <a:ext cx="247650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工况与长周期趋势</a:t>
            </a:r>
            <a:endParaRPr sz="17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0" name="矩形 39"/>
          <p:cNvSpPr>
            <a:spLocks noGrp="1"/>
          </p:cNvSpPr>
          <p:nvPr/>
        </p:nvSpPr>
        <p:spPr>
          <a:xfrm>
            <a:off x="6305550" y="4276725"/>
            <a:ext cx="24765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9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特征样本层</a:t>
            </a:r>
            <a:endParaRPr sz="19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1" name="矩形 40"/>
          <p:cNvSpPr>
            <a:spLocks noGrp="1"/>
          </p:cNvSpPr>
          <p:nvPr/>
        </p:nvSpPr>
        <p:spPr>
          <a:xfrm>
            <a:off x="6305550" y="4848225"/>
            <a:ext cx="247650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模型输入与训练标签</a:t>
            </a:r>
            <a:endParaRPr sz="17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2" name="矩形 41"/>
          <p:cNvSpPr>
            <a:spLocks noGrp="1"/>
          </p:cNvSpPr>
          <p:nvPr/>
        </p:nvSpPr>
        <p:spPr>
          <a:xfrm>
            <a:off x="9096375" y="4276725"/>
            <a:ext cx="24765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9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业务结论层</a:t>
            </a:r>
            <a:endParaRPr sz="19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3" name="矩形 42"/>
          <p:cNvSpPr>
            <a:spLocks noGrp="1"/>
          </p:cNvSpPr>
          <p:nvPr/>
        </p:nvSpPr>
        <p:spPr>
          <a:xfrm>
            <a:off x="9096375" y="4848225"/>
            <a:ext cx="247650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事件、级别与解释</a:t>
            </a:r>
            <a:endParaRPr sz="17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4" name="矩形 43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质量检查贯穿全链路：有效运行、通道健康、时间一致性与数据可追溯。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9" name="圆角矩形 18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数据查询工作台：沿时间轴定位分析区间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多测点在同一时间轴上对齐，快速识别运行状态与故障事件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03  整体解决方案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15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91227" y="1638300"/>
            <a:ext cx="5980620" cy="4438650"/>
          </a:xfrm>
          <a:prstGeom prst="rect">
            <a:avLst/>
          </a:prstGeom>
        </p:spPr>
      </p:pic>
      <p:sp>
        <p:nvSpPr>
          <p:cNvPr id="9" name="矩形 8"/>
          <p:cNvSpPr>
            <a:spLocks noGrp="1"/>
          </p:cNvSpPr>
          <p:nvPr/>
        </p:nvSpPr>
        <p:spPr>
          <a:xfrm>
            <a:off x="9048750" y="1752600"/>
            <a:ext cx="47625" cy="333375"/>
          </a:xfrm>
          <a:prstGeom prst="rect">
            <a:avLst/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10" name="矩形 9"/>
          <p:cNvSpPr>
            <a:spLocks noGrp="1"/>
          </p:cNvSpPr>
          <p:nvPr/>
        </p:nvSpPr>
        <p:spPr>
          <a:xfrm>
            <a:off x="9239250" y="1685925"/>
            <a:ext cx="240982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按设备与时间筛选</a:t>
            </a:r>
            <a:endParaRPr sz="18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9239250" y="2133600"/>
            <a:ext cx="2409825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组合多测点、运行状态与时间窗口，减少反复导出。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9048750" y="3257550"/>
            <a:ext cx="47625" cy="333375"/>
          </a:xfrm>
          <a:prstGeom prst="rect">
            <a:avLst/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13" name="矩形 12"/>
          <p:cNvSpPr>
            <a:spLocks noGrp="1"/>
          </p:cNvSpPr>
          <p:nvPr/>
        </p:nvSpPr>
        <p:spPr>
          <a:xfrm>
            <a:off x="9239250" y="3190875"/>
            <a:ext cx="240982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在时间轴找到事件</a:t>
            </a:r>
            <a:endParaRPr sz="1875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9239250" y="3638550"/>
            <a:ext cx="2409825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运行、停机与故障标记同屏，快速定位需要复核的区间。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9048750" y="4762500"/>
            <a:ext cx="47625" cy="333375"/>
          </a:xfrm>
          <a:prstGeom prst="rect">
            <a:avLst/>
          </a:prstGeom>
          <a:solidFill>
            <a:srgbClr val="3BA780"/>
          </a:solidFill>
          <a:ln w="0">
            <a:noFill/>
            <a:prstDash val="solid"/>
          </a:ln>
        </p:spPr>
      </p:sp>
      <p:sp>
        <p:nvSpPr>
          <p:cNvPr id="16" name="矩形 15"/>
          <p:cNvSpPr>
            <a:spLocks noGrp="1"/>
          </p:cNvSpPr>
          <p:nvPr/>
        </p:nvSpPr>
        <p:spPr>
          <a:xfrm>
            <a:off x="9239250" y="4695825"/>
            <a:ext cx="240982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进入波形联合分析</a:t>
            </a:r>
            <a:endParaRPr sz="1875" b="1">
              <a:solidFill>
                <a:srgbClr val="3BA780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9239250" y="5143500"/>
            <a:ext cx="2409825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从历史窗口进入曲线查询，保留上下文与测点关联。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真实系统界面，局部脱敏；日期与曲线保持原始截图口径。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9" name="圆角矩形 18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标注与联合分析：把专家判断沉淀为样本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同屏比较波形与功图，在真实业务上下文中确认异常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03  整体解决方案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16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8959" y="1657350"/>
            <a:ext cx="7595658" cy="4438650"/>
          </a:xfrm>
          <a:prstGeom prst="rect">
            <a:avLst/>
          </a:prstGeom>
        </p:spPr>
      </p:pic>
      <p:sp>
        <p:nvSpPr>
          <p:cNvPr id="9" name="矩形 8"/>
          <p:cNvSpPr>
            <a:spLocks noGrp="1"/>
          </p:cNvSpPr>
          <p:nvPr/>
        </p:nvSpPr>
        <p:spPr>
          <a:xfrm>
            <a:off x="9182100" y="1743075"/>
            <a:ext cx="47625" cy="333375"/>
          </a:xfrm>
          <a:prstGeom prst="rect">
            <a:avLst/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10" name="矩形 9"/>
          <p:cNvSpPr>
            <a:spLocks noGrp="1"/>
          </p:cNvSpPr>
          <p:nvPr/>
        </p:nvSpPr>
        <p:spPr>
          <a:xfrm>
            <a:off x="9372600" y="1676400"/>
            <a:ext cx="220027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按周期对齐证据</a:t>
            </a:r>
            <a:endParaRPr sz="18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9372600" y="2124075"/>
            <a:ext cx="2200275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压力、油压、排气与振动联合观察，避免孤立解释单条曲线。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9182100" y="3248025"/>
            <a:ext cx="47625" cy="333375"/>
          </a:xfrm>
          <a:prstGeom prst="rect">
            <a:avLst/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13" name="矩形 12"/>
          <p:cNvSpPr>
            <a:spLocks noGrp="1"/>
          </p:cNvSpPr>
          <p:nvPr/>
        </p:nvSpPr>
        <p:spPr>
          <a:xfrm>
            <a:off x="9372600" y="3181350"/>
            <a:ext cx="220027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进入功图与标注</a:t>
            </a:r>
            <a:endParaRPr sz="1875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9372600" y="3629025"/>
            <a:ext cx="2200275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查看周期功图，在异常段标注；专家确认类型和区间。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9182100" y="4752975"/>
            <a:ext cx="47625" cy="333375"/>
          </a:xfrm>
          <a:prstGeom prst="rect">
            <a:avLst/>
          </a:prstGeom>
          <a:solidFill>
            <a:srgbClr val="3BA780"/>
          </a:solidFill>
          <a:ln w="0">
            <a:noFill/>
            <a:prstDash val="solid"/>
          </a:ln>
        </p:spPr>
      </p:sp>
      <p:sp>
        <p:nvSpPr>
          <p:cNvPr id="16" name="矩形 15"/>
          <p:cNvSpPr>
            <a:spLocks noGrp="1"/>
          </p:cNvSpPr>
          <p:nvPr/>
        </p:nvSpPr>
        <p:spPr>
          <a:xfrm>
            <a:off x="9372600" y="4686300"/>
            <a:ext cx="220027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形成可追溯样本</a:t>
            </a:r>
            <a:endParaRPr sz="1875" b="1">
              <a:solidFill>
                <a:srgbClr val="3BA780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9372600" y="5133975"/>
            <a:ext cx="2200275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保留原始索引、标签来源与坏段排除，支持训练与复核。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真实系统界面，局部脱敏；本页展示操作入口，不代表截图中已完成标签确认。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0" name="圆角矩形 39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数字世界模型：设备状态、机理与经验共同构建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以设备为对象，将观测数据转化为可更新的状态描述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03  整体解决方案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17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8" name="圆角矩形 7"/>
          <p:cNvSpPr>
            <a:spLocks noGrp="1"/>
          </p:cNvSpPr>
          <p:nvPr/>
        </p:nvSpPr>
        <p:spPr>
          <a:xfrm>
            <a:off x="3019425" y="2000250"/>
            <a:ext cx="6229350" cy="742950"/>
          </a:xfrm>
          <a:prstGeom prst="roundRect">
            <a:avLst>
              <a:gd name="adj" fmla="val 8974"/>
            </a:avLst>
          </a:prstGeom>
          <a:solidFill>
            <a:srgbClr val="EDF3F8"/>
          </a:solidFill>
          <a:ln w="0">
            <a:noFill/>
            <a:prstDash val="solid"/>
          </a:ln>
        </p:spPr>
      </p:sp>
      <p:sp>
        <p:nvSpPr>
          <p:cNvPr id="9" name="矩形 8"/>
          <p:cNvSpPr>
            <a:spLocks noGrp="1"/>
          </p:cNvSpPr>
          <p:nvPr/>
        </p:nvSpPr>
        <p:spPr>
          <a:xfrm>
            <a:off x="3238500" y="2095500"/>
            <a:ext cx="16192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观测基础</a:t>
            </a:r>
            <a:endParaRPr sz="202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4981575" y="2095500"/>
            <a:ext cx="40576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过程参数、波形、功图、维修事件</a:t>
            </a:r>
            <a:endParaRPr sz="1650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1" name="任意多边形 10"/>
          <p:cNvSpPr>
            <a:spLocks noGrp="1"/>
          </p:cNvSpPr>
          <p:nvPr/>
        </p:nvSpPr>
        <p:spPr>
          <a:xfrm>
            <a:off x="6115050" y="2762250"/>
            <a:ext cx="953" cy="200025"/>
          </a:xfrm>
          <a:custGeom>
            <a:avLst/>
            <a:gdLst/>
            <a:ahLst/>
            <a:cxnLst/>
            <a:pathLst>
              <a:path w="953" h="200025">
                <a:moveTo>
                  <a:pt x="0" y="0"/>
                </a:moveTo>
                <a:lnTo>
                  <a:pt x="0" y="200025"/>
                </a:lnTo>
              </a:path>
            </a:pathLst>
          </a:custGeom>
          <a:noFill/>
          <a:ln w="19050">
            <a:solidFill>
              <a:srgbClr val="466E92"/>
            </a:solidFill>
            <a:prstDash val="solid"/>
          </a:ln>
        </p:spPr>
      </p:sp>
      <p:sp>
        <p:nvSpPr>
          <p:cNvPr id="12" name="任意多边形 11"/>
          <p:cNvSpPr>
            <a:spLocks noGrp="1"/>
          </p:cNvSpPr>
          <p:nvPr/>
        </p:nvSpPr>
        <p:spPr>
          <a:xfrm>
            <a:off x="6115050" y="2876550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0" y="85725"/>
                </a:moveTo>
                <a:lnTo>
                  <a:pt x="47625" y="0"/>
                </a:lnTo>
              </a:path>
            </a:pathLst>
          </a:custGeom>
          <a:noFill/>
          <a:ln w="19050">
            <a:solidFill>
              <a:srgbClr val="466E92"/>
            </a:solidFill>
            <a:prstDash val="solid"/>
          </a:ln>
        </p:spPr>
      </p:sp>
      <p:sp>
        <p:nvSpPr>
          <p:cNvPr id="13" name="任意多边形 12"/>
          <p:cNvSpPr>
            <a:spLocks noGrp="1"/>
          </p:cNvSpPr>
          <p:nvPr/>
        </p:nvSpPr>
        <p:spPr>
          <a:xfrm>
            <a:off x="6067425" y="2876550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47625" y="857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466E92"/>
            </a:solidFill>
            <a:prstDash val="solid"/>
          </a:ln>
        </p:spPr>
      </p:sp>
      <p:sp>
        <p:nvSpPr>
          <p:cNvPr id="14" name="圆角矩形 13"/>
          <p:cNvSpPr>
            <a:spLocks noGrp="1"/>
          </p:cNvSpPr>
          <p:nvPr/>
        </p:nvSpPr>
        <p:spPr>
          <a:xfrm>
            <a:off x="3019425" y="3000375"/>
            <a:ext cx="6229350" cy="742950"/>
          </a:xfrm>
          <a:prstGeom prst="roundRect">
            <a:avLst>
              <a:gd name="adj" fmla="val 8974"/>
            </a:avLst>
          </a:prstGeom>
          <a:solidFill>
            <a:srgbClr val="E9F7FA"/>
          </a:solidFill>
          <a:ln w="0">
            <a:noFill/>
            <a:prstDash val="solid"/>
          </a:ln>
        </p:spPr>
      </p:sp>
      <p:sp>
        <p:nvSpPr>
          <p:cNvPr id="15" name="矩形 14"/>
          <p:cNvSpPr>
            <a:spLocks noGrp="1"/>
          </p:cNvSpPr>
          <p:nvPr/>
        </p:nvSpPr>
        <p:spPr>
          <a:xfrm>
            <a:off x="3238500" y="3095625"/>
            <a:ext cx="16192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设备状态</a:t>
            </a:r>
            <a:endParaRPr sz="2025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6" name="矩形 15"/>
          <p:cNvSpPr>
            <a:spLocks noGrp="1"/>
          </p:cNvSpPr>
          <p:nvPr/>
        </p:nvSpPr>
        <p:spPr>
          <a:xfrm>
            <a:off x="4981575" y="3095625"/>
            <a:ext cx="40576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工况分段、相对基线、局部特征</a:t>
            </a:r>
            <a:endParaRPr sz="1650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7" name="任意多边形 16"/>
          <p:cNvSpPr>
            <a:spLocks noGrp="1"/>
          </p:cNvSpPr>
          <p:nvPr/>
        </p:nvSpPr>
        <p:spPr>
          <a:xfrm>
            <a:off x="6115050" y="3762375"/>
            <a:ext cx="953" cy="200025"/>
          </a:xfrm>
          <a:custGeom>
            <a:avLst/>
            <a:gdLst/>
            <a:ahLst/>
            <a:cxnLst/>
            <a:pathLst>
              <a:path w="953" h="200025">
                <a:moveTo>
                  <a:pt x="0" y="0"/>
                </a:moveTo>
                <a:lnTo>
                  <a:pt x="0" y="2000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8" name="任意多边形 17"/>
          <p:cNvSpPr>
            <a:spLocks noGrp="1"/>
          </p:cNvSpPr>
          <p:nvPr/>
        </p:nvSpPr>
        <p:spPr>
          <a:xfrm>
            <a:off x="6115050" y="3876675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0" y="85725"/>
                </a:moveTo>
                <a:lnTo>
                  <a:pt x="4762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9" name="任意多边形 18"/>
          <p:cNvSpPr>
            <a:spLocks noGrp="1"/>
          </p:cNvSpPr>
          <p:nvPr/>
        </p:nvSpPr>
        <p:spPr>
          <a:xfrm>
            <a:off x="6067425" y="3876675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47625" y="857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0" name="圆角矩形 19"/>
          <p:cNvSpPr>
            <a:spLocks noGrp="1"/>
          </p:cNvSpPr>
          <p:nvPr/>
        </p:nvSpPr>
        <p:spPr>
          <a:xfrm>
            <a:off x="3019425" y="4000500"/>
            <a:ext cx="6229350" cy="742950"/>
          </a:xfrm>
          <a:prstGeom prst="roundRect">
            <a:avLst>
              <a:gd name="adj" fmla="val 8974"/>
            </a:avLst>
          </a:prstGeom>
          <a:solidFill>
            <a:srgbClr val="EDF3F8"/>
          </a:solidFill>
          <a:ln w="0">
            <a:noFill/>
            <a:prstDash val="solid"/>
          </a:ln>
        </p:spPr>
      </p:sp>
      <p:sp>
        <p:nvSpPr>
          <p:cNvPr id="21" name="矩形 20"/>
          <p:cNvSpPr>
            <a:spLocks noGrp="1"/>
          </p:cNvSpPr>
          <p:nvPr/>
        </p:nvSpPr>
        <p:spPr>
          <a:xfrm>
            <a:off x="3238500" y="4095750"/>
            <a:ext cx="16192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认知模型</a:t>
            </a:r>
            <a:endParaRPr sz="2025" b="1">
              <a:solidFill>
                <a:srgbClr val="3BA780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2" name="矩形 21"/>
          <p:cNvSpPr>
            <a:spLocks noGrp="1"/>
          </p:cNvSpPr>
          <p:nvPr/>
        </p:nvSpPr>
        <p:spPr>
          <a:xfrm>
            <a:off x="4981575" y="4095750"/>
            <a:ext cx="40576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故障规律、机理约束、历史记忆</a:t>
            </a:r>
            <a:endParaRPr sz="1650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3" name="任意多边形 22"/>
          <p:cNvSpPr>
            <a:spLocks noGrp="1"/>
          </p:cNvSpPr>
          <p:nvPr/>
        </p:nvSpPr>
        <p:spPr>
          <a:xfrm>
            <a:off x="6115050" y="4762500"/>
            <a:ext cx="953" cy="200025"/>
          </a:xfrm>
          <a:custGeom>
            <a:avLst/>
            <a:gdLst/>
            <a:ahLst/>
            <a:cxnLst/>
            <a:pathLst>
              <a:path w="953" h="200025">
                <a:moveTo>
                  <a:pt x="0" y="0"/>
                </a:moveTo>
                <a:lnTo>
                  <a:pt x="0" y="200025"/>
                </a:lnTo>
              </a:path>
            </a:pathLst>
          </a:custGeom>
          <a:noFill/>
          <a:ln w="19050">
            <a:solidFill>
              <a:srgbClr val="3BA780"/>
            </a:solidFill>
            <a:prstDash val="solid"/>
          </a:ln>
        </p:spPr>
      </p:sp>
      <p:sp>
        <p:nvSpPr>
          <p:cNvPr id="24" name="任意多边形 23"/>
          <p:cNvSpPr>
            <a:spLocks noGrp="1"/>
          </p:cNvSpPr>
          <p:nvPr/>
        </p:nvSpPr>
        <p:spPr>
          <a:xfrm>
            <a:off x="6115050" y="4876800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0" y="85725"/>
                </a:moveTo>
                <a:lnTo>
                  <a:pt x="47625" y="0"/>
                </a:lnTo>
              </a:path>
            </a:pathLst>
          </a:custGeom>
          <a:noFill/>
          <a:ln w="19050">
            <a:solidFill>
              <a:srgbClr val="3BA780"/>
            </a:solidFill>
            <a:prstDash val="solid"/>
          </a:ln>
        </p:spPr>
      </p:sp>
      <p:sp>
        <p:nvSpPr>
          <p:cNvPr id="25" name="任意多边形 24"/>
          <p:cNvSpPr>
            <a:spLocks noGrp="1"/>
          </p:cNvSpPr>
          <p:nvPr/>
        </p:nvSpPr>
        <p:spPr>
          <a:xfrm>
            <a:off x="6067425" y="4876800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47625" y="857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3BA780"/>
            </a:solidFill>
            <a:prstDash val="solid"/>
          </a:ln>
        </p:spPr>
      </p:sp>
      <p:sp>
        <p:nvSpPr>
          <p:cNvPr id="26" name="圆角矩形 25"/>
          <p:cNvSpPr>
            <a:spLocks noGrp="1"/>
          </p:cNvSpPr>
          <p:nvPr/>
        </p:nvSpPr>
        <p:spPr>
          <a:xfrm>
            <a:off x="3019425" y="5000625"/>
            <a:ext cx="6229350" cy="742950"/>
          </a:xfrm>
          <a:prstGeom prst="roundRect">
            <a:avLst>
              <a:gd name="adj" fmla="val 8974"/>
            </a:avLst>
          </a:prstGeom>
          <a:solidFill>
            <a:srgbClr val="E9F7FA"/>
          </a:solidFill>
          <a:ln w="0">
            <a:noFill/>
            <a:prstDash val="solid"/>
          </a:ln>
        </p:spPr>
      </p:sp>
      <p:sp>
        <p:nvSpPr>
          <p:cNvPr id="27" name="矩形 26"/>
          <p:cNvSpPr>
            <a:spLocks noGrp="1"/>
          </p:cNvSpPr>
          <p:nvPr/>
        </p:nvSpPr>
        <p:spPr>
          <a:xfrm>
            <a:off x="3238500" y="5095875"/>
            <a:ext cx="16192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defPPr>
            <a:lvl1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1pPr>
            <a:lvl2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2pPr>
            <a:lvl3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3pPr>
            <a:lvl4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4pPr>
            <a:lvl5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5pPr>
            <a:lvl6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6pPr>
            <a:lvl7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7pPr>
            <a:lvl8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8pPr>
            <a:lvl9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E28D32"/>
                </a:solidFill>
                <a:latin typeface="MiSans"/>
                <a:ea typeface="MiSans"/>
                <a:cs typeface="MiSans"/>
              </a:rPr>
              <a:t>业务判断</a:t>
            </a:r>
            <a:endParaRPr sz="2025" b="1">
              <a:solidFill>
                <a:srgbClr val="E28D3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8" name="矩形 27"/>
          <p:cNvSpPr>
            <a:spLocks noGrp="1"/>
          </p:cNvSpPr>
          <p:nvPr/>
        </p:nvSpPr>
        <p:spPr>
          <a:xfrm>
            <a:off x="4981575" y="5095875"/>
            <a:ext cx="40576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异常类型、风险、部件与时间</a:t>
            </a:r>
            <a:endParaRPr sz="1650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9" name="矩形 28"/>
          <p:cNvSpPr>
            <a:spLocks noGrp="1"/>
          </p:cNvSpPr>
          <p:nvPr/>
        </p:nvSpPr>
        <p:spPr>
          <a:xfrm>
            <a:off x="676275" y="3105150"/>
            <a:ext cx="19050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9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机理约束</a:t>
            </a:r>
            <a:endParaRPr sz="19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0" name="矩形 29"/>
          <p:cNvSpPr>
            <a:spLocks noGrp="1"/>
          </p:cNvSpPr>
          <p:nvPr/>
        </p:nvSpPr>
        <p:spPr>
          <a:xfrm>
            <a:off x="666750" y="3667125"/>
            <a:ext cx="1952625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结构与运行规律</a:t>
            </a:r>
            <a:endParaRPr sz="17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  <a:p>
            <a: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限定合理解释</a:t>
            </a:r>
            <a:endParaRPr sz="17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1" name="任意多边形 30"/>
          <p:cNvSpPr>
            <a:spLocks noGrp="1"/>
          </p:cNvSpPr>
          <p:nvPr/>
        </p:nvSpPr>
        <p:spPr>
          <a:xfrm>
            <a:off x="2600325" y="3914775"/>
            <a:ext cx="323850" cy="953"/>
          </a:xfrm>
          <a:custGeom>
            <a:avLst/>
            <a:gdLst/>
            <a:ahLst/>
            <a:cxnLst/>
            <a:pathLst>
              <a:path w="323850" h="953">
                <a:moveTo>
                  <a:pt x="0" y="0"/>
                </a:moveTo>
                <a:lnTo>
                  <a:pt x="32385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2" name="任意多边形 31"/>
          <p:cNvSpPr>
            <a:spLocks noGrp="1"/>
          </p:cNvSpPr>
          <p:nvPr/>
        </p:nvSpPr>
        <p:spPr>
          <a:xfrm>
            <a:off x="2838450" y="386715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3" name="任意多边形 32"/>
          <p:cNvSpPr>
            <a:spLocks noGrp="1"/>
          </p:cNvSpPr>
          <p:nvPr/>
        </p:nvSpPr>
        <p:spPr>
          <a:xfrm>
            <a:off x="2838450" y="39147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4" name="矩形 33"/>
          <p:cNvSpPr>
            <a:spLocks noGrp="1"/>
          </p:cNvSpPr>
          <p:nvPr/>
        </p:nvSpPr>
        <p:spPr>
          <a:xfrm>
            <a:off x="9620250" y="3105150"/>
            <a:ext cx="19050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9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ctr">
              <a:defRPr sz="19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ctr">
              <a:defRPr sz="19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ctr">
              <a:defRPr sz="19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ctr">
              <a:defRPr sz="19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ctr">
              <a:defRPr sz="19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ctr">
              <a:defRPr sz="19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ctr">
              <a:defRPr sz="19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ctr">
              <a:defRPr sz="19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ctr">
              <a:defRPr sz="19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9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950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学习更新</a:t>
            </a:r>
            <a:endParaRPr sz="1950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5" name="矩形 34"/>
          <p:cNvSpPr>
            <a:spLocks noGrp="1"/>
          </p:cNvSpPr>
          <p:nvPr/>
        </p:nvSpPr>
        <p:spPr>
          <a:xfrm>
            <a:off x="9563100" y="3667125"/>
            <a:ext cx="2047875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新增证据与确认</a:t>
            </a:r>
            <a:endParaRPr sz="17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  <a:p>
            <a: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持续更新认知</a:t>
            </a:r>
            <a:endParaRPr sz="17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6" name="任意多边形 35"/>
          <p:cNvSpPr>
            <a:spLocks noGrp="1"/>
          </p:cNvSpPr>
          <p:nvPr/>
        </p:nvSpPr>
        <p:spPr>
          <a:xfrm>
            <a:off x="9324975" y="3914775"/>
            <a:ext cx="209550" cy="953"/>
          </a:xfrm>
          <a:custGeom>
            <a:avLst/>
            <a:gdLst/>
            <a:ahLst/>
            <a:cxnLst/>
            <a:pathLst>
              <a:path w="209550" h="953">
                <a:moveTo>
                  <a:pt x="209550" y="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7" name="任意多边形 36"/>
          <p:cNvSpPr>
            <a:spLocks noGrp="1"/>
          </p:cNvSpPr>
          <p:nvPr/>
        </p:nvSpPr>
        <p:spPr>
          <a:xfrm>
            <a:off x="9324975" y="39147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0"/>
                </a:moveTo>
                <a:lnTo>
                  <a:pt x="85725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8" name="任意多边形 37"/>
          <p:cNvSpPr>
            <a:spLocks noGrp="1"/>
          </p:cNvSpPr>
          <p:nvPr/>
        </p:nvSpPr>
        <p:spPr>
          <a:xfrm>
            <a:off x="9324975" y="386715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47625"/>
                </a:moveTo>
                <a:lnTo>
                  <a:pt x="8572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9" name="矩形 38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数字世界模型包含当前状态，也保留过去如何变化、为何判断及如何验证的上下文。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8" name="圆角矩形 27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故障诊断算法群：按问题组织多种分析方法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不同故障采用不同特征，再由证据融合形成统一判断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03  整体解决方案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18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781050" y="1724025"/>
            <a:ext cx="2476500" cy="447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诊断对象</a:t>
            </a:r>
            <a:endParaRPr sz="18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3762375" y="1724025"/>
            <a:ext cx="4762500" cy="447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特征与方法</a:t>
            </a:r>
            <a:endParaRPr sz="18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8982075" y="1724025"/>
            <a:ext cx="2476500" cy="447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输出</a:t>
            </a:r>
            <a:endParaRPr sz="18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1" name="圆角矩形 10"/>
          <p:cNvSpPr>
            <a:spLocks noGrp="1"/>
          </p:cNvSpPr>
          <p:nvPr/>
        </p:nvSpPr>
        <p:spPr>
          <a:xfrm>
            <a:off x="619125" y="2371725"/>
            <a:ext cx="10953750" cy="685800"/>
          </a:xfrm>
          <a:prstGeom prst="roundRect">
            <a:avLst>
              <a:gd name="adj" fmla="val 6944"/>
            </a:avLst>
          </a:prstGeom>
          <a:solidFill>
            <a:srgbClr val="EDF3F8"/>
          </a:solidFill>
          <a:ln w="0">
            <a:noFill/>
            <a:prstDash val="solid"/>
          </a:ln>
        </p:spPr>
      </p:sp>
      <p:sp>
        <p:nvSpPr>
          <p:cNvPr id="12" name="矩形 11"/>
          <p:cNvSpPr>
            <a:spLocks noGrp="1"/>
          </p:cNvSpPr>
          <p:nvPr/>
        </p:nvSpPr>
        <p:spPr>
          <a:xfrm>
            <a:off x="781050" y="2486025"/>
            <a:ext cx="25717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润滑系统</a:t>
            </a:r>
            <a:endParaRPr sz="18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3762375" y="2486025"/>
            <a:ext cx="4695825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下降斜率、周期偏离、持续性</a:t>
            </a:r>
            <a:endParaRPr sz="1650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8982075" y="2447925"/>
            <a:ext cx="24574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趋势退化与风险阶段</a:t>
            </a:r>
            <a:endParaRPr sz="16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5" name="圆角矩形 14"/>
          <p:cNvSpPr>
            <a:spLocks noGrp="1"/>
          </p:cNvSpPr>
          <p:nvPr/>
        </p:nvSpPr>
        <p:spPr>
          <a:xfrm>
            <a:off x="619125" y="3181350"/>
            <a:ext cx="10953750" cy="685800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0">
            <a:noFill/>
            <a:prstDash val="solid"/>
          </a:ln>
        </p:spPr>
      </p:sp>
      <p:sp>
        <p:nvSpPr>
          <p:cNvPr id="16" name="矩形 15"/>
          <p:cNvSpPr>
            <a:spLocks noGrp="1"/>
          </p:cNvSpPr>
          <p:nvPr/>
        </p:nvSpPr>
        <p:spPr>
          <a:xfrm>
            <a:off x="781050" y="3295650"/>
            <a:ext cx="25717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传动与轴承</a:t>
            </a:r>
            <a:endParaRPr sz="1875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3762375" y="3295650"/>
            <a:ext cx="4695825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峰值、冲击、相对偏离、频谱</a:t>
            </a:r>
            <a:endParaRPr sz="1650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8982075" y="3257550"/>
            <a:ext cx="24574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异常侧与冲击区段</a:t>
            </a:r>
            <a:endParaRPr sz="16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9" name="圆角矩形 18"/>
          <p:cNvSpPr>
            <a:spLocks noGrp="1"/>
          </p:cNvSpPr>
          <p:nvPr/>
        </p:nvSpPr>
        <p:spPr>
          <a:xfrm>
            <a:off x="619125" y="3990975"/>
            <a:ext cx="10953750" cy="685800"/>
          </a:xfrm>
          <a:prstGeom prst="roundRect">
            <a:avLst>
              <a:gd name="adj" fmla="val 6944"/>
            </a:avLst>
          </a:prstGeom>
          <a:solidFill>
            <a:srgbClr val="EDF3F8"/>
          </a:solidFill>
          <a:ln w="0">
            <a:noFill/>
            <a:prstDash val="solid"/>
          </a:ln>
        </p:spPr>
      </p:sp>
      <p:sp>
        <p:nvSpPr>
          <p:cNvPr id="20" name="矩形 19"/>
          <p:cNvSpPr>
            <a:spLocks noGrp="1"/>
          </p:cNvSpPr>
          <p:nvPr/>
        </p:nvSpPr>
        <p:spPr>
          <a:xfrm>
            <a:off x="781050" y="4105275"/>
            <a:ext cx="25717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气缸与气阀</a:t>
            </a:r>
            <a:endParaRPr sz="1875" b="1">
              <a:solidFill>
                <a:srgbClr val="3BA780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1" name="矩形 20"/>
          <p:cNvSpPr>
            <a:spLocks noGrp="1"/>
          </p:cNvSpPr>
          <p:nvPr/>
        </p:nvSpPr>
        <p:spPr>
          <a:xfrm>
            <a:off x="3762375" y="4105275"/>
            <a:ext cx="4695825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功图平台、压比、相位、局部角度</a:t>
            </a:r>
            <a:endParaRPr sz="1650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2" name="矩形 21"/>
          <p:cNvSpPr>
            <a:spLocks noGrp="1"/>
          </p:cNvSpPr>
          <p:nvPr/>
        </p:nvSpPr>
        <p:spPr>
          <a:xfrm>
            <a:off x="8982075" y="4067175"/>
            <a:ext cx="24574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机理异常与疑似部位</a:t>
            </a:r>
            <a:endParaRPr sz="16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3" name="圆角矩形 22"/>
          <p:cNvSpPr>
            <a:spLocks noGrp="1"/>
          </p:cNvSpPr>
          <p:nvPr/>
        </p:nvSpPr>
        <p:spPr>
          <a:xfrm>
            <a:off x="619125" y="4800600"/>
            <a:ext cx="10953750" cy="685800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0">
            <a:noFill/>
            <a:prstDash val="solid"/>
          </a:ln>
        </p:spPr>
      </p:sp>
      <p:sp>
        <p:nvSpPr>
          <p:cNvPr id="24" name="矩形 23"/>
          <p:cNvSpPr>
            <a:spLocks noGrp="1"/>
          </p:cNvSpPr>
          <p:nvPr/>
        </p:nvSpPr>
        <p:spPr>
          <a:xfrm>
            <a:off x="781050" y="4914900"/>
            <a:ext cx="25717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E28D32"/>
                </a:solidFill>
                <a:latin typeface="MiSans"/>
                <a:ea typeface="MiSans"/>
                <a:cs typeface="MiSans"/>
              </a:rPr>
              <a:t>活塞与密封</a:t>
            </a:r>
            <a:endParaRPr sz="1875" b="1">
              <a:solidFill>
                <a:srgbClr val="E28D3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5" name="矩形 24"/>
          <p:cNvSpPr>
            <a:spLocks noGrp="1"/>
          </p:cNvSpPr>
          <p:nvPr/>
        </p:nvSpPr>
        <p:spPr>
          <a:xfrm>
            <a:off x="3762375" y="4914900"/>
            <a:ext cx="4695825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多腔对比、波形差异、机理特征</a:t>
            </a:r>
            <a:endParaRPr sz="1650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6" name="矩形 25"/>
          <p:cNvSpPr>
            <a:spLocks noGrp="1"/>
          </p:cNvSpPr>
          <p:nvPr/>
        </p:nvSpPr>
        <p:spPr>
          <a:xfrm>
            <a:off x="8982075" y="4876800"/>
            <a:ext cx="24574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扩展诊断与证据复核</a:t>
            </a:r>
            <a:endParaRPr sz="16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7" name="矩形 26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规则给出可解释边界，统计与学习识别相对变化，机理分析补充部件级解释。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8" name="圆角矩形 37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时序与记忆：先认识本机，再比较当前变化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历史基线描述正常状态，事件记忆帮助解释相似异常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03  整体解决方案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19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8" name="圆角矩形 7"/>
          <p:cNvSpPr>
            <a:spLocks noGrp="1"/>
          </p:cNvSpPr>
          <p:nvPr/>
        </p:nvSpPr>
        <p:spPr>
          <a:xfrm>
            <a:off x="704850" y="1933575"/>
            <a:ext cx="3124200" cy="628650"/>
          </a:xfrm>
          <a:prstGeom prst="roundRect">
            <a:avLst>
              <a:gd name="adj" fmla="val 12121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9" name="矩形 8"/>
          <p:cNvSpPr>
            <a:spLocks noGrp="1"/>
          </p:cNvSpPr>
          <p:nvPr/>
        </p:nvSpPr>
        <p:spPr>
          <a:xfrm>
            <a:off x="800100" y="1981200"/>
            <a:ext cx="293370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历史有效运行数据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0" name="圆角矩形 9"/>
          <p:cNvSpPr>
            <a:spLocks noGrp="1"/>
          </p:cNvSpPr>
          <p:nvPr/>
        </p:nvSpPr>
        <p:spPr>
          <a:xfrm>
            <a:off x="704850" y="4238625"/>
            <a:ext cx="3124200" cy="628650"/>
          </a:xfrm>
          <a:prstGeom prst="roundRect">
            <a:avLst>
              <a:gd name="adj" fmla="val 12121"/>
            </a:avLst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11" name="矩形 10"/>
          <p:cNvSpPr>
            <a:spLocks noGrp="1"/>
          </p:cNvSpPr>
          <p:nvPr/>
        </p:nvSpPr>
        <p:spPr>
          <a:xfrm>
            <a:off x="800100" y="4286250"/>
            <a:ext cx="293370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当前运行窗口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任意多边形 11"/>
          <p:cNvSpPr>
            <a:spLocks noGrp="1"/>
          </p:cNvSpPr>
          <p:nvPr/>
        </p:nvSpPr>
        <p:spPr>
          <a:xfrm>
            <a:off x="2266950" y="2628900"/>
            <a:ext cx="953" cy="1466850"/>
          </a:xfrm>
          <a:custGeom>
            <a:avLst/>
            <a:gdLst/>
            <a:ahLst/>
            <a:cxnLst/>
            <a:pathLst>
              <a:path w="953" h="1466850">
                <a:moveTo>
                  <a:pt x="0" y="0"/>
                </a:moveTo>
                <a:lnTo>
                  <a:pt x="0" y="146685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3" name="任意多边形 12"/>
          <p:cNvSpPr>
            <a:spLocks noGrp="1"/>
          </p:cNvSpPr>
          <p:nvPr/>
        </p:nvSpPr>
        <p:spPr>
          <a:xfrm>
            <a:off x="2266950" y="4010025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0" y="85725"/>
                </a:moveTo>
                <a:lnTo>
                  <a:pt x="4762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4" name="任意多边形 13"/>
          <p:cNvSpPr>
            <a:spLocks noGrp="1"/>
          </p:cNvSpPr>
          <p:nvPr/>
        </p:nvSpPr>
        <p:spPr>
          <a:xfrm>
            <a:off x="2219325" y="4010025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47625" y="857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5" name="矩形 14"/>
          <p:cNvSpPr>
            <a:spLocks noGrp="1"/>
          </p:cNvSpPr>
          <p:nvPr/>
        </p:nvSpPr>
        <p:spPr>
          <a:xfrm>
            <a:off x="704850" y="3048000"/>
            <a:ext cx="3124200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仅使用当前时刻之前的数据</a:t>
            </a:r>
            <a:endParaRPr sz="17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6" name="任意多边形 15"/>
          <p:cNvSpPr>
            <a:spLocks noGrp="1"/>
          </p:cNvSpPr>
          <p:nvPr/>
        </p:nvSpPr>
        <p:spPr>
          <a:xfrm>
            <a:off x="3914775" y="2238375"/>
            <a:ext cx="781050" cy="953"/>
          </a:xfrm>
          <a:custGeom>
            <a:avLst/>
            <a:gdLst/>
            <a:ahLst/>
            <a:cxnLst/>
            <a:pathLst>
              <a:path w="781050" h="953">
                <a:moveTo>
                  <a:pt x="0" y="0"/>
                </a:moveTo>
                <a:lnTo>
                  <a:pt x="78105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7" name="任意多边形 16"/>
          <p:cNvSpPr>
            <a:spLocks noGrp="1"/>
          </p:cNvSpPr>
          <p:nvPr/>
        </p:nvSpPr>
        <p:spPr>
          <a:xfrm>
            <a:off x="4610100" y="219075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8" name="任意多边形 17"/>
          <p:cNvSpPr>
            <a:spLocks noGrp="1"/>
          </p:cNvSpPr>
          <p:nvPr/>
        </p:nvSpPr>
        <p:spPr>
          <a:xfrm>
            <a:off x="4610100" y="22383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9" name="任意多边形 18"/>
          <p:cNvSpPr>
            <a:spLocks noGrp="1"/>
          </p:cNvSpPr>
          <p:nvPr/>
        </p:nvSpPr>
        <p:spPr>
          <a:xfrm>
            <a:off x="3914775" y="4552950"/>
            <a:ext cx="781050" cy="953"/>
          </a:xfrm>
          <a:custGeom>
            <a:avLst/>
            <a:gdLst/>
            <a:ahLst/>
            <a:cxnLst/>
            <a:pathLst>
              <a:path w="781050" h="953">
                <a:moveTo>
                  <a:pt x="0" y="0"/>
                </a:moveTo>
                <a:lnTo>
                  <a:pt x="78105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0" name="任意多边形 19"/>
          <p:cNvSpPr>
            <a:spLocks noGrp="1"/>
          </p:cNvSpPr>
          <p:nvPr/>
        </p:nvSpPr>
        <p:spPr>
          <a:xfrm>
            <a:off x="4610100" y="450532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1" name="任意多边形 20"/>
          <p:cNvSpPr>
            <a:spLocks noGrp="1"/>
          </p:cNvSpPr>
          <p:nvPr/>
        </p:nvSpPr>
        <p:spPr>
          <a:xfrm>
            <a:off x="4610100" y="455295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2" name="圆角矩形 21"/>
          <p:cNvSpPr>
            <a:spLocks noGrp="1"/>
          </p:cNvSpPr>
          <p:nvPr/>
        </p:nvSpPr>
        <p:spPr>
          <a:xfrm>
            <a:off x="4791075" y="1924050"/>
            <a:ext cx="3257550" cy="647700"/>
          </a:xfrm>
          <a:prstGeom prst="roundRect">
            <a:avLst>
              <a:gd name="adj" fmla="val 11765"/>
            </a:avLst>
          </a:prstGeom>
          <a:solidFill>
            <a:srgbClr val="EDF3F8"/>
          </a:solidFill>
          <a:ln w="0">
            <a:noFill/>
            <a:prstDash val="solid"/>
          </a:ln>
        </p:spPr>
      </p:sp>
      <p:sp>
        <p:nvSpPr>
          <p:cNvPr id="23" name="矩形 22"/>
          <p:cNvSpPr>
            <a:spLocks noGrp="1"/>
          </p:cNvSpPr>
          <p:nvPr/>
        </p:nvSpPr>
        <p:spPr>
          <a:xfrm>
            <a:off x="4886325" y="1971675"/>
            <a:ext cx="30670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ctr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周期基线 / 近期基线</a:t>
            </a:r>
            <a:endParaRPr sz="18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4" name="圆角矩形 23"/>
          <p:cNvSpPr>
            <a:spLocks noGrp="1"/>
          </p:cNvSpPr>
          <p:nvPr/>
        </p:nvSpPr>
        <p:spPr>
          <a:xfrm>
            <a:off x="4791075" y="4229100"/>
            <a:ext cx="3257550" cy="647700"/>
          </a:xfrm>
          <a:prstGeom prst="roundRect">
            <a:avLst>
              <a:gd name="adj" fmla="val 11765"/>
            </a:avLst>
          </a:prstGeom>
          <a:solidFill>
            <a:srgbClr val="EDF3F8"/>
          </a:solidFill>
          <a:ln w="0">
            <a:noFill/>
            <a:prstDash val="solid"/>
          </a:ln>
        </p:spPr>
      </p:sp>
      <p:sp>
        <p:nvSpPr>
          <p:cNvPr id="25" name="矩形 24"/>
          <p:cNvSpPr>
            <a:spLocks noGrp="1"/>
          </p:cNvSpPr>
          <p:nvPr/>
        </p:nvSpPr>
        <p:spPr>
          <a:xfrm>
            <a:off x="4886325" y="4276725"/>
            <a:ext cx="30670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趋势、偏离、连续性</a:t>
            </a:r>
            <a:endParaRPr sz="1875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6" name="任意多边形 25"/>
          <p:cNvSpPr>
            <a:spLocks noGrp="1"/>
          </p:cNvSpPr>
          <p:nvPr/>
        </p:nvSpPr>
        <p:spPr>
          <a:xfrm>
            <a:off x="6419850" y="2657475"/>
            <a:ext cx="953" cy="1466850"/>
          </a:xfrm>
          <a:custGeom>
            <a:avLst/>
            <a:gdLst/>
            <a:ahLst/>
            <a:cxnLst/>
            <a:pathLst>
              <a:path w="953" h="1466850">
                <a:moveTo>
                  <a:pt x="0" y="0"/>
                </a:moveTo>
                <a:lnTo>
                  <a:pt x="0" y="146685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7" name="任意多边形 26"/>
          <p:cNvSpPr>
            <a:spLocks noGrp="1"/>
          </p:cNvSpPr>
          <p:nvPr/>
        </p:nvSpPr>
        <p:spPr>
          <a:xfrm>
            <a:off x="6419850" y="4038600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0" y="85725"/>
                </a:moveTo>
                <a:lnTo>
                  <a:pt x="4762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8" name="任意多边形 27"/>
          <p:cNvSpPr>
            <a:spLocks noGrp="1"/>
          </p:cNvSpPr>
          <p:nvPr/>
        </p:nvSpPr>
        <p:spPr>
          <a:xfrm>
            <a:off x="6372225" y="4038600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47625" y="857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9" name="矩形 28"/>
          <p:cNvSpPr>
            <a:spLocks noGrp="1"/>
          </p:cNvSpPr>
          <p:nvPr/>
        </p:nvSpPr>
        <p:spPr>
          <a:xfrm>
            <a:off x="4800600" y="3057525"/>
            <a:ext cx="3248025" cy="866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比较自身变化</a:t>
            </a:r>
            <a:endParaRPr sz="1800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  <a:p>
            <a:pPr algn="ctr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减弱跨设备绝对值差异</a:t>
            </a:r>
            <a:endParaRPr sz="1800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0" name="圆角矩形 29"/>
          <p:cNvSpPr>
            <a:spLocks noGrp="1"/>
          </p:cNvSpPr>
          <p:nvPr/>
        </p:nvSpPr>
        <p:spPr>
          <a:xfrm>
            <a:off x="8829675" y="1895475"/>
            <a:ext cx="2724150" cy="3419475"/>
          </a:xfrm>
          <a:prstGeom prst="roundRect">
            <a:avLst>
              <a:gd name="adj" fmla="val 2797"/>
            </a:avLst>
          </a:prstGeom>
          <a:solidFill>
            <a:srgbClr val="EDF3F8"/>
          </a:solidFill>
          <a:ln w="0">
            <a:noFill/>
            <a:prstDash val="solid"/>
          </a:ln>
        </p:spPr>
      </p:sp>
      <p:sp>
        <p:nvSpPr>
          <p:cNvPr id="31" name="矩形 30"/>
          <p:cNvSpPr>
            <a:spLocks noGrp="1"/>
          </p:cNvSpPr>
          <p:nvPr/>
        </p:nvSpPr>
        <p:spPr>
          <a:xfrm>
            <a:off x="9067800" y="2076450"/>
            <a:ext cx="2257425" cy="447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事件记忆库</a:t>
            </a:r>
            <a:endParaRPr sz="210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2" name="矩形 31"/>
          <p:cNvSpPr>
            <a:spLocks noGrp="1"/>
          </p:cNvSpPr>
          <p:nvPr/>
        </p:nvSpPr>
        <p:spPr>
          <a:xfrm>
            <a:off x="9096375" y="2705100"/>
            <a:ext cx="2247900" cy="1352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正常样本</a:t>
            </a:r>
            <a:endParaRPr sz="1800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  <a:p>
            <a: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异常演化片段</a:t>
            </a:r>
            <a:endParaRPr sz="1800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  <a:p>
            <a: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工况与维修记录</a:t>
            </a:r>
            <a:endParaRPr sz="1800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3" name="矩形 32"/>
          <p:cNvSpPr>
            <a:spLocks noGrp="1"/>
          </p:cNvSpPr>
          <p:nvPr/>
        </p:nvSpPr>
        <p:spPr>
          <a:xfrm>
            <a:off x="9058275" y="4352925"/>
            <a:ext cx="2314575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检索相似事件</a:t>
            </a:r>
            <a:endParaRPr sz="1725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  <a:p>
            <a: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作为辅助证据</a:t>
            </a:r>
            <a:endParaRPr sz="1725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4" name="任意多边形 33"/>
          <p:cNvSpPr>
            <a:spLocks noGrp="1"/>
          </p:cNvSpPr>
          <p:nvPr/>
        </p:nvSpPr>
        <p:spPr>
          <a:xfrm>
            <a:off x="8086725" y="4572000"/>
            <a:ext cx="628650" cy="953"/>
          </a:xfrm>
          <a:custGeom>
            <a:avLst/>
            <a:gdLst/>
            <a:ahLst/>
            <a:cxnLst/>
            <a:pathLst>
              <a:path w="628650" h="953">
                <a:moveTo>
                  <a:pt x="0" y="0"/>
                </a:moveTo>
                <a:lnTo>
                  <a:pt x="62865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5" name="任意多边形 34"/>
          <p:cNvSpPr>
            <a:spLocks noGrp="1"/>
          </p:cNvSpPr>
          <p:nvPr/>
        </p:nvSpPr>
        <p:spPr>
          <a:xfrm>
            <a:off x="8629650" y="45243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6" name="任意多边形 35"/>
          <p:cNvSpPr>
            <a:spLocks noGrp="1"/>
          </p:cNvSpPr>
          <p:nvPr/>
        </p:nvSpPr>
        <p:spPr>
          <a:xfrm>
            <a:off x="8629650" y="45720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7" name="矩形 36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防止异常污染基线，保留工况与时间上下文；历史相似不直接等于相同故障。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1" name="圆角矩形 30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深度学习：从波形形态提取可迁移的表征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扩展能力设计：利用大量正常数据，降低对故障标签数量的依赖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03  整体解决方案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20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9" name="圆角矩形 8"/>
          <p:cNvSpPr>
            <a:spLocks noGrp="1"/>
          </p:cNvSpPr>
          <p:nvPr/>
        </p:nvSpPr>
        <p:spPr>
          <a:xfrm>
            <a:off x="647700" y="4722495"/>
            <a:ext cx="2476500" cy="638175"/>
          </a:xfrm>
          <a:prstGeom prst="roundRect">
            <a:avLst>
              <a:gd name="adj" fmla="val 11940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10" name="矩形 9"/>
          <p:cNvSpPr>
            <a:spLocks noGrp="1"/>
          </p:cNvSpPr>
          <p:nvPr/>
        </p:nvSpPr>
        <p:spPr>
          <a:xfrm>
            <a:off x="742950" y="4770120"/>
            <a:ext cx="2286000" cy="54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波形与周期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647700" y="5503545"/>
            <a:ext cx="2476500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质量控制、工况对齐</a:t>
            </a:r>
            <a:endParaRPr sz="15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任意多边形 11"/>
          <p:cNvSpPr>
            <a:spLocks noGrp="1"/>
          </p:cNvSpPr>
          <p:nvPr/>
        </p:nvSpPr>
        <p:spPr>
          <a:xfrm>
            <a:off x="3162300" y="5046345"/>
            <a:ext cx="219075" cy="953"/>
          </a:xfrm>
          <a:custGeom>
            <a:avLst/>
            <a:gdLst/>
            <a:ahLst/>
            <a:cxnLst/>
            <a:pathLst>
              <a:path w="219075" h="953">
                <a:moveTo>
                  <a:pt x="0" y="0"/>
                </a:moveTo>
                <a:lnTo>
                  <a:pt x="21907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3" name="任意多边形 12"/>
          <p:cNvSpPr>
            <a:spLocks noGrp="1"/>
          </p:cNvSpPr>
          <p:nvPr/>
        </p:nvSpPr>
        <p:spPr>
          <a:xfrm>
            <a:off x="3295650" y="499872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4" name="任意多边形 13"/>
          <p:cNvSpPr>
            <a:spLocks noGrp="1"/>
          </p:cNvSpPr>
          <p:nvPr/>
        </p:nvSpPr>
        <p:spPr>
          <a:xfrm>
            <a:off x="3295650" y="504634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5" name="圆角矩形 14"/>
          <p:cNvSpPr>
            <a:spLocks noGrp="1"/>
          </p:cNvSpPr>
          <p:nvPr/>
        </p:nvSpPr>
        <p:spPr>
          <a:xfrm>
            <a:off x="3448050" y="4722495"/>
            <a:ext cx="2476500" cy="638175"/>
          </a:xfrm>
          <a:prstGeom prst="roundRect">
            <a:avLst>
              <a:gd name="adj" fmla="val 11940"/>
            </a:avLst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16" name="矩形 15"/>
          <p:cNvSpPr>
            <a:spLocks noGrp="1"/>
          </p:cNvSpPr>
          <p:nvPr/>
        </p:nvSpPr>
        <p:spPr>
          <a:xfrm>
            <a:off x="3543300" y="4770120"/>
            <a:ext cx="2286000" cy="54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表征编码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3448050" y="5503545"/>
            <a:ext cx="2476500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形态指纹、时频信息</a:t>
            </a:r>
            <a:endParaRPr sz="15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任意多边形 17"/>
          <p:cNvSpPr>
            <a:spLocks noGrp="1"/>
          </p:cNvSpPr>
          <p:nvPr/>
        </p:nvSpPr>
        <p:spPr>
          <a:xfrm>
            <a:off x="5962650" y="5046345"/>
            <a:ext cx="219075" cy="953"/>
          </a:xfrm>
          <a:custGeom>
            <a:avLst/>
            <a:gdLst/>
            <a:ahLst/>
            <a:cxnLst/>
            <a:pathLst>
              <a:path w="219075" h="953">
                <a:moveTo>
                  <a:pt x="0" y="0"/>
                </a:moveTo>
                <a:lnTo>
                  <a:pt x="21907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9" name="任意多边形 18"/>
          <p:cNvSpPr>
            <a:spLocks noGrp="1"/>
          </p:cNvSpPr>
          <p:nvPr/>
        </p:nvSpPr>
        <p:spPr>
          <a:xfrm>
            <a:off x="6096000" y="499872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0" name="任意多边形 19"/>
          <p:cNvSpPr>
            <a:spLocks noGrp="1"/>
          </p:cNvSpPr>
          <p:nvPr/>
        </p:nvSpPr>
        <p:spPr>
          <a:xfrm>
            <a:off x="6096000" y="504634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1" name="圆角矩形 20"/>
          <p:cNvSpPr>
            <a:spLocks noGrp="1"/>
          </p:cNvSpPr>
          <p:nvPr/>
        </p:nvSpPr>
        <p:spPr>
          <a:xfrm>
            <a:off x="6248400" y="4722495"/>
            <a:ext cx="2476500" cy="638175"/>
          </a:xfrm>
          <a:prstGeom prst="roundRect">
            <a:avLst>
              <a:gd name="adj" fmla="val 11940"/>
            </a:avLst>
          </a:prstGeom>
          <a:solidFill>
            <a:srgbClr val="3BA780"/>
          </a:solidFill>
          <a:ln w="0">
            <a:noFill/>
            <a:prstDash val="solid"/>
          </a:ln>
        </p:spPr>
      </p:sp>
      <p:sp>
        <p:nvSpPr>
          <p:cNvPr id="22" name="矩形 21"/>
          <p:cNvSpPr>
            <a:spLocks noGrp="1"/>
          </p:cNvSpPr>
          <p:nvPr/>
        </p:nvSpPr>
        <p:spPr>
          <a:xfrm>
            <a:off x="6343650" y="4770120"/>
            <a:ext cx="2286000" cy="54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小样本适配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3" name="矩形 22"/>
          <p:cNvSpPr>
            <a:spLocks noGrp="1"/>
          </p:cNvSpPr>
          <p:nvPr/>
        </p:nvSpPr>
        <p:spPr>
          <a:xfrm>
            <a:off x="6248400" y="5503545"/>
            <a:ext cx="2476500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相似检索、异常识别</a:t>
            </a:r>
            <a:endParaRPr sz="15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4" name="任意多边形 23"/>
          <p:cNvSpPr>
            <a:spLocks noGrp="1"/>
          </p:cNvSpPr>
          <p:nvPr/>
        </p:nvSpPr>
        <p:spPr>
          <a:xfrm>
            <a:off x="8763000" y="5046345"/>
            <a:ext cx="219075" cy="953"/>
          </a:xfrm>
          <a:custGeom>
            <a:avLst/>
            <a:gdLst/>
            <a:ahLst/>
            <a:cxnLst/>
            <a:pathLst>
              <a:path w="219075" h="953">
                <a:moveTo>
                  <a:pt x="0" y="0"/>
                </a:moveTo>
                <a:lnTo>
                  <a:pt x="21907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5" name="任意多边形 24"/>
          <p:cNvSpPr>
            <a:spLocks noGrp="1"/>
          </p:cNvSpPr>
          <p:nvPr/>
        </p:nvSpPr>
        <p:spPr>
          <a:xfrm>
            <a:off x="8896350" y="499872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6" name="任意多边形 25"/>
          <p:cNvSpPr>
            <a:spLocks noGrp="1"/>
          </p:cNvSpPr>
          <p:nvPr/>
        </p:nvSpPr>
        <p:spPr>
          <a:xfrm>
            <a:off x="8896350" y="504634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7" name="圆角矩形 26"/>
          <p:cNvSpPr>
            <a:spLocks noGrp="1"/>
          </p:cNvSpPr>
          <p:nvPr/>
        </p:nvSpPr>
        <p:spPr>
          <a:xfrm>
            <a:off x="9048750" y="4722495"/>
            <a:ext cx="2476500" cy="638175"/>
          </a:xfrm>
          <a:prstGeom prst="roundRect">
            <a:avLst>
              <a:gd name="adj" fmla="val 11940"/>
            </a:avLst>
          </a:prstGeom>
          <a:solidFill>
            <a:srgbClr val="E28D32"/>
          </a:solidFill>
          <a:ln w="0">
            <a:noFill/>
            <a:prstDash val="solid"/>
          </a:ln>
        </p:spPr>
      </p:sp>
      <p:sp>
        <p:nvSpPr>
          <p:cNvPr id="28" name="矩形 27"/>
          <p:cNvSpPr>
            <a:spLocks noGrp="1"/>
          </p:cNvSpPr>
          <p:nvPr/>
        </p:nvSpPr>
        <p:spPr>
          <a:xfrm>
            <a:off x="9144000" y="4770120"/>
            <a:ext cx="2286000" cy="54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机理融合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9" name="矩形 28"/>
          <p:cNvSpPr>
            <a:spLocks noGrp="1"/>
          </p:cNvSpPr>
          <p:nvPr/>
        </p:nvSpPr>
        <p:spPr>
          <a:xfrm>
            <a:off x="9048750" y="5503545"/>
            <a:ext cx="2476500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结合规则与功图证据</a:t>
            </a:r>
            <a:endParaRPr sz="15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0" name="矩形 29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以对比学习、掩码重建等方式学习正常结构；模型选择与收益通过独立验证确认。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1844675"/>
            <a:ext cx="10929620" cy="2428875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7890" y="339090"/>
            <a:ext cx="4215765" cy="139890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9" name="圆角矩形 18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功图机理评估：把波形放回压缩循环中理解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结合键相与压力信息，分析整周期形态和局部角度特征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03  整体解决方案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21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4627" y="1724025"/>
            <a:ext cx="7663295" cy="4286250"/>
          </a:xfrm>
          <a:prstGeom prst="rect">
            <a:avLst/>
          </a:prstGeom>
        </p:spPr>
      </p:pic>
      <p:sp>
        <p:nvSpPr>
          <p:cNvPr id="9" name="矩形 8"/>
          <p:cNvSpPr>
            <a:spLocks noGrp="1"/>
          </p:cNvSpPr>
          <p:nvPr/>
        </p:nvSpPr>
        <p:spPr>
          <a:xfrm>
            <a:off x="8677275" y="1781175"/>
            <a:ext cx="47625" cy="333375"/>
          </a:xfrm>
          <a:prstGeom prst="rect">
            <a:avLst/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10" name="矩形 9"/>
          <p:cNvSpPr>
            <a:spLocks noGrp="1"/>
          </p:cNvSpPr>
          <p:nvPr/>
        </p:nvSpPr>
        <p:spPr>
          <a:xfrm>
            <a:off x="8867775" y="1714500"/>
            <a:ext cx="27622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从信号重建周期</a:t>
            </a:r>
            <a:endParaRPr sz="18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8867775" y="2162175"/>
            <a:ext cx="276225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识别键相、计算角度，形成压力—角度与压力—体积关系。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8677275" y="3295650"/>
            <a:ext cx="47625" cy="333375"/>
          </a:xfrm>
          <a:prstGeom prst="rect">
            <a:avLst/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13" name="矩形 12"/>
          <p:cNvSpPr>
            <a:spLocks noGrp="1"/>
          </p:cNvSpPr>
          <p:nvPr/>
        </p:nvSpPr>
        <p:spPr>
          <a:xfrm>
            <a:off x="8867775" y="3228975"/>
            <a:ext cx="27622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从整环细化到局部</a:t>
            </a:r>
            <a:endParaRPr sz="1875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8867775" y="3676650"/>
            <a:ext cx="276225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比较平台、相位、面积与角度区间，结合双腔和同级缸参照。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8677275" y="4810125"/>
            <a:ext cx="47625" cy="333375"/>
          </a:xfrm>
          <a:prstGeom prst="rect">
            <a:avLst/>
          </a:prstGeom>
          <a:solidFill>
            <a:srgbClr val="3BA780"/>
          </a:solidFill>
          <a:ln w="0">
            <a:noFill/>
            <a:prstDash val="solid"/>
          </a:ln>
        </p:spPr>
      </p:sp>
      <p:sp>
        <p:nvSpPr>
          <p:cNvPr id="16" name="矩形 15"/>
          <p:cNvSpPr>
            <a:spLocks noGrp="1"/>
          </p:cNvSpPr>
          <p:nvPr/>
        </p:nvSpPr>
        <p:spPr>
          <a:xfrm>
            <a:off x="8867775" y="4743450"/>
            <a:ext cx="27622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机理与数据质量互证</a:t>
            </a:r>
            <a:endParaRPr sz="1875" b="1">
              <a:solidFill>
                <a:srgbClr val="3BA780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8867775" y="5191125"/>
            <a:ext cx="276225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先排除坏通道和工况变化，再形成疑似异常解释。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实际归档功图；压力采用原始值口径，图形分段按来源保留。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1" name="圆角矩形 50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训练与评估：让模型在独立数据上接受检验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样本构建、训练、验证与测试分工明确，避免未来信息进入模型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03  整体解决方案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22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8" name="椭圆 7"/>
          <p:cNvSpPr>
            <a:spLocks noGrp="1"/>
          </p:cNvSpPr>
          <p:nvPr/>
        </p:nvSpPr>
        <p:spPr>
          <a:xfrm>
            <a:off x="1323975" y="1847850"/>
            <a:ext cx="628650" cy="628650"/>
          </a:xfrm>
          <a:prstGeom prst="ellipse">
            <a:avLst/>
          </a:prstGeom>
          <a:solidFill>
            <a:srgbClr val="466E92"/>
          </a:solidFill>
          <a:ln w="0">
            <a:noFill/>
          </a:ln>
        </p:spPr>
      </p:sp>
      <p:sp>
        <p:nvSpPr>
          <p:cNvPr id="9" name="矩形 8"/>
          <p:cNvSpPr>
            <a:spLocks noGrp="1"/>
          </p:cNvSpPr>
          <p:nvPr/>
        </p:nvSpPr>
        <p:spPr>
          <a:xfrm>
            <a:off x="1400175" y="1924050"/>
            <a:ext cx="4762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2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1</a:t>
            </a:r>
            <a:endParaRPr sz="22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638175" y="2647950"/>
            <a:ext cx="200025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9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样本构建</a:t>
            </a:r>
            <a:endParaRPr sz="19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638175" y="3219450"/>
            <a:ext cx="200025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窗口、标签、工况</a:t>
            </a:r>
            <a:endParaRPr sz="16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任意多边形 11"/>
          <p:cNvSpPr>
            <a:spLocks noGrp="1"/>
          </p:cNvSpPr>
          <p:nvPr/>
        </p:nvSpPr>
        <p:spPr>
          <a:xfrm>
            <a:off x="2009775" y="2171700"/>
            <a:ext cx="1447800" cy="953"/>
          </a:xfrm>
          <a:custGeom>
            <a:avLst/>
            <a:gdLst/>
            <a:ahLst/>
            <a:cxnLst/>
            <a:pathLst>
              <a:path w="1447800" h="953">
                <a:moveTo>
                  <a:pt x="0" y="0"/>
                </a:moveTo>
                <a:lnTo>
                  <a:pt x="144780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3" name="任意多边形 12"/>
          <p:cNvSpPr>
            <a:spLocks noGrp="1"/>
          </p:cNvSpPr>
          <p:nvPr/>
        </p:nvSpPr>
        <p:spPr>
          <a:xfrm>
            <a:off x="3371850" y="2147888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0"/>
                </a:moveTo>
                <a:lnTo>
                  <a:pt x="85725" y="23812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4" name="任意多边形 13"/>
          <p:cNvSpPr>
            <a:spLocks noGrp="1"/>
          </p:cNvSpPr>
          <p:nvPr/>
        </p:nvSpPr>
        <p:spPr>
          <a:xfrm>
            <a:off x="3371850" y="2147888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47625"/>
                </a:moveTo>
                <a:lnTo>
                  <a:pt x="85725" y="23812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5" name="椭圆 14"/>
          <p:cNvSpPr>
            <a:spLocks noGrp="1"/>
          </p:cNvSpPr>
          <p:nvPr/>
        </p:nvSpPr>
        <p:spPr>
          <a:xfrm>
            <a:off x="3552825" y="1847850"/>
            <a:ext cx="628650" cy="628650"/>
          </a:xfrm>
          <a:prstGeom prst="ellipse">
            <a:avLst/>
          </a:prstGeom>
          <a:solidFill>
            <a:srgbClr val="2FA6B6"/>
          </a:solidFill>
          <a:ln w="0">
            <a:noFill/>
          </a:ln>
        </p:spPr>
      </p:sp>
      <p:sp>
        <p:nvSpPr>
          <p:cNvPr id="16" name="矩形 15"/>
          <p:cNvSpPr>
            <a:spLocks noGrp="1"/>
          </p:cNvSpPr>
          <p:nvPr/>
        </p:nvSpPr>
        <p:spPr>
          <a:xfrm>
            <a:off x="3629025" y="1924050"/>
            <a:ext cx="4762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2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2</a:t>
            </a:r>
            <a:endParaRPr sz="22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2867025" y="2647950"/>
            <a:ext cx="200025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9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事件划分</a:t>
            </a:r>
            <a:endParaRPr sz="19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2867025" y="3219450"/>
            <a:ext cx="200025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训练 / 验证 / 测试</a:t>
            </a:r>
            <a:endParaRPr sz="16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9" name="任意多边形 18"/>
          <p:cNvSpPr>
            <a:spLocks noGrp="1"/>
          </p:cNvSpPr>
          <p:nvPr/>
        </p:nvSpPr>
        <p:spPr>
          <a:xfrm>
            <a:off x="4238625" y="2171700"/>
            <a:ext cx="1447800" cy="953"/>
          </a:xfrm>
          <a:custGeom>
            <a:avLst/>
            <a:gdLst/>
            <a:ahLst/>
            <a:cxnLst/>
            <a:pathLst>
              <a:path w="1447800" h="953">
                <a:moveTo>
                  <a:pt x="0" y="0"/>
                </a:moveTo>
                <a:lnTo>
                  <a:pt x="144780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0" name="任意多边形 19"/>
          <p:cNvSpPr>
            <a:spLocks noGrp="1"/>
          </p:cNvSpPr>
          <p:nvPr/>
        </p:nvSpPr>
        <p:spPr>
          <a:xfrm>
            <a:off x="5600700" y="2147888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0"/>
                </a:moveTo>
                <a:lnTo>
                  <a:pt x="85725" y="23812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1" name="任意多边形 20"/>
          <p:cNvSpPr>
            <a:spLocks noGrp="1"/>
          </p:cNvSpPr>
          <p:nvPr/>
        </p:nvSpPr>
        <p:spPr>
          <a:xfrm>
            <a:off x="5600700" y="2147888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47625"/>
                </a:moveTo>
                <a:lnTo>
                  <a:pt x="85725" y="23812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2" name="椭圆 21"/>
          <p:cNvSpPr>
            <a:spLocks noGrp="1"/>
          </p:cNvSpPr>
          <p:nvPr/>
        </p:nvSpPr>
        <p:spPr>
          <a:xfrm>
            <a:off x="5781675" y="1847850"/>
            <a:ext cx="628650" cy="628650"/>
          </a:xfrm>
          <a:prstGeom prst="ellipse">
            <a:avLst/>
          </a:prstGeom>
          <a:solidFill>
            <a:srgbClr val="3BA780"/>
          </a:solidFill>
          <a:ln w="0">
            <a:noFill/>
          </a:ln>
        </p:spPr>
      </p:sp>
      <p:sp>
        <p:nvSpPr>
          <p:cNvPr id="23" name="矩形 22"/>
          <p:cNvSpPr>
            <a:spLocks noGrp="1"/>
          </p:cNvSpPr>
          <p:nvPr/>
        </p:nvSpPr>
        <p:spPr>
          <a:xfrm>
            <a:off x="5857875" y="1924050"/>
            <a:ext cx="4762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2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3</a:t>
            </a:r>
            <a:endParaRPr sz="22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4" name="矩形 23"/>
          <p:cNvSpPr>
            <a:spLocks noGrp="1"/>
          </p:cNvSpPr>
          <p:nvPr/>
        </p:nvSpPr>
        <p:spPr>
          <a:xfrm>
            <a:off x="5095875" y="2647950"/>
            <a:ext cx="200025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9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模型训练</a:t>
            </a:r>
            <a:endParaRPr sz="19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5" name="矩形 24"/>
          <p:cNvSpPr>
            <a:spLocks noGrp="1"/>
          </p:cNvSpPr>
          <p:nvPr/>
        </p:nvSpPr>
        <p:spPr>
          <a:xfrm>
            <a:off x="5095875" y="3219450"/>
            <a:ext cx="200025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学习异常与正常差异</a:t>
            </a:r>
            <a:endParaRPr sz="16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6" name="任意多边形 25"/>
          <p:cNvSpPr>
            <a:spLocks noGrp="1"/>
          </p:cNvSpPr>
          <p:nvPr/>
        </p:nvSpPr>
        <p:spPr>
          <a:xfrm>
            <a:off x="6467475" y="2171700"/>
            <a:ext cx="1447800" cy="953"/>
          </a:xfrm>
          <a:custGeom>
            <a:avLst/>
            <a:gdLst/>
            <a:ahLst/>
            <a:cxnLst/>
            <a:pathLst>
              <a:path w="1447800" h="953">
                <a:moveTo>
                  <a:pt x="0" y="0"/>
                </a:moveTo>
                <a:lnTo>
                  <a:pt x="144780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7" name="任意多边形 26"/>
          <p:cNvSpPr>
            <a:spLocks noGrp="1"/>
          </p:cNvSpPr>
          <p:nvPr/>
        </p:nvSpPr>
        <p:spPr>
          <a:xfrm>
            <a:off x="7829550" y="2147888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0"/>
                </a:moveTo>
                <a:lnTo>
                  <a:pt x="85725" y="23812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8" name="任意多边形 27"/>
          <p:cNvSpPr>
            <a:spLocks noGrp="1"/>
          </p:cNvSpPr>
          <p:nvPr/>
        </p:nvSpPr>
        <p:spPr>
          <a:xfrm>
            <a:off x="7829550" y="2147888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47625"/>
                </a:moveTo>
                <a:lnTo>
                  <a:pt x="85725" y="23812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9" name="椭圆 28"/>
          <p:cNvSpPr>
            <a:spLocks noGrp="1"/>
          </p:cNvSpPr>
          <p:nvPr/>
        </p:nvSpPr>
        <p:spPr>
          <a:xfrm>
            <a:off x="8010525" y="1847850"/>
            <a:ext cx="628650" cy="628650"/>
          </a:xfrm>
          <a:prstGeom prst="ellipse">
            <a:avLst/>
          </a:prstGeom>
          <a:solidFill>
            <a:srgbClr val="E28D32"/>
          </a:solidFill>
          <a:ln w="0">
            <a:noFill/>
          </a:ln>
        </p:spPr>
      </p:sp>
      <p:sp>
        <p:nvSpPr>
          <p:cNvPr id="30" name="矩形 29"/>
          <p:cNvSpPr>
            <a:spLocks noGrp="1"/>
          </p:cNvSpPr>
          <p:nvPr/>
        </p:nvSpPr>
        <p:spPr>
          <a:xfrm>
            <a:off x="8086725" y="1924050"/>
            <a:ext cx="4762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2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4</a:t>
            </a:r>
            <a:endParaRPr sz="22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1" name="矩形 30"/>
          <p:cNvSpPr>
            <a:spLocks noGrp="1"/>
          </p:cNvSpPr>
          <p:nvPr/>
        </p:nvSpPr>
        <p:spPr>
          <a:xfrm>
            <a:off x="7324725" y="2647950"/>
            <a:ext cx="200025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9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阈值选择</a:t>
            </a:r>
            <a:endParaRPr sz="19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2" name="矩形 31"/>
          <p:cNvSpPr>
            <a:spLocks noGrp="1"/>
          </p:cNvSpPr>
          <p:nvPr/>
        </p:nvSpPr>
        <p:spPr>
          <a:xfrm>
            <a:off x="7324725" y="3219450"/>
            <a:ext cx="200025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验证集调参与校准</a:t>
            </a:r>
            <a:endParaRPr sz="16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3" name="任意多边形 32"/>
          <p:cNvSpPr>
            <a:spLocks noGrp="1"/>
          </p:cNvSpPr>
          <p:nvPr/>
        </p:nvSpPr>
        <p:spPr>
          <a:xfrm>
            <a:off x="8696325" y="2171700"/>
            <a:ext cx="1447800" cy="953"/>
          </a:xfrm>
          <a:custGeom>
            <a:avLst/>
            <a:gdLst/>
            <a:ahLst/>
            <a:cxnLst/>
            <a:pathLst>
              <a:path w="1447800" h="953">
                <a:moveTo>
                  <a:pt x="0" y="0"/>
                </a:moveTo>
                <a:lnTo>
                  <a:pt x="144780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4" name="任意多边形 33"/>
          <p:cNvSpPr>
            <a:spLocks noGrp="1"/>
          </p:cNvSpPr>
          <p:nvPr/>
        </p:nvSpPr>
        <p:spPr>
          <a:xfrm>
            <a:off x="10058400" y="2147888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0"/>
                </a:moveTo>
                <a:lnTo>
                  <a:pt x="85725" y="23812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5" name="任意多边形 34"/>
          <p:cNvSpPr>
            <a:spLocks noGrp="1"/>
          </p:cNvSpPr>
          <p:nvPr/>
        </p:nvSpPr>
        <p:spPr>
          <a:xfrm>
            <a:off x="10058400" y="2147888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47625"/>
                </a:moveTo>
                <a:lnTo>
                  <a:pt x="85725" y="23812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6" name="椭圆 35"/>
          <p:cNvSpPr>
            <a:spLocks noGrp="1"/>
          </p:cNvSpPr>
          <p:nvPr/>
        </p:nvSpPr>
        <p:spPr>
          <a:xfrm>
            <a:off x="10239375" y="1847850"/>
            <a:ext cx="628650" cy="628650"/>
          </a:xfrm>
          <a:prstGeom prst="ellipse">
            <a:avLst/>
          </a:prstGeom>
          <a:solidFill>
            <a:srgbClr val="466E92"/>
          </a:solidFill>
          <a:ln w="0">
            <a:noFill/>
          </a:ln>
        </p:spPr>
      </p:sp>
      <p:sp>
        <p:nvSpPr>
          <p:cNvPr id="37" name="矩形 36"/>
          <p:cNvSpPr>
            <a:spLocks noGrp="1"/>
          </p:cNvSpPr>
          <p:nvPr/>
        </p:nvSpPr>
        <p:spPr>
          <a:xfrm>
            <a:off x="10315575" y="1924050"/>
            <a:ext cx="4762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2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5</a:t>
            </a:r>
            <a:endParaRPr sz="22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8" name="矩形 37"/>
          <p:cNvSpPr>
            <a:spLocks noGrp="1"/>
          </p:cNvSpPr>
          <p:nvPr/>
        </p:nvSpPr>
        <p:spPr>
          <a:xfrm>
            <a:off x="9553575" y="2647950"/>
            <a:ext cx="200025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9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封存测试</a:t>
            </a:r>
            <a:endParaRPr sz="19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9" name="矩形 38"/>
          <p:cNvSpPr>
            <a:spLocks noGrp="1"/>
          </p:cNvSpPr>
          <p:nvPr/>
        </p:nvSpPr>
        <p:spPr>
          <a:xfrm>
            <a:off x="9553575" y="3219450"/>
            <a:ext cx="200025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独立评估与留档</a:t>
            </a:r>
            <a:endParaRPr sz="16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0" name="任意多边形 39"/>
          <p:cNvSpPr>
            <a:spLocks noGrp="1"/>
          </p:cNvSpPr>
          <p:nvPr/>
        </p:nvSpPr>
        <p:spPr>
          <a:xfrm>
            <a:off x="704850" y="4305300"/>
            <a:ext cx="10772775" cy="953"/>
          </a:xfrm>
          <a:custGeom>
            <a:avLst/>
            <a:gdLst/>
            <a:ahLst/>
            <a:cxnLst/>
            <a:pathLst>
              <a:path w="10772775" h="953">
                <a:moveTo>
                  <a:pt x="0" y="0"/>
                </a:moveTo>
                <a:lnTo>
                  <a:pt x="10772775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41" name="矩形 40"/>
          <p:cNvSpPr>
            <a:spLocks noGrp="1"/>
          </p:cNvSpPr>
          <p:nvPr/>
        </p:nvSpPr>
        <p:spPr>
          <a:xfrm>
            <a:off x="733425" y="4638675"/>
            <a:ext cx="47625" cy="333375"/>
          </a:xfrm>
          <a:prstGeom prst="rect">
            <a:avLst/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42" name="矩形 41"/>
          <p:cNvSpPr>
            <a:spLocks noGrp="1"/>
          </p:cNvSpPr>
          <p:nvPr/>
        </p:nvSpPr>
        <p:spPr>
          <a:xfrm>
            <a:off x="923925" y="4572000"/>
            <a:ext cx="319087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窗口表现</a:t>
            </a:r>
            <a:endParaRPr sz="18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3" name="矩形 42"/>
          <p:cNvSpPr>
            <a:spLocks noGrp="1"/>
          </p:cNvSpPr>
          <p:nvPr/>
        </p:nvSpPr>
        <p:spPr>
          <a:xfrm>
            <a:off x="923925" y="5019675"/>
            <a:ext cx="3190875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查准率、召回率、F1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4" name="矩形 43"/>
          <p:cNvSpPr>
            <a:spLocks noGrp="1"/>
          </p:cNvSpPr>
          <p:nvPr/>
        </p:nvSpPr>
        <p:spPr>
          <a:xfrm>
            <a:off x="4467225" y="4638675"/>
            <a:ext cx="47625" cy="333375"/>
          </a:xfrm>
          <a:prstGeom prst="rect">
            <a:avLst/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45" name="矩形 44"/>
          <p:cNvSpPr>
            <a:spLocks noGrp="1"/>
          </p:cNvSpPr>
          <p:nvPr/>
        </p:nvSpPr>
        <p:spPr>
          <a:xfrm>
            <a:off x="4657725" y="4572000"/>
            <a:ext cx="319087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事件表现</a:t>
            </a:r>
            <a:endParaRPr sz="1875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6" name="矩形 45"/>
          <p:cNvSpPr>
            <a:spLocks noGrp="1"/>
          </p:cNvSpPr>
          <p:nvPr/>
        </p:nvSpPr>
        <p:spPr>
          <a:xfrm>
            <a:off x="4657725" y="5019675"/>
            <a:ext cx="3190875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事件召回、误报与提前期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7" name="矩形 46"/>
          <p:cNvSpPr>
            <a:spLocks noGrp="1"/>
          </p:cNvSpPr>
          <p:nvPr/>
        </p:nvSpPr>
        <p:spPr>
          <a:xfrm>
            <a:off x="8201025" y="4638675"/>
            <a:ext cx="47625" cy="333375"/>
          </a:xfrm>
          <a:prstGeom prst="rect">
            <a:avLst/>
          </a:prstGeom>
          <a:solidFill>
            <a:srgbClr val="3BA780"/>
          </a:solidFill>
          <a:ln w="0">
            <a:noFill/>
            <a:prstDash val="solid"/>
          </a:ln>
        </p:spPr>
      </p:sp>
      <p:sp>
        <p:nvSpPr>
          <p:cNvPr id="48" name="矩形 47"/>
          <p:cNvSpPr>
            <a:spLocks noGrp="1"/>
          </p:cNvSpPr>
          <p:nvPr/>
        </p:nvSpPr>
        <p:spPr>
          <a:xfrm>
            <a:off x="8391525" y="4572000"/>
            <a:ext cx="319087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运行表现</a:t>
            </a:r>
            <a:endParaRPr sz="1875" b="1">
              <a:solidFill>
                <a:srgbClr val="3BA780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9" name="矩形 48"/>
          <p:cNvSpPr>
            <a:spLocks noGrp="1"/>
          </p:cNvSpPr>
          <p:nvPr/>
        </p:nvSpPr>
        <p:spPr>
          <a:xfrm>
            <a:off x="8391525" y="5019675"/>
            <a:ext cx="3190875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跨设备稳定性与漂移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0" name="矩形 49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正常基线仅从可见历史生成；新模型经评估后发布，保留版本与回退路径。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4" name="圆角矩形 33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实时评估：将新数据持续转化为风险事件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滚动窗口评估与事件合并并行，减少重复告警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03  整体解决方案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23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8" name="圆角矩形 7"/>
          <p:cNvSpPr>
            <a:spLocks noGrp="1"/>
          </p:cNvSpPr>
          <p:nvPr/>
        </p:nvSpPr>
        <p:spPr>
          <a:xfrm>
            <a:off x="647700" y="2057400"/>
            <a:ext cx="2476500" cy="723900"/>
          </a:xfrm>
          <a:prstGeom prst="roundRect">
            <a:avLst>
              <a:gd name="adj" fmla="val 10526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9" name="矩形 8"/>
          <p:cNvSpPr>
            <a:spLocks noGrp="1"/>
          </p:cNvSpPr>
          <p:nvPr/>
        </p:nvSpPr>
        <p:spPr>
          <a:xfrm>
            <a:off x="742950" y="2105025"/>
            <a:ext cx="2286000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最新有效数据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0" name="圆角矩形 9"/>
          <p:cNvSpPr>
            <a:spLocks noGrp="1"/>
          </p:cNvSpPr>
          <p:nvPr/>
        </p:nvSpPr>
        <p:spPr>
          <a:xfrm>
            <a:off x="4219575" y="2057400"/>
            <a:ext cx="3105150" cy="723900"/>
          </a:xfrm>
          <a:prstGeom prst="roundRect">
            <a:avLst>
              <a:gd name="adj" fmla="val 10526"/>
            </a:avLst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11" name="矩形 10"/>
          <p:cNvSpPr>
            <a:spLocks noGrp="1"/>
          </p:cNvSpPr>
          <p:nvPr/>
        </p:nvSpPr>
        <p:spPr>
          <a:xfrm>
            <a:off x="4314825" y="2105025"/>
            <a:ext cx="2914650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运行窗口与特征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圆角矩形 11"/>
          <p:cNvSpPr>
            <a:spLocks noGrp="1"/>
          </p:cNvSpPr>
          <p:nvPr/>
        </p:nvSpPr>
        <p:spPr>
          <a:xfrm>
            <a:off x="8458200" y="2057400"/>
            <a:ext cx="3105150" cy="723900"/>
          </a:xfrm>
          <a:prstGeom prst="roundRect">
            <a:avLst>
              <a:gd name="adj" fmla="val 10526"/>
            </a:avLst>
          </a:prstGeom>
          <a:solidFill>
            <a:srgbClr val="3BA780"/>
          </a:solidFill>
          <a:ln w="0">
            <a:noFill/>
            <a:prstDash val="solid"/>
          </a:ln>
        </p:spPr>
      </p:sp>
      <p:sp>
        <p:nvSpPr>
          <p:cNvPr id="13" name="矩形 12"/>
          <p:cNvSpPr>
            <a:spLocks noGrp="1"/>
          </p:cNvSpPr>
          <p:nvPr/>
        </p:nvSpPr>
        <p:spPr>
          <a:xfrm>
            <a:off x="8553450" y="2105025"/>
            <a:ext cx="2914650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多方法联合判断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4" name="任意多边形 13"/>
          <p:cNvSpPr>
            <a:spLocks noGrp="1"/>
          </p:cNvSpPr>
          <p:nvPr/>
        </p:nvSpPr>
        <p:spPr>
          <a:xfrm>
            <a:off x="3181350" y="2419350"/>
            <a:ext cx="971550" cy="953"/>
          </a:xfrm>
          <a:custGeom>
            <a:avLst/>
            <a:gdLst/>
            <a:ahLst/>
            <a:cxnLst/>
            <a:pathLst>
              <a:path w="971550" h="953">
                <a:moveTo>
                  <a:pt x="0" y="0"/>
                </a:moveTo>
                <a:lnTo>
                  <a:pt x="97155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5" name="任意多边形 14"/>
          <p:cNvSpPr>
            <a:spLocks noGrp="1"/>
          </p:cNvSpPr>
          <p:nvPr/>
        </p:nvSpPr>
        <p:spPr>
          <a:xfrm>
            <a:off x="4067175" y="2395538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0"/>
                </a:moveTo>
                <a:lnTo>
                  <a:pt x="85725" y="23812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6" name="任意多边形 15"/>
          <p:cNvSpPr>
            <a:spLocks noGrp="1"/>
          </p:cNvSpPr>
          <p:nvPr/>
        </p:nvSpPr>
        <p:spPr>
          <a:xfrm>
            <a:off x="4067175" y="2395538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47625"/>
                </a:moveTo>
                <a:lnTo>
                  <a:pt x="85725" y="23812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7" name="任意多边形 16"/>
          <p:cNvSpPr>
            <a:spLocks noGrp="1"/>
          </p:cNvSpPr>
          <p:nvPr/>
        </p:nvSpPr>
        <p:spPr>
          <a:xfrm>
            <a:off x="7391400" y="2419350"/>
            <a:ext cx="1009650" cy="953"/>
          </a:xfrm>
          <a:custGeom>
            <a:avLst/>
            <a:gdLst/>
            <a:ahLst/>
            <a:cxnLst/>
            <a:pathLst>
              <a:path w="1009650" h="953">
                <a:moveTo>
                  <a:pt x="0" y="0"/>
                </a:moveTo>
                <a:lnTo>
                  <a:pt x="100965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8" name="任意多边形 17"/>
          <p:cNvSpPr>
            <a:spLocks noGrp="1"/>
          </p:cNvSpPr>
          <p:nvPr/>
        </p:nvSpPr>
        <p:spPr>
          <a:xfrm>
            <a:off x="8315325" y="2395538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0"/>
                </a:moveTo>
                <a:lnTo>
                  <a:pt x="85725" y="23812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9" name="任意多边形 18"/>
          <p:cNvSpPr>
            <a:spLocks noGrp="1"/>
          </p:cNvSpPr>
          <p:nvPr/>
        </p:nvSpPr>
        <p:spPr>
          <a:xfrm>
            <a:off x="8315325" y="2395538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47625"/>
                </a:moveTo>
                <a:lnTo>
                  <a:pt x="85725" y="23812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0" name="矩形 19"/>
          <p:cNvSpPr>
            <a:spLocks noGrp="1"/>
          </p:cNvSpPr>
          <p:nvPr/>
        </p:nvSpPr>
        <p:spPr>
          <a:xfrm>
            <a:off x="695325" y="3038475"/>
            <a:ext cx="2428875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检查时间与质量</a:t>
            </a:r>
            <a:endParaRPr sz="17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  <a:p>
            <a: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跳过停机与无效段</a:t>
            </a:r>
            <a:endParaRPr sz="17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1" name="矩形 20"/>
          <p:cNvSpPr>
            <a:spLocks noGrp="1"/>
          </p:cNvSpPr>
          <p:nvPr/>
        </p:nvSpPr>
        <p:spPr>
          <a:xfrm>
            <a:off x="4324350" y="3038475"/>
            <a:ext cx="2914650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复用训练特征口径</a:t>
            </a:r>
            <a:endParaRPr sz="17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  <a:p>
            <a: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计算相对历史基线</a:t>
            </a:r>
            <a:endParaRPr sz="17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2" name="矩形 21"/>
          <p:cNvSpPr>
            <a:spLocks noGrp="1"/>
          </p:cNvSpPr>
          <p:nvPr/>
        </p:nvSpPr>
        <p:spPr>
          <a:xfrm>
            <a:off x="8534400" y="3038475"/>
            <a:ext cx="2952750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规则阶段与模型参考</a:t>
            </a:r>
            <a:endParaRPr sz="17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  <a:p>
            <a: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保留触发依据</a:t>
            </a:r>
            <a:endParaRPr sz="17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3" name="任意多边形 22"/>
          <p:cNvSpPr>
            <a:spLocks noGrp="1"/>
          </p:cNvSpPr>
          <p:nvPr/>
        </p:nvSpPr>
        <p:spPr>
          <a:xfrm>
            <a:off x="10001250" y="3990975"/>
            <a:ext cx="953" cy="590550"/>
          </a:xfrm>
          <a:custGeom>
            <a:avLst/>
            <a:gdLst/>
            <a:ahLst/>
            <a:cxnLst/>
            <a:pathLst>
              <a:path w="953" h="590550">
                <a:moveTo>
                  <a:pt x="0" y="0"/>
                </a:moveTo>
                <a:lnTo>
                  <a:pt x="0" y="59055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4" name="任意多边形 23"/>
          <p:cNvSpPr>
            <a:spLocks noGrp="1"/>
          </p:cNvSpPr>
          <p:nvPr/>
        </p:nvSpPr>
        <p:spPr>
          <a:xfrm>
            <a:off x="9977438" y="4495800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0" y="0"/>
                </a:moveTo>
                <a:lnTo>
                  <a:pt x="23812" y="857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5" name="任意多边形 24"/>
          <p:cNvSpPr>
            <a:spLocks noGrp="1"/>
          </p:cNvSpPr>
          <p:nvPr/>
        </p:nvSpPr>
        <p:spPr>
          <a:xfrm>
            <a:off x="9977438" y="4495800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47625" y="0"/>
                </a:moveTo>
                <a:lnTo>
                  <a:pt x="23812" y="857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6" name="圆角矩形 25"/>
          <p:cNvSpPr>
            <a:spLocks noGrp="1"/>
          </p:cNvSpPr>
          <p:nvPr/>
        </p:nvSpPr>
        <p:spPr>
          <a:xfrm>
            <a:off x="6296025" y="4581525"/>
            <a:ext cx="5238750" cy="733425"/>
          </a:xfrm>
          <a:prstGeom prst="roundRect">
            <a:avLst>
              <a:gd name="adj" fmla="val 10390"/>
            </a:avLst>
          </a:prstGeom>
          <a:solidFill>
            <a:srgbClr val="344F78"/>
          </a:solidFill>
          <a:ln w="0">
            <a:noFill/>
            <a:prstDash val="solid"/>
          </a:ln>
        </p:spPr>
      </p:sp>
      <p:sp>
        <p:nvSpPr>
          <p:cNvPr id="27" name="矩形 26"/>
          <p:cNvSpPr>
            <a:spLocks noGrp="1"/>
          </p:cNvSpPr>
          <p:nvPr/>
        </p:nvSpPr>
        <p:spPr>
          <a:xfrm>
            <a:off x="6391275" y="4629150"/>
            <a:ext cx="5048250" cy="638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事件合并与告警记录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8" name="矩形 27"/>
          <p:cNvSpPr>
            <a:spLocks noGrp="1"/>
          </p:cNvSpPr>
          <p:nvPr/>
        </p:nvSpPr>
        <p:spPr>
          <a:xfrm>
            <a:off x="6410325" y="5419725"/>
            <a:ext cx="5076825" cy="447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设备 / 类型 / 等级 / 时间 / 部件 / 证据</a:t>
            </a:r>
            <a:endParaRPr sz="17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9" name="矩形 28"/>
          <p:cNvSpPr>
            <a:spLocks noGrp="1"/>
          </p:cNvSpPr>
          <p:nvPr/>
        </p:nvSpPr>
        <p:spPr>
          <a:xfrm>
            <a:off x="652145" y="4581525"/>
            <a:ext cx="4667250" cy="733425"/>
          </a:xfrm>
          <a:prstGeom prst="roundRect">
            <a:avLst/>
          </a:prstGeom>
          <a:solidFill>
            <a:srgbClr val="EDF3F8"/>
          </a:solidFill>
          <a:ln w="12700">
            <a:solidFill>
              <a:srgbClr val="D6E4EE"/>
            </a:solidFill>
          </a:ln>
        </p:spPr>
        <p:txBody>
          <a:bodyPr wrap="square" lIns="0" tIns="0" rIns="0" bIns="0" anchor="ctr">
            <a:noAutofit/>
          </a:bodyPr>
          <a:lstStyle>
            <a:def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连续事件合并</a:t>
            </a:r>
            <a:endParaRPr sz="202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  <a:p>
            <a:pPr algn="ctr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等级变化单独记录</a:t>
            </a:r>
            <a:endParaRPr sz="202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0" name="任意多边形 29"/>
          <p:cNvSpPr>
            <a:spLocks noGrp="1"/>
          </p:cNvSpPr>
          <p:nvPr/>
        </p:nvSpPr>
        <p:spPr>
          <a:xfrm>
            <a:off x="5476875" y="4953000"/>
            <a:ext cx="714375" cy="953"/>
          </a:xfrm>
          <a:custGeom>
            <a:avLst/>
            <a:gdLst/>
            <a:ahLst/>
            <a:cxnLst/>
            <a:pathLst>
              <a:path w="714375" h="953">
                <a:moveTo>
                  <a:pt x="714375" y="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31" name="任意多边形 30"/>
          <p:cNvSpPr>
            <a:spLocks noGrp="1"/>
          </p:cNvSpPr>
          <p:nvPr/>
        </p:nvSpPr>
        <p:spPr>
          <a:xfrm>
            <a:off x="5476875" y="49530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0"/>
                </a:moveTo>
                <a:lnTo>
                  <a:pt x="85725" y="47625"/>
                </a:ln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32" name="任意多边形 31"/>
          <p:cNvSpPr>
            <a:spLocks noGrp="1"/>
          </p:cNvSpPr>
          <p:nvPr/>
        </p:nvSpPr>
        <p:spPr>
          <a:xfrm>
            <a:off x="5476875" y="49053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47625"/>
                </a:moveTo>
                <a:lnTo>
                  <a:pt x="85725" y="0"/>
                </a:ln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33" name="矩形 32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实时结果进入告警、曲线与三维服务，保持事件状态及判断过程可追溯。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4" name="圆角矩形 43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Agent 协同分析：组织工具与证据形成建议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扩展能力设计：把一次问题拆解为可核查的分析任务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03  整体解决方案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24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8" name="圆角矩形 7"/>
          <p:cNvSpPr>
            <a:spLocks noGrp="1"/>
          </p:cNvSpPr>
          <p:nvPr/>
        </p:nvSpPr>
        <p:spPr>
          <a:xfrm>
            <a:off x="685800" y="1752600"/>
            <a:ext cx="10744200" cy="619125"/>
          </a:xfrm>
          <a:prstGeom prst="roundRect">
            <a:avLst>
              <a:gd name="adj" fmla="val 10769"/>
            </a:avLst>
          </a:prstGeom>
          <a:solidFill>
            <a:srgbClr val="EDF3F8"/>
          </a:solidFill>
          <a:ln w="0">
            <a:noFill/>
            <a:prstDash val="solid"/>
          </a:ln>
        </p:spPr>
      </p:sp>
      <p:sp>
        <p:nvSpPr>
          <p:cNvPr id="9" name="矩形 8"/>
          <p:cNvSpPr>
            <a:spLocks noGrp="1"/>
          </p:cNvSpPr>
          <p:nvPr/>
        </p:nvSpPr>
        <p:spPr>
          <a:xfrm>
            <a:off x="885825" y="1857375"/>
            <a:ext cx="1028700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运维问题：这次异常从何时开始，可能涉及哪个部件？</a:t>
            </a:r>
            <a:endParaRPr sz="202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0" name="圆角矩形 9"/>
          <p:cNvSpPr>
            <a:spLocks noGrp="1"/>
          </p:cNvSpPr>
          <p:nvPr/>
        </p:nvSpPr>
        <p:spPr>
          <a:xfrm>
            <a:off x="847725" y="2838450"/>
            <a:ext cx="2667000" cy="666750"/>
          </a:xfrm>
          <a:prstGeom prst="roundRect">
            <a:avLst>
              <a:gd name="adj" fmla="val 114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11" name="矩形 10"/>
          <p:cNvSpPr>
            <a:spLocks noGrp="1"/>
          </p:cNvSpPr>
          <p:nvPr/>
        </p:nvSpPr>
        <p:spPr>
          <a:xfrm>
            <a:off x="942975" y="2886075"/>
            <a:ext cx="24765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理解任务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771525" y="3600450"/>
            <a:ext cx="28194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识别设备、时间与问题</a:t>
            </a:r>
            <a:endParaRPr sz="15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3" name="圆角矩形 12"/>
          <p:cNvSpPr>
            <a:spLocks noGrp="1"/>
          </p:cNvSpPr>
          <p:nvPr/>
        </p:nvSpPr>
        <p:spPr>
          <a:xfrm>
            <a:off x="4162425" y="2838450"/>
            <a:ext cx="2667000" cy="666750"/>
          </a:xfrm>
          <a:prstGeom prst="roundRect">
            <a:avLst>
              <a:gd name="adj" fmla="val 11429"/>
            </a:avLst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14" name="矩形 13"/>
          <p:cNvSpPr>
            <a:spLocks noGrp="1"/>
          </p:cNvSpPr>
          <p:nvPr/>
        </p:nvSpPr>
        <p:spPr>
          <a:xfrm>
            <a:off x="4257675" y="2886075"/>
            <a:ext cx="24765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查询数据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4086225" y="3600450"/>
            <a:ext cx="28194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获取趋势、波形、功图</a:t>
            </a:r>
            <a:endParaRPr sz="15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6" name="圆角矩形 15"/>
          <p:cNvSpPr>
            <a:spLocks noGrp="1"/>
          </p:cNvSpPr>
          <p:nvPr/>
        </p:nvSpPr>
        <p:spPr>
          <a:xfrm>
            <a:off x="7477125" y="2838450"/>
            <a:ext cx="2667000" cy="666750"/>
          </a:xfrm>
          <a:prstGeom prst="roundRect">
            <a:avLst>
              <a:gd name="adj" fmla="val 11429"/>
            </a:avLst>
          </a:prstGeom>
          <a:solidFill>
            <a:srgbClr val="3BA780"/>
          </a:solidFill>
          <a:ln w="0">
            <a:noFill/>
            <a:prstDash val="solid"/>
          </a:ln>
        </p:spPr>
      </p:sp>
      <p:sp>
        <p:nvSpPr>
          <p:cNvPr id="17" name="矩形 16"/>
          <p:cNvSpPr>
            <a:spLocks noGrp="1"/>
          </p:cNvSpPr>
          <p:nvPr/>
        </p:nvSpPr>
        <p:spPr>
          <a:xfrm>
            <a:off x="7572375" y="2886075"/>
            <a:ext cx="24765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调用模型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7400925" y="3600450"/>
            <a:ext cx="28194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规则、时序与机理分析</a:t>
            </a:r>
            <a:endParaRPr sz="15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9" name="圆角矩形 18"/>
          <p:cNvSpPr>
            <a:spLocks noGrp="1"/>
          </p:cNvSpPr>
          <p:nvPr/>
        </p:nvSpPr>
        <p:spPr>
          <a:xfrm>
            <a:off x="7477125" y="4543425"/>
            <a:ext cx="2667000" cy="666750"/>
          </a:xfrm>
          <a:prstGeom prst="roundRect">
            <a:avLst>
              <a:gd name="adj" fmla="val 11429"/>
            </a:avLst>
          </a:prstGeom>
          <a:solidFill>
            <a:srgbClr val="E28D32"/>
          </a:solidFill>
          <a:ln w="0">
            <a:noFill/>
            <a:prstDash val="solid"/>
          </a:ln>
        </p:spPr>
      </p:sp>
      <p:sp>
        <p:nvSpPr>
          <p:cNvPr id="20" name="矩形 19"/>
          <p:cNvSpPr>
            <a:spLocks noGrp="1"/>
          </p:cNvSpPr>
          <p:nvPr/>
        </p:nvSpPr>
        <p:spPr>
          <a:xfrm>
            <a:off x="7572375" y="4591050"/>
            <a:ext cx="24765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检索历史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1" name="矩形 20"/>
          <p:cNvSpPr>
            <a:spLocks noGrp="1"/>
          </p:cNvSpPr>
          <p:nvPr/>
        </p:nvSpPr>
        <p:spPr>
          <a:xfrm>
            <a:off x="7400925" y="5305425"/>
            <a:ext cx="28194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查找相似事件和维修记录</a:t>
            </a:r>
            <a:endParaRPr sz="15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2" name="圆角矩形 21"/>
          <p:cNvSpPr>
            <a:spLocks noGrp="1"/>
          </p:cNvSpPr>
          <p:nvPr/>
        </p:nvSpPr>
        <p:spPr>
          <a:xfrm>
            <a:off x="4162425" y="4543425"/>
            <a:ext cx="2667000" cy="666750"/>
          </a:xfrm>
          <a:prstGeom prst="roundRect">
            <a:avLst>
              <a:gd name="adj" fmla="val 11429"/>
            </a:avLst>
          </a:prstGeom>
          <a:solidFill>
            <a:srgbClr val="7B61A8"/>
          </a:solidFill>
          <a:ln w="0">
            <a:noFill/>
            <a:prstDash val="solid"/>
          </a:ln>
        </p:spPr>
      </p:sp>
      <p:sp>
        <p:nvSpPr>
          <p:cNvPr id="23" name="矩形 22"/>
          <p:cNvSpPr>
            <a:spLocks noGrp="1"/>
          </p:cNvSpPr>
          <p:nvPr/>
        </p:nvSpPr>
        <p:spPr>
          <a:xfrm>
            <a:off x="4257675" y="4591050"/>
            <a:ext cx="24765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汇总证据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4" name="矩形 23"/>
          <p:cNvSpPr>
            <a:spLocks noGrp="1"/>
          </p:cNvSpPr>
          <p:nvPr/>
        </p:nvSpPr>
        <p:spPr>
          <a:xfrm>
            <a:off x="4086225" y="5305425"/>
            <a:ext cx="28194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关联证据、冲突与不确定性</a:t>
            </a:r>
            <a:endParaRPr sz="15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5" name="圆角矩形 24"/>
          <p:cNvSpPr>
            <a:spLocks noGrp="1"/>
          </p:cNvSpPr>
          <p:nvPr/>
        </p:nvSpPr>
        <p:spPr>
          <a:xfrm>
            <a:off x="847725" y="4543425"/>
            <a:ext cx="2667000" cy="666750"/>
          </a:xfrm>
          <a:prstGeom prst="roundRect">
            <a:avLst>
              <a:gd name="adj" fmla="val 11429"/>
            </a:avLst>
          </a:prstGeom>
          <a:solidFill>
            <a:srgbClr val="C95454"/>
          </a:solidFill>
          <a:ln w="0">
            <a:noFill/>
            <a:prstDash val="solid"/>
          </a:ln>
        </p:spPr>
      </p:sp>
      <p:sp>
        <p:nvSpPr>
          <p:cNvPr id="26" name="矩形 25"/>
          <p:cNvSpPr>
            <a:spLocks noGrp="1"/>
          </p:cNvSpPr>
          <p:nvPr/>
        </p:nvSpPr>
        <p:spPr>
          <a:xfrm>
            <a:off x="942975" y="4591050"/>
            <a:ext cx="24765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生成建议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7" name="矩形 26"/>
          <p:cNvSpPr>
            <a:spLocks noGrp="1"/>
          </p:cNvSpPr>
          <p:nvPr/>
        </p:nvSpPr>
        <p:spPr>
          <a:xfrm>
            <a:off x="771525" y="5305425"/>
            <a:ext cx="28194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给出复核步骤与处置建议</a:t>
            </a:r>
            <a:endParaRPr sz="15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8" name="任意多边形 27"/>
          <p:cNvSpPr>
            <a:spLocks noGrp="1"/>
          </p:cNvSpPr>
          <p:nvPr/>
        </p:nvSpPr>
        <p:spPr>
          <a:xfrm>
            <a:off x="3590925" y="3171825"/>
            <a:ext cx="485775" cy="953"/>
          </a:xfrm>
          <a:custGeom>
            <a:avLst/>
            <a:gdLst/>
            <a:ahLst/>
            <a:cxnLst/>
            <a:pathLst>
              <a:path w="485775" h="953">
                <a:moveTo>
                  <a:pt x="0" y="0"/>
                </a:moveTo>
                <a:lnTo>
                  <a:pt x="48577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9" name="任意多边形 28"/>
          <p:cNvSpPr>
            <a:spLocks noGrp="1"/>
          </p:cNvSpPr>
          <p:nvPr/>
        </p:nvSpPr>
        <p:spPr>
          <a:xfrm>
            <a:off x="3990975" y="31242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0" name="任意多边形 29"/>
          <p:cNvSpPr>
            <a:spLocks noGrp="1"/>
          </p:cNvSpPr>
          <p:nvPr/>
        </p:nvSpPr>
        <p:spPr>
          <a:xfrm>
            <a:off x="3990975" y="317182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1" name="任意多边形 30"/>
          <p:cNvSpPr>
            <a:spLocks noGrp="1"/>
          </p:cNvSpPr>
          <p:nvPr/>
        </p:nvSpPr>
        <p:spPr>
          <a:xfrm>
            <a:off x="6915150" y="3171825"/>
            <a:ext cx="476250" cy="953"/>
          </a:xfrm>
          <a:custGeom>
            <a:avLst/>
            <a:gdLst/>
            <a:ahLst/>
            <a:cxnLst/>
            <a:pathLst>
              <a:path w="476250" h="953">
                <a:moveTo>
                  <a:pt x="0" y="0"/>
                </a:moveTo>
                <a:lnTo>
                  <a:pt x="47625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2" name="任意多边形 31"/>
          <p:cNvSpPr>
            <a:spLocks noGrp="1"/>
          </p:cNvSpPr>
          <p:nvPr/>
        </p:nvSpPr>
        <p:spPr>
          <a:xfrm>
            <a:off x="7305675" y="31242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3" name="任意多边形 32"/>
          <p:cNvSpPr>
            <a:spLocks noGrp="1"/>
          </p:cNvSpPr>
          <p:nvPr/>
        </p:nvSpPr>
        <p:spPr>
          <a:xfrm>
            <a:off x="7305675" y="317182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4" name="任意多边形 33"/>
          <p:cNvSpPr>
            <a:spLocks noGrp="1"/>
          </p:cNvSpPr>
          <p:nvPr/>
        </p:nvSpPr>
        <p:spPr>
          <a:xfrm>
            <a:off x="8810625" y="3590925"/>
            <a:ext cx="953" cy="847725"/>
          </a:xfrm>
          <a:custGeom>
            <a:avLst/>
            <a:gdLst/>
            <a:ahLst/>
            <a:cxnLst/>
            <a:pathLst>
              <a:path w="953" h="847725">
                <a:moveTo>
                  <a:pt x="0" y="0"/>
                </a:moveTo>
                <a:lnTo>
                  <a:pt x="0" y="8477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5" name="任意多边形 34"/>
          <p:cNvSpPr>
            <a:spLocks noGrp="1"/>
          </p:cNvSpPr>
          <p:nvPr/>
        </p:nvSpPr>
        <p:spPr>
          <a:xfrm>
            <a:off x="8810625" y="4352925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0" y="85725"/>
                </a:moveTo>
                <a:lnTo>
                  <a:pt x="4762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6" name="任意多边形 35"/>
          <p:cNvSpPr>
            <a:spLocks noGrp="1"/>
          </p:cNvSpPr>
          <p:nvPr/>
        </p:nvSpPr>
        <p:spPr>
          <a:xfrm>
            <a:off x="8763000" y="4352925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47625" y="857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7" name="任意多边形 36"/>
          <p:cNvSpPr>
            <a:spLocks noGrp="1"/>
          </p:cNvSpPr>
          <p:nvPr/>
        </p:nvSpPr>
        <p:spPr>
          <a:xfrm>
            <a:off x="6915150" y="4876800"/>
            <a:ext cx="485775" cy="953"/>
          </a:xfrm>
          <a:custGeom>
            <a:avLst/>
            <a:gdLst/>
            <a:ahLst/>
            <a:cxnLst/>
            <a:pathLst>
              <a:path w="485775" h="953">
                <a:moveTo>
                  <a:pt x="485775" y="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8" name="任意多边形 37"/>
          <p:cNvSpPr>
            <a:spLocks noGrp="1"/>
          </p:cNvSpPr>
          <p:nvPr/>
        </p:nvSpPr>
        <p:spPr>
          <a:xfrm>
            <a:off x="6915150" y="48768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0"/>
                </a:moveTo>
                <a:lnTo>
                  <a:pt x="85725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9" name="任意多边形 38"/>
          <p:cNvSpPr>
            <a:spLocks noGrp="1"/>
          </p:cNvSpPr>
          <p:nvPr/>
        </p:nvSpPr>
        <p:spPr>
          <a:xfrm>
            <a:off x="6915150" y="48291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47625"/>
                </a:moveTo>
                <a:lnTo>
                  <a:pt x="8572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40" name="任意多边形 39"/>
          <p:cNvSpPr>
            <a:spLocks noGrp="1"/>
          </p:cNvSpPr>
          <p:nvPr/>
        </p:nvSpPr>
        <p:spPr>
          <a:xfrm>
            <a:off x="3600450" y="4876800"/>
            <a:ext cx="485775" cy="953"/>
          </a:xfrm>
          <a:custGeom>
            <a:avLst/>
            <a:gdLst/>
            <a:ahLst/>
            <a:cxnLst/>
            <a:pathLst>
              <a:path w="485775" h="953">
                <a:moveTo>
                  <a:pt x="485775" y="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41" name="任意多边形 40"/>
          <p:cNvSpPr>
            <a:spLocks noGrp="1"/>
          </p:cNvSpPr>
          <p:nvPr/>
        </p:nvSpPr>
        <p:spPr>
          <a:xfrm>
            <a:off x="3600450" y="48768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0"/>
                </a:moveTo>
                <a:lnTo>
                  <a:pt x="85725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42" name="任意多边形 41"/>
          <p:cNvSpPr>
            <a:spLocks noGrp="1"/>
          </p:cNvSpPr>
          <p:nvPr/>
        </p:nvSpPr>
        <p:spPr>
          <a:xfrm>
            <a:off x="3600450" y="48291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47625"/>
                </a:moveTo>
                <a:lnTo>
                  <a:pt x="8572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43" name="矩形 42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输出结构：结论、依据、待确认事项、建议动作；人员复核后再进入业务处置。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5" name="圆角矩形 14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感知呈现：故障、部件与证据同屏联动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从告警列表进入设备部件，再查看对应曲线与判断依据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03  整体解决方案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25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47557" y="1609725"/>
            <a:ext cx="7296886" cy="4010025"/>
          </a:xfrm>
          <a:prstGeom prst="rect">
            <a:avLst/>
          </a:prstGeom>
        </p:spPr>
      </p:pic>
      <p:sp>
        <p:nvSpPr>
          <p:cNvPr id="9" name="矩形 8"/>
          <p:cNvSpPr>
            <a:spLocks noGrp="1"/>
          </p:cNvSpPr>
          <p:nvPr/>
        </p:nvSpPr>
        <p:spPr>
          <a:xfrm>
            <a:off x="695325" y="5676900"/>
            <a:ext cx="34861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1  故障列表</a:t>
            </a:r>
            <a:endParaRPr sz="180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695325" y="6019800"/>
            <a:ext cx="34861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4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筛选设备、类型与风险</a:t>
            </a:r>
            <a:endParaRPr sz="14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4400550" y="5676900"/>
            <a:ext cx="34861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2  三维部件</a:t>
            </a:r>
            <a:endParaRPr sz="1800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4400550" y="6019800"/>
            <a:ext cx="34861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4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选中、着色、旋转与定位</a:t>
            </a:r>
            <a:endParaRPr sz="14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8105775" y="5676900"/>
            <a:ext cx="34861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3  诊断详情</a:t>
            </a:r>
            <a:endParaRPr sz="1800" b="1">
              <a:solidFill>
                <a:srgbClr val="3BA780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8105775" y="6019800"/>
            <a:ext cx="34861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4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时间、基线与触发证据</a:t>
            </a:r>
            <a:endParaRPr sz="14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1" name="圆角矩形 40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自学习优化：确认结果驱动下一轮改进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以人工复核为入口，以独立评估为模型更新关口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03  整体解决方案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26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8" name="圆角矩形 7"/>
          <p:cNvSpPr>
            <a:spLocks noGrp="1"/>
          </p:cNvSpPr>
          <p:nvPr/>
        </p:nvSpPr>
        <p:spPr>
          <a:xfrm>
            <a:off x="1362075" y="1847850"/>
            <a:ext cx="2324100" cy="666750"/>
          </a:xfrm>
          <a:prstGeom prst="roundRect">
            <a:avLst>
              <a:gd name="adj" fmla="val 114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9" name="矩形 8"/>
          <p:cNvSpPr>
            <a:spLocks noGrp="1"/>
          </p:cNvSpPr>
          <p:nvPr/>
        </p:nvSpPr>
        <p:spPr>
          <a:xfrm>
            <a:off x="1457325" y="1895475"/>
            <a:ext cx="21336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系统提示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0" name="圆角矩形 9"/>
          <p:cNvSpPr>
            <a:spLocks noGrp="1"/>
          </p:cNvSpPr>
          <p:nvPr/>
        </p:nvSpPr>
        <p:spPr>
          <a:xfrm>
            <a:off x="4905375" y="1847850"/>
            <a:ext cx="2324100" cy="666750"/>
          </a:xfrm>
          <a:prstGeom prst="roundRect">
            <a:avLst>
              <a:gd name="adj" fmla="val 11429"/>
            </a:avLst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11" name="矩形 10"/>
          <p:cNvSpPr>
            <a:spLocks noGrp="1"/>
          </p:cNvSpPr>
          <p:nvPr/>
        </p:nvSpPr>
        <p:spPr>
          <a:xfrm>
            <a:off x="5000625" y="1895475"/>
            <a:ext cx="21336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专家确认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圆角矩形 11"/>
          <p:cNvSpPr>
            <a:spLocks noGrp="1"/>
          </p:cNvSpPr>
          <p:nvPr/>
        </p:nvSpPr>
        <p:spPr>
          <a:xfrm>
            <a:off x="8448675" y="1847850"/>
            <a:ext cx="2324100" cy="666750"/>
          </a:xfrm>
          <a:prstGeom prst="roundRect">
            <a:avLst>
              <a:gd name="adj" fmla="val 11429"/>
            </a:avLst>
          </a:prstGeom>
          <a:solidFill>
            <a:srgbClr val="3BA780"/>
          </a:solidFill>
          <a:ln w="0">
            <a:noFill/>
            <a:prstDash val="solid"/>
          </a:ln>
        </p:spPr>
      </p:sp>
      <p:sp>
        <p:nvSpPr>
          <p:cNvPr id="13" name="矩形 12"/>
          <p:cNvSpPr>
            <a:spLocks noGrp="1"/>
          </p:cNvSpPr>
          <p:nvPr/>
        </p:nvSpPr>
        <p:spPr>
          <a:xfrm>
            <a:off x="8543925" y="1895475"/>
            <a:ext cx="21336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样本回写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4" name="圆角矩形 13"/>
          <p:cNvSpPr>
            <a:spLocks noGrp="1"/>
          </p:cNvSpPr>
          <p:nvPr/>
        </p:nvSpPr>
        <p:spPr>
          <a:xfrm>
            <a:off x="8448675" y="4381500"/>
            <a:ext cx="2324100" cy="666750"/>
          </a:xfrm>
          <a:prstGeom prst="roundRect">
            <a:avLst>
              <a:gd name="adj" fmla="val 11429"/>
            </a:avLst>
          </a:prstGeom>
          <a:solidFill>
            <a:srgbClr val="E28D32"/>
          </a:solidFill>
          <a:ln w="0">
            <a:noFill/>
            <a:prstDash val="solid"/>
          </a:ln>
        </p:spPr>
      </p:sp>
      <p:sp>
        <p:nvSpPr>
          <p:cNvPr id="15" name="矩形 14"/>
          <p:cNvSpPr>
            <a:spLocks noGrp="1"/>
          </p:cNvSpPr>
          <p:nvPr/>
        </p:nvSpPr>
        <p:spPr>
          <a:xfrm>
            <a:off x="8543925" y="4429125"/>
            <a:ext cx="21336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效果评估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6" name="圆角矩形 15"/>
          <p:cNvSpPr>
            <a:spLocks noGrp="1"/>
          </p:cNvSpPr>
          <p:nvPr/>
        </p:nvSpPr>
        <p:spPr>
          <a:xfrm>
            <a:off x="4905375" y="4381500"/>
            <a:ext cx="2324100" cy="666750"/>
          </a:xfrm>
          <a:prstGeom prst="roundRect">
            <a:avLst>
              <a:gd name="adj" fmla="val 11429"/>
            </a:avLst>
          </a:prstGeom>
          <a:solidFill>
            <a:srgbClr val="7B61A8"/>
          </a:solidFill>
          <a:ln w="0">
            <a:noFill/>
            <a:prstDash val="solid"/>
          </a:ln>
        </p:spPr>
      </p:sp>
      <p:sp>
        <p:nvSpPr>
          <p:cNvPr id="17" name="矩形 16"/>
          <p:cNvSpPr>
            <a:spLocks noGrp="1"/>
          </p:cNvSpPr>
          <p:nvPr/>
        </p:nvSpPr>
        <p:spPr>
          <a:xfrm>
            <a:off x="5000625" y="4429125"/>
            <a:ext cx="21336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版本发布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圆角矩形 17"/>
          <p:cNvSpPr>
            <a:spLocks noGrp="1"/>
          </p:cNvSpPr>
          <p:nvPr/>
        </p:nvSpPr>
        <p:spPr>
          <a:xfrm>
            <a:off x="1362075" y="4381500"/>
            <a:ext cx="2324100" cy="666750"/>
          </a:xfrm>
          <a:prstGeom prst="roundRect">
            <a:avLst>
              <a:gd name="adj" fmla="val 11429"/>
            </a:avLst>
          </a:prstGeom>
          <a:solidFill>
            <a:srgbClr val="C95454"/>
          </a:solidFill>
          <a:ln w="0">
            <a:noFill/>
            <a:prstDash val="solid"/>
          </a:ln>
        </p:spPr>
      </p:sp>
      <p:sp>
        <p:nvSpPr>
          <p:cNvPr id="19" name="矩形 18"/>
          <p:cNvSpPr>
            <a:spLocks noGrp="1"/>
          </p:cNvSpPr>
          <p:nvPr/>
        </p:nvSpPr>
        <p:spPr>
          <a:xfrm>
            <a:off x="1457325" y="4429125"/>
            <a:ext cx="21336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运行监测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0" name="任意多边形 19"/>
          <p:cNvSpPr>
            <a:spLocks noGrp="1"/>
          </p:cNvSpPr>
          <p:nvPr/>
        </p:nvSpPr>
        <p:spPr>
          <a:xfrm>
            <a:off x="3752850" y="2181225"/>
            <a:ext cx="1057275" cy="953"/>
          </a:xfrm>
          <a:custGeom>
            <a:avLst/>
            <a:gdLst/>
            <a:ahLst/>
            <a:cxnLst/>
            <a:pathLst>
              <a:path w="1057275" h="953">
                <a:moveTo>
                  <a:pt x="0" y="0"/>
                </a:moveTo>
                <a:lnTo>
                  <a:pt x="105727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1" name="任意多边形 20"/>
          <p:cNvSpPr>
            <a:spLocks noGrp="1"/>
          </p:cNvSpPr>
          <p:nvPr/>
        </p:nvSpPr>
        <p:spPr>
          <a:xfrm>
            <a:off x="4724400" y="21336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2" name="任意多边形 21"/>
          <p:cNvSpPr>
            <a:spLocks noGrp="1"/>
          </p:cNvSpPr>
          <p:nvPr/>
        </p:nvSpPr>
        <p:spPr>
          <a:xfrm>
            <a:off x="4724400" y="218122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3" name="任意多边形 22"/>
          <p:cNvSpPr>
            <a:spLocks noGrp="1"/>
          </p:cNvSpPr>
          <p:nvPr/>
        </p:nvSpPr>
        <p:spPr>
          <a:xfrm>
            <a:off x="7286625" y="2181225"/>
            <a:ext cx="1066800" cy="953"/>
          </a:xfrm>
          <a:custGeom>
            <a:avLst/>
            <a:gdLst/>
            <a:ahLst/>
            <a:cxnLst/>
            <a:pathLst>
              <a:path w="1066800" h="953">
                <a:moveTo>
                  <a:pt x="0" y="0"/>
                </a:moveTo>
                <a:lnTo>
                  <a:pt x="106680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4" name="任意多边形 23"/>
          <p:cNvSpPr>
            <a:spLocks noGrp="1"/>
          </p:cNvSpPr>
          <p:nvPr/>
        </p:nvSpPr>
        <p:spPr>
          <a:xfrm>
            <a:off x="8267700" y="21336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5" name="任意多边形 24"/>
          <p:cNvSpPr>
            <a:spLocks noGrp="1"/>
          </p:cNvSpPr>
          <p:nvPr/>
        </p:nvSpPr>
        <p:spPr>
          <a:xfrm>
            <a:off x="8267700" y="218122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6" name="任意多边形 25"/>
          <p:cNvSpPr>
            <a:spLocks noGrp="1"/>
          </p:cNvSpPr>
          <p:nvPr/>
        </p:nvSpPr>
        <p:spPr>
          <a:xfrm>
            <a:off x="9610725" y="2609850"/>
            <a:ext cx="953" cy="1666875"/>
          </a:xfrm>
          <a:custGeom>
            <a:avLst/>
            <a:gdLst/>
            <a:ahLst/>
            <a:cxnLst/>
            <a:pathLst>
              <a:path w="953" h="1666875">
                <a:moveTo>
                  <a:pt x="0" y="0"/>
                </a:moveTo>
                <a:lnTo>
                  <a:pt x="0" y="166687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7" name="任意多边形 26"/>
          <p:cNvSpPr>
            <a:spLocks noGrp="1"/>
          </p:cNvSpPr>
          <p:nvPr/>
        </p:nvSpPr>
        <p:spPr>
          <a:xfrm>
            <a:off x="9610725" y="4191000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0" y="85725"/>
                </a:moveTo>
                <a:lnTo>
                  <a:pt x="4762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8" name="任意多边形 27"/>
          <p:cNvSpPr>
            <a:spLocks noGrp="1"/>
          </p:cNvSpPr>
          <p:nvPr/>
        </p:nvSpPr>
        <p:spPr>
          <a:xfrm>
            <a:off x="9563100" y="4191000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47625" y="857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9" name="任意多边形 28"/>
          <p:cNvSpPr>
            <a:spLocks noGrp="1"/>
          </p:cNvSpPr>
          <p:nvPr/>
        </p:nvSpPr>
        <p:spPr>
          <a:xfrm>
            <a:off x="7305675" y="4714875"/>
            <a:ext cx="1057275" cy="953"/>
          </a:xfrm>
          <a:custGeom>
            <a:avLst/>
            <a:gdLst/>
            <a:ahLst/>
            <a:cxnLst/>
            <a:pathLst>
              <a:path w="1057275" h="953">
                <a:moveTo>
                  <a:pt x="1057275" y="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0" name="任意多边形 29"/>
          <p:cNvSpPr>
            <a:spLocks noGrp="1"/>
          </p:cNvSpPr>
          <p:nvPr/>
        </p:nvSpPr>
        <p:spPr>
          <a:xfrm>
            <a:off x="7305675" y="47148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0"/>
                </a:moveTo>
                <a:lnTo>
                  <a:pt x="85725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1" name="任意多边形 30"/>
          <p:cNvSpPr>
            <a:spLocks noGrp="1"/>
          </p:cNvSpPr>
          <p:nvPr/>
        </p:nvSpPr>
        <p:spPr>
          <a:xfrm>
            <a:off x="7305675" y="466725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47625"/>
                </a:moveTo>
                <a:lnTo>
                  <a:pt x="8572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2" name="任意多边形 31"/>
          <p:cNvSpPr>
            <a:spLocks noGrp="1"/>
          </p:cNvSpPr>
          <p:nvPr/>
        </p:nvSpPr>
        <p:spPr>
          <a:xfrm>
            <a:off x="3762375" y="4714875"/>
            <a:ext cx="1066800" cy="953"/>
          </a:xfrm>
          <a:custGeom>
            <a:avLst/>
            <a:gdLst/>
            <a:ahLst/>
            <a:cxnLst/>
            <a:pathLst>
              <a:path w="1066800" h="953">
                <a:moveTo>
                  <a:pt x="1066800" y="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3" name="任意多边形 32"/>
          <p:cNvSpPr>
            <a:spLocks noGrp="1"/>
          </p:cNvSpPr>
          <p:nvPr/>
        </p:nvSpPr>
        <p:spPr>
          <a:xfrm>
            <a:off x="3762375" y="47148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0"/>
                </a:moveTo>
                <a:lnTo>
                  <a:pt x="85725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4" name="任意多边形 33"/>
          <p:cNvSpPr>
            <a:spLocks noGrp="1"/>
          </p:cNvSpPr>
          <p:nvPr/>
        </p:nvSpPr>
        <p:spPr>
          <a:xfrm>
            <a:off x="3762375" y="466725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47625"/>
                </a:moveTo>
                <a:lnTo>
                  <a:pt x="8572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5" name="任意多边形 34"/>
          <p:cNvSpPr>
            <a:spLocks noGrp="1"/>
          </p:cNvSpPr>
          <p:nvPr/>
        </p:nvSpPr>
        <p:spPr>
          <a:xfrm>
            <a:off x="2524125" y="2609850"/>
            <a:ext cx="953" cy="1685925"/>
          </a:xfrm>
          <a:custGeom>
            <a:avLst/>
            <a:gdLst/>
            <a:ahLst/>
            <a:cxnLst/>
            <a:pathLst>
              <a:path w="953" h="1685925">
                <a:moveTo>
                  <a:pt x="0" y="16859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6" name="任意多边形 35"/>
          <p:cNvSpPr>
            <a:spLocks noGrp="1"/>
          </p:cNvSpPr>
          <p:nvPr/>
        </p:nvSpPr>
        <p:spPr>
          <a:xfrm>
            <a:off x="2476500" y="2609850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47625" y="0"/>
                </a:moveTo>
                <a:lnTo>
                  <a:pt x="0" y="857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7" name="任意多边形 36"/>
          <p:cNvSpPr>
            <a:spLocks noGrp="1"/>
          </p:cNvSpPr>
          <p:nvPr/>
        </p:nvSpPr>
        <p:spPr>
          <a:xfrm>
            <a:off x="2524125" y="2609850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0" y="0"/>
                </a:moveTo>
                <a:lnTo>
                  <a:pt x="47625" y="857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8" name="矩形 37"/>
          <p:cNvSpPr>
            <a:spLocks noGrp="1"/>
          </p:cNvSpPr>
          <p:nvPr/>
        </p:nvSpPr>
        <p:spPr>
          <a:xfrm>
            <a:off x="8467725" y="3143250"/>
            <a:ext cx="2276475" cy="581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训练与优化</a:t>
            </a:r>
            <a:endParaRPr sz="1875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9" name="矩形 38"/>
          <p:cNvSpPr>
            <a:spLocks noGrp="1"/>
          </p:cNvSpPr>
          <p:nvPr/>
        </p:nvSpPr>
        <p:spPr>
          <a:xfrm>
            <a:off x="4000500" y="3114675"/>
            <a:ext cx="417195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ctr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ctr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ctr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ctr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ctr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ctr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ctr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ctr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ctr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1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每次确认留记录</a:t>
            </a:r>
            <a:endParaRPr sz="21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  <a:p>
            <a:pPr algn="ctr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1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每版模型可回溯</a:t>
            </a:r>
            <a:endParaRPr sz="21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0" name="矩形 39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误报与坏段隔离，新增困难样本进入训练；评估不达标则保留上一版本。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0">
        <a:blipFill dpi="0" rotWithShape="1">
          <a:blip r:embed="rIdIndustrialBackground">
            <a:alphaModFix amt="10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8" name="矩形 7"/>
          <p:cNvSpPr>
            <a:spLocks noGrp="1"/>
          </p:cNvSpPr>
          <p:nvPr/>
        </p:nvSpPr>
        <p:spPr>
          <a:xfrm>
            <a:off x="638175" y="685800"/>
            <a:ext cx="2762250" cy="1666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defPPr>
            <a:lvl1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1pPr>
            <a:lvl2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2pPr>
            <a:lvl3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3pPr>
            <a:lvl4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4pPr>
            <a:lvl5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5pPr>
            <a:lvl6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6pPr>
            <a:lvl7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7pPr>
            <a:lvl8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8pPr>
            <a:lvl9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pPr>
            <a:r>
              <a:rPr sz="10650" b="1">
                <a:solidFill>
                  <a:srgbClr val="8BCBD5"/>
                </a:solidFill>
                <a:latin typeface="MiSans"/>
                <a:ea typeface="MiSans"/>
                <a:cs typeface="MiSans"/>
              </a:rPr>
              <a:t>04</a:t>
            </a:r>
            <a:endParaRPr sz="10650" b="1">
              <a:solidFill>
                <a:srgbClr val="8BCBD5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695325" y="2771775"/>
            <a:ext cx="10763250" cy="847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37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核心成果展示</a:t>
            </a:r>
            <a:endParaRPr sz="37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733425" y="3800475"/>
            <a:ext cx="102870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defPPr>
            <a:lvl1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1pPr>
            <a:lvl2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2pPr>
            <a:lvl3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3pPr>
            <a:lvl4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4pPr>
            <a:lvl5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5pPr>
            <a:lvl6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6pPr>
            <a:lvl7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7pPr>
            <a:lvl8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8pPr>
            <a:lvl9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pPr>
            <a:r>
              <a:rPr sz="2175" b="0">
                <a:solidFill>
                  <a:srgbClr val="D6E4EE"/>
                </a:solidFill>
                <a:latin typeface="MiSans"/>
                <a:ea typeface="MiSans"/>
                <a:cs typeface="MiSans"/>
              </a:rPr>
              <a:t>用真实模型输出与系统界面展示已形成的能力</a:t>
            </a:r>
            <a:endParaRPr sz="2175" b="0">
              <a:solidFill>
                <a:srgbClr val="D6E4EE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任意多边形 3"/>
          <p:cNvSpPr>
            <a:spLocks noGrp="1"/>
          </p:cNvSpPr>
          <p:nvPr/>
        </p:nvSpPr>
        <p:spPr>
          <a:xfrm>
            <a:off x="742950" y="4857750"/>
            <a:ext cx="10639425" cy="953"/>
          </a:xfrm>
          <a:custGeom>
            <a:avLst/>
            <a:gdLst/>
            <a:ahLst/>
            <a:cxnLst/>
            <a:pathLst>
              <a:path w="10639425" h="953">
                <a:moveTo>
                  <a:pt x="0" y="0"/>
                </a:moveTo>
                <a:lnTo>
                  <a:pt x="10639425" y="0"/>
                </a:lnTo>
              </a:path>
            </a:pathLst>
          </a:custGeom>
          <a:noFill/>
          <a:ln w="19050">
            <a:solidFill>
              <a:srgbClr val="6685A8"/>
            </a:solidFill>
            <a:prstDash val="solid"/>
          </a:ln>
        </p:spPr>
      </p:sp>
      <p:sp>
        <p:nvSpPr>
          <p:cNvPr id="5" name="矩形 4"/>
          <p:cNvSpPr>
            <a:spLocks noGrp="1"/>
          </p:cNvSpPr>
          <p:nvPr/>
        </p:nvSpPr>
        <p:spPr>
          <a:xfrm>
            <a:off x="762000" y="5219700"/>
            <a:ext cx="33813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油压与振动评估</a:t>
            </a:r>
            <a:endParaRPr sz="1800" b="0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4286250" y="5219700"/>
            <a:ext cx="33813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功图与气阀分析</a:t>
            </a:r>
            <a:endParaRPr sz="1800" b="0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7810500" y="5219700"/>
            <a:ext cx="33813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三维数字展示</a:t>
            </a:r>
            <a:endParaRPr sz="1800" b="0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9" name="圆角矩形 18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润滑油压力模型：识别持续下降与阶段演化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动态周期基线、趋势与持续性联合，形成异常判断和轻微/异常/严重风险分级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04  核心成果展示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28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graphicFrame>
        <p:nvGraphicFramePr>
          <p:cNvPr id="8" name="Chart"/>
          <p:cNvGraphicFramePr/>
          <p:nvPr/>
        </p:nvGraphicFramePr>
        <p:xfrm>
          <a:off x="609600" y="1895475"/>
          <a:ext cx="7620000" cy="2857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9" name="矩形 8"/>
          <p:cNvSpPr>
            <a:spLocks noGrp="1"/>
          </p:cNvSpPr>
          <p:nvPr/>
        </p:nvSpPr>
        <p:spPr>
          <a:xfrm>
            <a:off x="723900" y="1581150"/>
            <a:ext cx="28575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3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3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3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3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3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3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3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3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3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3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3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3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油压 / MPa</a:t>
            </a:r>
            <a:endParaRPr sz="13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762000" y="4810125"/>
            <a:ext cx="71437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模型机制与真实油压演化</a:t>
            </a:r>
            <a:endParaRPr sz="180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762000" y="5162550"/>
            <a:ext cx="7524750" cy="914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6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6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面向千万级时序样本的治理、特征索引与检索。动态周期基线融合偏离幅度、趋势斜率和持续时长；模型输出正常/异常二分类，并映射轻微、异常、严重三级风险。3h滚动判断，提前量按独立事件回溯。</a:t>
            </a:r>
            <a:endParaRPr sz="16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8715375" y="1724025"/>
            <a:ext cx="26670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3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33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33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33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33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33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33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33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33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33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33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33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95.12%</a:t>
            </a:r>
            <a:endParaRPr sz="33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8743950" y="2371725"/>
            <a:ext cx="26670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异常查准率</a:t>
            </a:r>
            <a:endParaRPr sz="17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8715375" y="3048000"/>
            <a:ext cx="26670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3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33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33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33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33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33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33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33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33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33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33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337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98.11%</a:t>
            </a:r>
            <a:endParaRPr sz="3375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8743950" y="3695700"/>
            <a:ext cx="26670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异常召回率</a:t>
            </a:r>
            <a:endParaRPr sz="17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6" name="矩形 15"/>
          <p:cNvSpPr>
            <a:spLocks noGrp="1"/>
          </p:cNvSpPr>
          <p:nvPr/>
        </p:nvSpPr>
        <p:spPr>
          <a:xfrm>
            <a:off x="8715375" y="4371975"/>
            <a:ext cx="26670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3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33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33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33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33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33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33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33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33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33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33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3375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10 / 10</a:t>
            </a:r>
            <a:endParaRPr sz="3375" b="1">
              <a:solidFill>
                <a:srgbClr val="3BA780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8743950" y="5019675"/>
            <a:ext cx="26670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测试事件召回</a:t>
            </a:r>
            <a:endParaRPr sz="17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3小时窗口封存测试；标签来自规则扫描。曲线按6小时取样展示，指标不代表物理故障确诊率。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" name="圆角矩形 19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振动模型：从绝对幅值转向自身基线偏离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按测点建立独立基线，联合趋势斜率、冲击峰值与持续性，实现异常识别与三级风险输出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04  核心成果展示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29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9125" y="1769038"/>
            <a:ext cx="10953750" cy="2253125"/>
          </a:xfrm>
          <a:prstGeom prst="rect">
            <a:avLst/>
          </a:prstGeom>
        </p:spPr>
      </p:pic>
      <p:sp>
        <p:nvSpPr>
          <p:cNvPr id="9" name="矩形 8"/>
          <p:cNvSpPr>
            <a:spLocks noGrp="1"/>
          </p:cNvSpPr>
          <p:nvPr/>
        </p:nvSpPr>
        <p:spPr>
          <a:xfrm>
            <a:off x="723900" y="4152900"/>
            <a:ext cx="1066800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链轮端异常区段：连续冲击、波动加剧与基线偏离</a:t>
            </a:r>
            <a:endParaRPr sz="18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742950" y="4762500"/>
            <a:ext cx="33337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8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8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8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8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8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8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8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8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8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8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8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8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82.70%</a:t>
            </a:r>
            <a:endParaRPr sz="28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742950" y="5305425"/>
            <a:ext cx="3333750" cy="314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263949"/>
                </a:solidFill>
                <a:latin typeface="MiSans"/>
                <a:ea typeface="MiSans"/>
                <a:cs typeface="MiSans"/>
              </a:rPr>
              <a:t>PR-AUC</a:t>
            </a:r>
            <a:endParaRPr sz="1725" b="1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742950" y="5695950"/>
            <a:ext cx="33337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4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综合反映异常检出与误报权衡</a:t>
            </a:r>
            <a:endParaRPr sz="14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4476750" y="4762500"/>
            <a:ext cx="33337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8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28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28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28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28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28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28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28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28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28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8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2850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二分类</a:t>
            </a:r>
            <a:endParaRPr sz="2850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4476750" y="5305425"/>
            <a:ext cx="3333750" cy="314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正常 / 异常</a:t>
            </a:r>
            <a:endParaRPr sz="1725" b="1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4476750" y="5695950"/>
            <a:ext cx="33337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4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3小时窗口融合趋势与冲击特征</a:t>
            </a:r>
            <a:endParaRPr sz="14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6" name="矩形 15"/>
          <p:cNvSpPr>
            <a:spLocks noGrp="1"/>
          </p:cNvSpPr>
          <p:nvPr/>
        </p:nvSpPr>
        <p:spPr>
          <a:xfrm>
            <a:off x="8210550" y="4762500"/>
            <a:ext cx="33337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85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285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285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285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285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285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285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285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285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285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85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2850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三级风险</a:t>
            </a:r>
            <a:endParaRPr sz="2850" b="1">
              <a:solidFill>
                <a:srgbClr val="3BA780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8210550" y="5305425"/>
            <a:ext cx="3333750" cy="314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263949"/>
                </a:solidFill>
                <a:latin typeface="MiSans"/>
                <a:ea typeface="MiSans"/>
                <a:cs typeface="MiSans"/>
              </a:rPr>
              <a:t>告警分级</a:t>
            </a:r>
            <a:endParaRPr sz="1725" b="1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8210550" y="5695950"/>
            <a:ext cx="33337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4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轻微 / 异常 / 严重；等级变化单独记录</a:t>
            </a:r>
            <a:endParaRPr sz="14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9" name="矩形 18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3h为模型输入窗口，不等同故障提前量；实际提前时间按独立事件回溯评估。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9" name="圆角矩形 18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功图智能评估模型：机理特征与多维融合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P-V / P-θ整周期机理特征与多时间片基线联合评估，输出故障模式、气缸侧别和风险等级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04  核心成果展示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30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1713854"/>
            <a:ext cx="7648575" cy="4278017"/>
          </a:xfrm>
          <a:prstGeom prst="rect">
            <a:avLst/>
          </a:prstGeom>
        </p:spPr>
      </p:pic>
      <p:sp>
        <p:nvSpPr>
          <p:cNvPr id="9" name="矩形 8"/>
          <p:cNvSpPr>
            <a:spLocks noGrp="1"/>
          </p:cNvSpPr>
          <p:nvPr/>
        </p:nvSpPr>
        <p:spPr>
          <a:xfrm>
            <a:off x="8572500" y="1781175"/>
            <a:ext cx="47625" cy="333375"/>
          </a:xfrm>
          <a:prstGeom prst="rect">
            <a:avLst/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10" name="矩形 9"/>
          <p:cNvSpPr>
            <a:spLocks noGrp="1"/>
          </p:cNvSpPr>
          <p:nvPr/>
        </p:nvSpPr>
        <p:spPr>
          <a:xfrm>
            <a:off x="8763000" y="1714500"/>
            <a:ext cx="28003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整周期机理特征模型</a:t>
            </a:r>
            <a:endParaRPr sz="18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8763000" y="2162175"/>
            <a:ext cx="280035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还原进气—压缩—膨胀—排气过程，提取压力平台、有效面积、相位及关键角度特征。</a:t>
            </a:r>
            <a:endParaRPr sz="17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8572500" y="3286125"/>
            <a:ext cx="47625" cy="333375"/>
          </a:xfrm>
          <a:prstGeom prst="rect">
            <a:avLst/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13" name="矩形 12"/>
          <p:cNvSpPr>
            <a:spLocks noGrp="1"/>
          </p:cNvSpPr>
          <p:nvPr/>
        </p:nvSpPr>
        <p:spPr>
          <a:xfrm>
            <a:off x="8763000" y="3219450"/>
            <a:ext cx="28003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故障模式特征库</a:t>
            </a:r>
            <a:endParaRPr sz="1875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8763000" y="3667125"/>
            <a:ext cx="280035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融合周期基线、双腔与同级缸对照，辨识泄漏/迟滞、密封衰减及异常相位等模式。</a:t>
            </a:r>
            <a:endParaRPr sz="17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8572500" y="4791075"/>
            <a:ext cx="47625" cy="333375"/>
          </a:xfrm>
          <a:prstGeom prst="rect">
            <a:avLst/>
          </a:prstGeom>
          <a:solidFill>
            <a:srgbClr val="3BA780"/>
          </a:solidFill>
          <a:ln w="0">
            <a:noFill/>
            <a:prstDash val="solid"/>
          </a:ln>
        </p:spPr>
      </p:sp>
      <p:sp>
        <p:nvSpPr>
          <p:cNvPr id="16" name="矩形 15"/>
          <p:cNvSpPr>
            <a:spLocks noGrp="1"/>
          </p:cNvSpPr>
          <p:nvPr/>
        </p:nvSpPr>
        <p:spPr>
          <a:xfrm>
            <a:off x="8763000" y="4724400"/>
            <a:ext cx="28003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故障定位与风险分级</a:t>
            </a:r>
            <a:endParaRPr sz="1875" b="1">
              <a:solidFill>
                <a:srgbClr val="3BA780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8763000" y="5172075"/>
            <a:ext cx="280035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定位疑似故障类型与气缸侧别，给出风险等级和证据区间，并关联三维部件供现场复核。</a:t>
            </a:r>
            <a:endParaRPr sz="17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评估链路：周期机理 + 趋势基线 + 多测点对照，形成风险分级与部件定位；提前时间按真实事件回溯。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" name="圆角矩形 13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三维数字展示：让模型真正参与业务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整机视图、实时趋势与功图共同呈现设备当前状态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04  核心成果展示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31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414" y="1752600"/>
            <a:ext cx="7548997" cy="416242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7325" y="2070009"/>
            <a:ext cx="2495550" cy="3527608"/>
          </a:xfrm>
          <a:prstGeom prst="rect">
            <a:avLst/>
          </a:prstGeom>
        </p:spPr>
      </p:pic>
      <p:sp>
        <p:nvSpPr>
          <p:cNvPr id="10" name="任意多边形 9"/>
          <p:cNvSpPr>
            <a:spLocks noGrp="1"/>
          </p:cNvSpPr>
          <p:nvPr/>
        </p:nvSpPr>
        <p:spPr>
          <a:xfrm>
            <a:off x="8886825" y="1771650"/>
            <a:ext cx="953" cy="4133850"/>
          </a:xfrm>
          <a:custGeom>
            <a:avLst/>
            <a:gdLst/>
            <a:ahLst/>
            <a:cxnLst/>
            <a:pathLst>
              <a:path w="953" h="4133850">
                <a:moveTo>
                  <a:pt x="0" y="0"/>
                </a:moveTo>
                <a:lnTo>
                  <a:pt x="0" y="413385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11" name="矩形 10"/>
          <p:cNvSpPr>
            <a:spLocks noGrp="1"/>
          </p:cNvSpPr>
          <p:nvPr/>
        </p:nvSpPr>
        <p:spPr>
          <a:xfrm>
            <a:off x="752475" y="5905500"/>
            <a:ext cx="7620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6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6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6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整机与实时数据联动</a:t>
            </a:r>
            <a:endParaRPr sz="16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9115425" y="5905500"/>
            <a:ext cx="2381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6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6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650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功图局部放大</a:t>
            </a:r>
            <a:endParaRPr sz="1650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真实系统界面；按设备和气缸查看状态，支持旋转、选中、着色与曲线联动。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0">
        <a:blipFill dpi="0" rotWithShape="1">
          <a:blip r:embed="rIdIndustrialBackground">
            <a:alphaModFix amt="10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8" name="矩形 7"/>
          <p:cNvSpPr>
            <a:spLocks noGrp="1"/>
          </p:cNvSpPr>
          <p:nvPr/>
        </p:nvSpPr>
        <p:spPr>
          <a:xfrm>
            <a:off x="638175" y="685800"/>
            <a:ext cx="2762250" cy="1666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defPPr>
            <a:lvl1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1pPr>
            <a:lvl2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2pPr>
            <a:lvl3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3pPr>
            <a:lvl4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4pPr>
            <a:lvl5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5pPr>
            <a:lvl6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6pPr>
            <a:lvl7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7pPr>
            <a:lvl8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8pPr>
            <a:lvl9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pPr>
            <a:r>
              <a:rPr sz="10650" b="1">
                <a:solidFill>
                  <a:srgbClr val="8BCBD5"/>
                </a:solidFill>
                <a:latin typeface="MiSans"/>
                <a:ea typeface="MiSans"/>
                <a:cs typeface="MiSans"/>
              </a:rPr>
              <a:t>05</a:t>
            </a:r>
            <a:endParaRPr sz="10650" b="1">
              <a:solidFill>
                <a:srgbClr val="8BCBD5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695325" y="2771775"/>
            <a:ext cx="10763250" cy="847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37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成功案例与应用实践</a:t>
            </a:r>
            <a:endParaRPr sz="37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733425" y="3800475"/>
            <a:ext cx="102870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defPPr>
            <a:lvl1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1pPr>
            <a:lvl2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2pPr>
            <a:lvl3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3pPr>
            <a:lvl4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4pPr>
            <a:lvl5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5pPr>
            <a:lvl6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6pPr>
            <a:lvl7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7pPr>
            <a:lvl8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8pPr>
            <a:lvl9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pPr>
            <a:r>
              <a:rPr sz="2175" b="0">
                <a:solidFill>
                  <a:srgbClr val="D6E4EE"/>
                </a:solidFill>
                <a:latin typeface="MiSans"/>
                <a:ea typeface="MiSans"/>
                <a:cs typeface="MiSans"/>
              </a:rPr>
              <a:t>沿真实事件说明系统怎样发现、解释与支持复核</a:t>
            </a:r>
            <a:endParaRPr sz="2175" b="0">
              <a:solidFill>
                <a:srgbClr val="D6E4EE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任意多边形 3"/>
          <p:cNvSpPr>
            <a:spLocks noGrp="1"/>
          </p:cNvSpPr>
          <p:nvPr/>
        </p:nvSpPr>
        <p:spPr>
          <a:xfrm>
            <a:off x="742950" y="4857750"/>
            <a:ext cx="10639425" cy="953"/>
          </a:xfrm>
          <a:custGeom>
            <a:avLst/>
            <a:gdLst/>
            <a:ahLst/>
            <a:cxnLst/>
            <a:pathLst>
              <a:path w="10639425" h="953">
                <a:moveTo>
                  <a:pt x="0" y="0"/>
                </a:moveTo>
                <a:lnTo>
                  <a:pt x="10639425" y="0"/>
                </a:lnTo>
              </a:path>
            </a:pathLst>
          </a:custGeom>
          <a:noFill/>
          <a:ln w="19050">
            <a:solidFill>
              <a:srgbClr val="6685A8"/>
            </a:solidFill>
            <a:prstDash val="solid"/>
          </a:ln>
        </p:spPr>
      </p:sp>
      <p:sp>
        <p:nvSpPr>
          <p:cNvPr id="5" name="矩形 4"/>
          <p:cNvSpPr>
            <a:spLocks noGrp="1"/>
          </p:cNvSpPr>
          <p:nvPr/>
        </p:nvSpPr>
        <p:spPr>
          <a:xfrm>
            <a:off x="762000" y="5219700"/>
            <a:ext cx="33813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油压下降演化</a:t>
            </a:r>
            <a:endParaRPr sz="1800" b="0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4286250" y="5219700"/>
            <a:ext cx="33813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振动异常区段</a:t>
            </a:r>
            <a:endParaRPr sz="1800" b="0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7810500" y="5219700"/>
            <a:ext cx="33813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气阀事件功图对照</a:t>
            </a:r>
            <a:endParaRPr sz="1800" b="0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4" name="圆角矩形 33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案例一：油压持续下降的阶段识别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从轻微偏离到严重异常，系统记录完整阶段与触发依据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05  成功案例与应用实践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33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8" name="椭圆 7"/>
          <p:cNvSpPr>
            <a:spLocks noGrp="1"/>
          </p:cNvSpPr>
          <p:nvPr/>
        </p:nvSpPr>
        <p:spPr>
          <a:xfrm>
            <a:off x="685800" y="1724025"/>
            <a:ext cx="457200" cy="457200"/>
          </a:xfrm>
          <a:prstGeom prst="ellipse">
            <a:avLst/>
          </a:prstGeom>
          <a:solidFill>
            <a:srgbClr val="E28D32"/>
          </a:solidFill>
          <a:ln w="0">
            <a:noFill/>
          </a:ln>
        </p:spPr>
      </p:sp>
      <p:sp>
        <p:nvSpPr>
          <p:cNvPr id="9" name="矩形 8"/>
          <p:cNvSpPr>
            <a:spLocks noGrp="1"/>
          </p:cNvSpPr>
          <p:nvPr/>
        </p:nvSpPr>
        <p:spPr>
          <a:xfrm>
            <a:off x="762000" y="1800225"/>
            <a:ext cx="3048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6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1</a:t>
            </a:r>
            <a:endParaRPr sz="16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1276350" y="1685925"/>
            <a:ext cx="293370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263949"/>
                </a:solidFill>
                <a:latin typeface="MiSans"/>
                <a:ea typeface="MiSans"/>
                <a:cs typeface="MiSans"/>
              </a:rPr>
              <a:t>10月26日 05:00</a:t>
            </a:r>
            <a:endParaRPr sz="1725" b="1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1276350" y="2095500"/>
            <a:ext cx="2924175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E28D32"/>
                </a:solidFill>
                <a:latin typeface="MiSans"/>
                <a:ea typeface="MiSans"/>
                <a:cs typeface="MiSans"/>
              </a:rPr>
              <a:t>轻微  0.415 MPa</a:t>
            </a:r>
            <a:endParaRPr sz="1725" b="1">
              <a:solidFill>
                <a:srgbClr val="E28D3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任意多边形 11"/>
          <p:cNvSpPr>
            <a:spLocks noGrp="1"/>
          </p:cNvSpPr>
          <p:nvPr/>
        </p:nvSpPr>
        <p:spPr>
          <a:xfrm>
            <a:off x="3829050" y="1943100"/>
            <a:ext cx="514350" cy="953"/>
          </a:xfrm>
          <a:custGeom>
            <a:avLst/>
            <a:gdLst/>
            <a:ahLst/>
            <a:cxnLst/>
            <a:pathLst>
              <a:path w="514350" h="953">
                <a:moveTo>
                  <a:pt x="0" y="0"/>
                </a:moveTo>
                <a:lnTo>
                  <a:pt x="514350" y="0"/>
                </a:ln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13" name="任意多边形 12"/>
          <p:cNvSpPr>
            <a:spLocks noGrp="1"/>
          </p:cNvSpPr>
          <p:nvPr/>
        </p:nvSpPr>
        <p:spPr>
          <a:xfrm>
            <a:off x="4257675" y="18954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14" name="任意多边形 13"/>
          <p:cNvSpPr>
            <a:spLocks noGrp="1"/>
          </p:cNvSpPr>
          <p:nvPr/>
        </p:nvSpPr>
        <p:spPr>
          <a:xfrm>
            <a:off x="4257675" y="19431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15" name="椭圆 14"/>
          <p:cNvSpPr>
            <a:spLocks noGrp="1"/>
          </p:cNvSpPr>
          <p:nvPr/>
        </p:nvSpPr>
        <p:spPr>
          <a:xfrm>
            <a:off x="4467225" y="1724025"/>
            <a:ext cx="457200" cy="457200"/>
          </a:xfrm>
          <a:prstGeom prst="ellipse">
            <a:avLst/>
          </a:prstGeom>
          <a:solidFill>
            <a:srgbClr val="C95454"/>
          </a:solidFill>
          <a:ln w="0">
            <a:noFill/>
          </a:ln>
        </p:spPr>
      </p:sp>
      <p:sp>
        <p:nvSpPr>
          <p:cNvPr id="16" name="矩形 15"/>
          <p:cNvSpPr>
            <a:spLocks noGrp="1"/>
          </p:cNvSpPr>
          <p:nvPr/>
        </p:nvSpPr>
        <p:spPr>
          <a:xfrm>
            <a:off x="4543425" y="1800225"/>
            <a:ext cx="3048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6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2</a:t>
            </a:r>
            <a:endParaRPr sz="16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5057775" y="1685925"/>
            <a:ext cx="293370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263949"/>
                </a:solidFill>
                <a:latin typeface="MiSans"/>
                <a:ea typeface="MiSans"/>
                <a:cs typeface="MiSans"/>
              </a:rPr>
              <a:t>10月27日 18:00</a:t>
            </a:r>
            <a:endParaRPr sz="1725" b="1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5057775" y="2095500"/>
            <a:ext cx="2924175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C95454"/>
                </a:solidFill>
                <a:latin typeface="MiSans"/>
                <a:ea typeface="MiSans"/>
                <a:cs typeface="MiSans"/>
              </a:rPr>
              <a:t>异常  0.394 MPa</a:t>
            </a:r>
            <a:endParaRPr sz="1725" b="1">
              <a:solidFill>
                <a:srgbClr val="C95454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9" name="任意多边形 18"/>
          <p:cNvSpPr>
            <a:spLocks noGrp="1"/>
          </p:cNvSpPr>
          <p:nvPr/>
        </p:nvSpPr>
        <p:spPr>
          <a:xfrm>
            <a:off x="7610475" y="1943100"/>
            <a:ext cx="514350" cy="953"/>
          </a:xfrm>
          <a:custGeom>
            <a:avLst/>
            <a:gdLst/>
            <a:ahLst/>
            <a:cxnLst/>
            <a:pathLst>
              <a:path w="514350" h="953">
                <a:moveTo>
                  <a:pt x="0" y="0"/>
                </a:moveTo>
                <a:lnTo>
                  <a:pt x="514350" y="0"/>
                </a:lnTo>
              </a:path>
            </a:pathLst>
          </a:custGeom>
          <a:noFill/>
          <a:ln w="19050">
            <a:solidFill>
              <a:srgbClr val="C95454"/>
            </a:solidFill>
            <a:prstDash val="solid"/>
          </a:ln>
        </p:spPr>
      </p:sp>
      <p:sp>
        <p:nvSpPr>
          <p:cNvPr id="20" name="任意多边形 19"/>
          <p:cNvSpPr>
            <a:spLocks noGrp="1"/>
          </p:cNvSpPr>
          <p:nvPr/>
        </p:nvSpPr>
        <p:spPr>
          <a:xfrm>
            <a:off x="8039100" y="18954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C95454"/>
            </a:solidFill>
            <a:prstDash val="solid"/>
          </a:ln>
        </p:spPr>
      </p:sp>
      <p:sp>
        <p:nvSpPr>
          <p:cNvPr id="21" name="任意多边形 20"/>
          <p:cNvSpPr>
            <a:spLocks noGrp="1"/>
          </p:cNvSpPr>
          <p:nvPr/>
        </p:nvSpPr>
        <p:spPr>
          <a:xfrm>
            <a:off x="8039100" y="19431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C95454"/>
            </a:solidFill>
            <a:prstDash val="solid"/>
          </a:ln>
        </p:spPr>
      </p:sp>
      <p:sp>
        <p:nvSpPr>
          <p:cNvPr id="22" name="椭圆 21"/>
          <p:cNvSpPr>
            <a:spLocks noGrp="1"/>
          </p:cNvSpPr>
          <p:nvPr/>
        </p:nvSpPr>
        <p:spPr>
          <a:xfrm>
            <a:off x="8248650" y="1724025"/>
            <a:ext cx="457200" cy="457200"/>
          </a:xfrm>
          <a:prstGeom prst="ellipse">
            <a:avLst/>
          </a:prstGeom>
          <a:solidFill>
            <a:srgbClr val="7B61A8"/>
          </a:solidFill>
          <a:ln w="0">
            <a:noFill/>
          </a:ln>
        </p:spPr>
      </p:sp>
      <p:sp>
        <p:nvSpPr>
          <p:cNvPr id="23" name="矩形 22"/>
          <p:cNvSpPr>
            <a:spLocks noGrp="1"/>
          </p:cNvSpPr>
          <p:nvPr/>
        </p:nvSpPr>
        <p:spPr>
          <a:xfrm>
            <a:off x="8324850" y="1800225"/>
            <a:ext cx="3048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6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3</a:t>
            </a:r>
            <a:endParaRPr sz="16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4" name="矩形 23"/>
          <p:cNvSpPr>
            <a:spLocks noGrp="1"/>
          </p:cNvSpPr>
          <p:nvPr/>
        </p:nvSpPr>
        <p:spPr>
          <a:xfrm>
            <a:off x="8839200" y="1685925"/>
            <a:ext cx="293370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263949"/>
                </a:solidFill>
                <a:latin typeface="MiSans"/>
                <a:ea typeface="MiSans"/>
                <a:cs typeface="MiSans"/>
              </a:rPr>
              <a:t>10月29日 22:00</a:t>
            </a:r>
            <a:endParaRPr sz="1725" b="1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5" name="矩形 24"/>
          <p:cNvSpPr>
            <a:spLocks noGrp="1"/>
          </p:cNvSpPr>
          <p:nvPr/>
        </p:nvSpPr>
        <p:spPr>
          <a:xfrm>
            <a:off x="8839200" y="2095500"/>
            <a:ext cx="2924175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7B61A8"/>
                </a:solidFill>
                <a:latin typeface="MiSans"/>
                <a:ea typeface="MiSans"/>
                <a:cs typeface="MiSans"/>
              </a:rPr>
              <a:t>严重异常  0.349 MPa</a:t>
            </a:r>
            <a:endParaRPr sz="1725" b="1">
              <a:solidFill>
                <a:srgbClr val="7B61A8"/>
              </a:solidFill>
              <a:latin typeface="MiSans"/>
              <a:ea typeface="MiSans"/>
              <a:cs typeface="MiSans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9125" y="2756845"/>
            <a:ext cx="7810500" cy="3135010"/>
          </a:xfrm>
          <a:prstGeom prst="rect">
            <a:avLst/>
          </a:prstGeom>
        </p:spPr>
      </p:pic>
      <p:sp>
        <p:nvSpPr>
          <p:cNvPr id="27" name="矩形 26"/>
          <p:cNvSpPr>
            <a:spLocks noGrp="1"/>
          </p:cNvSpPr>
          <p:nvPr/>
        </p:nvSpPr>
        <p:spPr>
          <a:xfrm>
            <a:off x="8810625" y="2771775"/>
            <a:ext cx="47625" cy="333375"/>
          </a:xfrm>
          <a:prstGeom prst="rect">
            <a:avLst/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28" name="矩形 27"/>
          <p:cNvSpPr>
            <a:spLocks noGrp="1"/>
          </p:cNvSpPr>
          <p:nvPr/>
        </p:nvSpPr>
        <p:spPr>
          <a:xfrm>
            <a:off x="9001125" y="2705100"/>
            <a:ext cx="25336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相对变化先被识别</a:t>
            </a:r>
            <a:endParaRPr sz="18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9" name="矩形 28"/>
          <p:cNvSpPr>
            <a:spLocks noGrp="1"/>
          </p:cNvSpPr>
          <p:nvPr/>
        </p:nvSpPr>
        <p:spPr>
          <a:xfrm>
            <a:off x="9001125" y="3152775"/>
            <a:ext cx="253365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周期基线约0.438 MPa，持续下降触发不同风险阶段。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0" name="矩形 29"/>
          <p:cNvSpPr>
            <a:spLocks noGrp="1"/>
          </p:cNvSpPr>
          <p:nvPr/>
        </p:nvSpPr>
        <p:spPr>
          <a:xfrm>
            <a:off x="8810625" y="4324350"/>
            <a:ext cx="47625" cy="333375"/>
          </a:xfrm>
          <a:prstGeom prst="rect">
            <a:avLst/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31" name="矩形 30"/>
          <p:cNvSpPr>
            <a:spLocks noGrp="1"/>
          </p:cNvSpPr>
          <p:nvPr/>
        </p:nvSpPr>
        <p:spPr>
          <a:xfrm>
            <a:off x="9001125" y="4257675"/>
            <a:ext cx="25336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依据与参考同屏</a:t>
            </a:r>
            <a:endParaRPr sz="1875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2" name="矩形 31"/>
          <p:cNvSpPr>
            <a:spLocks noGrp="1"/>
          </p:cNvSpPr>
          <p:nvPr/>
        </p:nvSpPr>
        <p:spPr>
          <a:xfrm>
            <a:off x="9001125" y="4705350"/>
            <a:ext cx="253365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详情保留有效运行时长、最低油压、连续下降与模型参考。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3" name="矩形 32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2025年10月案例回溯；阶段持续时长不等于故障提前期，模型概率不等于识别准确率。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9" name="圆角矩形 18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案例二：双侧振动对比识别异常区段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同一时间段内，两侧相对基线表现不同，异常侧更容易辨认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05  成功案例与应用实践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34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166" y="1714500"/>
            <a:ext cx="8057343" cy="4419600"/>
          </a:xfrm>
          <a:prstGeom prst="rect">
            <a:avLst/>
          </a:prstGeom>
        </p:spPr>
      </p:pic>
      <p:sp>
        <p:nvSpPr>
          <p:cNvPr id="9" name="矩形 8"/>
          <p:cNvSpPr>
            <a:spLocks noGrp="1"/>
          </p:cNvSpPr>
          <p:nvPr/>
        </p:nvSpPr>
        <p:spPr>
          <a:xfrm>
            <a:off x="9277350" y="1771650"/>
            <a:ext cx="47625" cy="333375"/>
          </a:xfrm>
          <a:prstGeom prst="rect">
            <a:avLst/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10" name="矩形 9"/>
          <p:cNvSpPr>
            <a:spLocks noGrp="1"/>
          </p:cNvSpPr>
          <p:nvPr/>
        </p:nvSpPr>
        <p:spPr>
          <a:xfrm>
            <a:off x="9467850" y="1704975"/>
            <a:ext cx="212407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现象：两侧表现分化</a:t>
            </a:r>
            <a:endParaRPr sz="18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9467850" y="2152650"/>
            <a:ext cx="2124075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联轴器端围绕基线波动，链轮端出现反复冲击。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9277350" y="3276600"/>
            <a:ext cx="47625" cy="333375"/>
          </a:xfrm>
          <a:prstGeom prst="rect">
            <a:avLst/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13" name="矩形 12"/>
          <p:cNvSpPr>
            <a:spLocks noGrp="1"/>
          </p:cNvSpPr>
          <p:nvPr/>
        </p:nvSpPr>
        <p:spPr>
          <a:xfrm>
            <a:off x="9467850" y="3209925"/>
            <a:ext cx="212407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判断：区段与侧别联合</a:t>
            </a:r>
            <a:endParaRPr sz="1875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9467850" y="3657600"/>
            <a:ext cx="2124075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结合冲击、相对偏离和持续性，定位重点复核侧。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9277350" y="4781550"/>
            <a:ext cx="47625" cy="333375"/>
          </a:xfrm>
          <a:prstGeom prst="rect">
            <a:avLst/>
          </a:prstGeom>
          <a:solidFill>
            <a:srgbClr val="3BA780"/>
          </a:solidFill>
          <a:ln w="0">
            <a:noFill/>
            <a:prstDash val="solid"/>
          </a:ln>
        </p:spPr>
      </p:sp>
      <p:sp>
        <p:nvSpPr>
          <p:cNvPr id="16" name="矩形 15"/>
          <p:cNvSpPr>
            <a:spLocks noGrp="1"/>
          </p:cNvSpPr>
          <p:nvPr/>
        </p:nvSpPr>
        <p:spPr>
          <a:xfrm>
            <a:off x="9467850" y="4714875"/>
            <a:ext cx="212407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验证：回到原始证据</a:t>
            </a:r>
            <a:endParaRPr sz="1875" b="1">
              <a:solidFill>
                <a:srgbClr val="3BA780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9467850" y="5162550"/>
            <a:ext cx="2124075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比较前后区间与设备状态，保留原值曲线供人工复核。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2025年11月真实异常区段；本页验证曲线与系统识别的对应关系，不推导检修收益。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5" name="圆角矩形 24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案例三：气阀事件的前后功图对照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按相同测点与图形口径对照事件前、事件时和修复后数据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05  成功案例与应用实践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35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609600" y="1704975"/>
            <a:ext cx="3533775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事件前</a:t>
            </a:r>
            <a:endParaRPr sz="202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609600" y="2114550"/>
            <a:ext cx="3533775" cy="314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6月8日 03:30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2812216"/>
            <a:ext cx="3533775" cy="1976518"/>
          </a:xfrm>
          <a:prstGeom prst="rect">
            <a:avLst/>
          </a:prstGeom>
        </p:spPr>
      </p:pic>
      <p:sp>
        <p:nvSpPr>
          <p:cNvPr id="11" name="矩形 10"/>
          <p:cNvSpPr>
            <a:spLocks noGrp="1"/>
          </p:cNvSpPr>
          <p:nvPr/>
        </p:nvSpPr>
        <p:spPr>
          <a:xfrm>
            <a:off x="4333875" y="1704975"/>
            <a:ext cx="3533775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事件时</a:t>
            </a:r>
            <a:endParaRPr sz="2025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4333875" y="2114550"/>
            <a:ext cx="3533775" cy="314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6月10日 07:00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3875" y="2812216"/>
            <a:ext cx="3533775" cy="1976518"/>
          </a:xfrm>
          <a:prstGeom prst="rect">
            <a:avLst/>
          </a:prstGeom>
        </p:spPr>
      </p:pic>
      <p:sp>
        <p:nvSpPr>
          <p:cNvPr id="14" name="矩形 13"/>
          <p:cNvSpPr>
            <a:spLocks noGrp="1"/>
          </p:cNvSpPr>
          <p:nvPr/>
        </p:nvSpPr>
        <p:spPr>
          <a:xfrm>
            <a:off x="8058150" y="1704975"/>
            <a:ext cx="3533775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修复后</a:t>
            </a:r>
            <a:endParaRPr sz="2025" b="1">
              <a:solidFill>
                <a:srgbClr val="3BA780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8058150" y="2114550"/>
            <a:ext cx="3533775" cy="314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6月11日 20:30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8150" y="2812216"/>
            <a:ext cx="3533775" cy="1976518"/>
          </a:xfrm>
          <a:prstGeom prst="rect">
            <a:avLst/>
          </a:prstGeom>
        </p:spPr>
      </p:pic>
      <p:sp>
        <p:nvSpPr>
          <p:cNvPr id="17" name="任意多边形 16"/>
          <p:cNvSpPr>
            <a:spLocks noGrp="1"/>
          </p:cNvSpPr>
          <p:nvPr/>
        </p:nvSpPr>
        <p:spPr>
          <a:xfrm>
            <a:off x="685800" y="5219700"/>
            <a:ext cx="10810875" cy="953"/>
          </a:xfrm>
          <a:custGeom>
            <a:avLst/>
            <a:gdLst/>
            <a:ahLst/>
            <a:cxnLst/>
            <a:pathLst>
              <a:path w="10810875" h="953">
                <a:moveTo>
                  <a:pt x="0" y="0"/>
                </a:moveTo>
                <a:lnTo>
                  <a:pt x="10810875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18" name="矩形 17"/>
          <p:cNvSpPr>
            <a:spLocks noGrp="1"/>
          </p:cNvSpPr>
          <p:nvPr/>
        </p:nvSpPr>
        <p:spPr>
          <a:xfrm>
            <a:off x="714375" y="5391150"/>
            <a:ext cx="34290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现象与证据</a:t>
            </a:r>
            <a:endParaRPr sz="180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9" name="矩形 18"/>
          <p:cNvSpPr>
            <a:spLocks noGrp="1"/>
          </p:cNvSpPr>
          <p:nvPr/>
        </p:nvSpPr>
        <p:spPr>
          <a:xfrm>
            <a:off x="714375" y="5781675"/>
            <a:ext cx="34290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比较功图平台、形态及局部差异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0" name="矩形 19"/>
          <p:cNvSpPr>
            <a:spLocks noGrp="1"/>
          </p:cNvSpPr>
          <p:nvPr/>
        </p:nvSpPr>
        <p:spPr>
          <a:xfrm>
            <a:off x="4438650" y="5391150"/>
            <a:ext cx="34290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分析与复核</a:t>
            </a:r>
            <a:endParaRPr sz="1800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1" name="矩形 20"/>
          <p:cNvSpPr>
            <a:spLocks noGrp="1"/>
          </p:cNvSpPr>
          <p:nvPr/>
        </p:nvSpPr>
        <p:spPr>
          <a:xfrm>
            <a:off x="4438650" y="5781675"/>
            <a:ext cx="34290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结合温度、工况和双腔信息解释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2" name="矩形 21"/>
          <p:cNvSpPr>
            <a:spLocks noGrp="1"/>
          </p:cNvSpPr>
          <p:nvPr/>
        </p:nvSpPr>
        <p:spPr>
          <a:xfrm>
            <a:off x="8162925" y="5391150"/>
            <a:ext cx="34290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验证与沉淀</a:t>
            </a:r>
            <a:endParaRPr sz="1800" b="1">
              <a:solidFill>
                <a:srgbClr val="3BA780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3" name="矩形 22"/>
          <p:cNvSpPr>
            <a:spLocks noGrp="1"/>
          </p:cNvSpPr>
          <p:nvPr/>
        </p:nvSpPr>
        <p:spPr>
          <a:xfrm>
            <a:off x="8162925" y="5781675"/>
            <a:ext cx="34290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归档前后样本，完善特征与标签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4" name="矩形 23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实际归档功图；压力为原始值。前后对照用于机理复核，不等同于已验证的故障提前预测。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0">
        <a:blipFill dpi="0" rotWithShape="1">
          <a:blip r:embed="rIdIndustrialBackground">
            <a:alphaModFix amt="10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6" name="矩形 5"/>
          <p:cNvSpPr>
            <a:spLocks noGrp="1"/>
          </p:cNvSpPr>
          <p:nvPr/>
        </p:nvSpPr>
        <p:spPr>
          <a:xfrm>
            <a:off x="704850" y="1676400"/>
            <a:ext cx="10668000" cy="847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43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更早感知异常</a:t>
            </a:r>
            <a:endParaRPr sz="43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704850" y="2647950"/>
            <a:ext cx="10668000" cy="847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43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更有依据地管理压缩机</a:t>
            </a:r>
            <a:endParaRPr sz="43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742950" y="4200525"/>
            <a:ext cx="1057275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25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defPPr>
            <a:lvl1pPr algn="l">
              <a:defRPr sz="225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1pPr>
            <a:lvl2pPr algn="l">
              <a:defRPr sz="225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2pPr>
            <a:lvl3pPr algn="l">
              <a:defRPr sz="225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3pPr>
            <a:lvl4pPr algn="l">
              <a:defRPr sz="225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4pPr>
            <a:lvl5pPr algn="l">
              <a:defRPr sz="225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5pPr>
            <a:lvl6pPr algn="l">
              <a:defRPr sz="225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6pPr>
            <a:lvl7pPr algn="l">
              <a:defRPr sz="225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7pPr>
            <a:lvl8pPr algn="l">
              <a:defRPr sz="225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8pPr>
            <a:lvl9pPr algn="l">
              <a:defRPr sz="225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25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pPr>
            <a:r>
              <a:rPr sz="2250" b="0">
                <a:solidFill>
                  <a:srgbClr val="D5E3EE"/>
                </a:solidFill>
                <a:latin typeface="MiSans"/>
                <a:ea typeface="MiSans"/>
                <a:cs typeface="MiSans"/>
              </a:rPr>
              <a:t>数据连接现场，模型理解状态，经验持续沉淀</a:t>
            </a:r>
            <a:endParaRPr sz="2250" b="0">
              <a:solidFill>
                <a:srgbClr val="D5E3EE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任意多边形 3"/>
          <p:cNvSpPr>
            <a:spLocks noGrp="1"/>
          </p:cNvSpPr>
          <p:nvPr/>
        </p:nvSpPr>
        <p:spPr>
          <a:xfrm>
            <a:off x="742950" y="5410200"/>
            <a:ext cx="10715625" cy="953"/>
          </a:xfrm>
          <a:custGeom>
            <a:avLst/>
            <a:gdLst/>
            <a:ahLst/>
            <a:cxnLst/>
            <a:pathLst>
              <a:path w="10715625" h="953">
                <a:moveTo>
                  <a:pt x="0" y="0"/>
                </a:moveTo>
                <a:lnTo>
                  <a:pt x="10715625" y="0"/>
                </a:lnTo>
              </a:path>
            </a:pathLst>
          </a:custGeom>
          <a:noFill/>
          <a:ln w="19050">
            <a:solidFill>
              <a:srgbClr val="6685A8"/>
            </a:solidFill>
            <a:prstDash val="solid"/>
          </a:ln>
        </p:spPr>
      </p:sp>
      <p:sp>
        <p:nvSpPr>
          <p:cNvPr id="5" name="矩形 4"/>
          <p:cNvSpPr>
            <a:spLocks noGrp="1"/>
          </p:cNvSpPr>
          <p:nvPr/>
        </p:nvSpPr>
        <p:spPr>
          <a:xfrm>
            <a:off x="742950" y="5848350"/>
            <a:ext cx="10620375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75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数字世界模型驱动的压缩机生命周期感知系统</a:t>
            </a:r>
            <a:endParaRPr sz="1875" b="0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MiSans"/>
        <a:ea typeface=""/>
        <a:cs typeface=""/>
      </a:majorFont>
      <a:minorFont>
        <a:latin typeface="MiSan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MiSans"/>
        <a:ea typeface=""/>
        <a:cs typeface=""/>
      </a:majorFont>
      <a:minorFont>
        <a:latin typeface="MiSan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5867</Words>
  <Application>WPS 表格</Application>
  <PresentationFormat>Converted Presentation</PresentationFormat>
  <Paragraphs>1022</Paragraphs>
  <Slides>36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50" baseType="lpstr">
      <vt:lpstr>Arial</vt:lpstr>
      <vt:lpstr>宋体</vt:lpstr>
      <vt:lpstr>Wingdings</vt:lpstr>
      <vt:lpstr>MiSans</vt:lpstr>
      <vt:lpstr>苹方-简</vt:lpstr>
      <vt:lpstr>微软雅黑</vt:lpstr>
      <vt:lpstr>方正雅意黑 GB18030L2</vt:lpstr>
      <vt:lpstr>宋体</vt:lpstr>
      <vt:lpstr>Arial Unicode MS</vt:lpstr>
      <vt:lpstr>汉仪书宋二KW</vt:lpstr>
      <vt:lpstr>Calibri</vt:lpstr>
      <vt:lpstr>Helvetica Neue</vt:lpstr>
      <vt:lpstr>MiSans</vt:lpstr>
      <vt:lpstr>ChatGPT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壹次心</cp:lastModifiedBy>
  <cp:revision>8</cp:revision>
  <dcterms:created xsi:type="dcterms:W3CDTF">2026-10-23T12:42:23Z</dcterms:created>
  <dcterms:modified xsi:type="dcterms:W3CDTF">2026-10-23T12:42:23Z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9F0831982A10AD6E11B7DA6A0D967DD9_42</vt:lpwstr>
  </property>
  <property fmtid="{D5CDD505-2E9C-101B-9397-08002B2CF9AE}" pid="3" name="KSOProductBuildVer">
    <vt:lpwstr>2052-12.1.28496.28496</vt:lpwstr>
  </property>
</Properties>
</file>