
<file path=[Content_Types].xml><?xml version="1.0" encoding="utf-8"?>
<Types xmlns="http://schemas.openxmlformats.org/package/2006/content-types">
  <Default Extension="xml" ContentType="application/xml"/>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Lst>
  <p:notesMasterIdLst>
    <p:notesMasterId r:id="rId4"/>
  </p:notesMasterIdLst>
  <p:handoutMasterIdLst>
    <p:handoutMasterId r:id="rId28"/>
  </p:handoutMasterIdLst>
  <p:sldIdLst>
    <p:sldId id="263" r:id="rId3"/>
    <p:sldId id="520" r:id="rId5"/>
    <p:sldId id="592" r:id="rId6"/>
    <p:sldId id="569" r:id="rId7"/>
    <p:sldId id="584" r:id="rId8"/>
    <p:sldId id="608" r:id="rId9"/>
    <p:sldId id="593" r:id="rId10"/>
    <p:sldId id="615" r:id="rId11"/>
    <p:sldId id="609" r:id="rId12"/>
    <p:sldId id="610" r:id="rId13"/>
    <p:sldId id="611" r:id="rId14"/>
    <p:sldId id="612" r:id="rId15"/>
    <p:sldId id="613" r:id="rId16"/>
    <p:sldId id="614" r:id="rId17"/>
    <p:sldId id="599" r:id="rId18"/>
    <p:sldId id="597" r:id="rId19"/>
    <p:sldId id="600" r:id="rId20"/>
    <p:sldId id="616" r:id="rId21"/>
    <p:sldId id="601" r:id="rId22"/>
    <p:sldId id="570" r:id="rId23"/>
    <p:sldId id="571" r:id="rId24"/>
    <p:sldId id="606" r:id="rId25"/>
    <p:sldId id="602" r:id="rId26"/>
    <p:sldId id="607"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6"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001" name="安" initials="安" lastIdx="1" clrIdx="12"/>
  <p:cmAuthor id="1" name="YJYZXX" initials="Y" lastIdx="1" clrIdx="0"/>
  <p:cmAuthor id="2" name="陈龙伟" initials="陈" lastIdx="2" clrIdx="0"/>
  <p:cmAuthor id="31" name="勘探事业部-张翔" initials="勘" lastIdx="1" clrIdx="30"/>
  <p:cmAuthor id="3" name="User" initials="U" lastIdx="1" clrIdx="1"/>
  <p:cmAuthor id="4" name="Ding" initials="D" lastIdx="2" clrIdx="0"/>
  <p:cmAuthor id="5" name="李哲翔" initials="李" lastIdx="1" clrIdx="5"/>
  <p:cmAuthor id="6" name="Windows User" initials="W" lastIdx="1" clrIdx="6"/>
  <p:cmAuthor id="7" name="Administrator" initials="A" lastIdx="1" clrIdx="8"/>
  <p:cmAuthor id="8" name="Jorgensen" initials="J" lastIdx="1" clrIdx="0"/>
  <p:cmAuthor id="9" name="微软用户" initials="微" lastIdx="0" clrIdx="0"/>
  <p:cmAuthor id="10" name="ADMIN" initials="A" lastIdx="1" clrIdx="1"/>
  <p:cmAuthor id="11" name="英东项目部" initials="英" lastIdx="1" clrIdx="0"/>
  <p:cmAuthor id="12" name="a" initials="a" lastIdx="4" clrIdx="0"/>
  <p:cmAuthor id="13" name="陈洪" initials="陈" lastIdx="1" clrIdx="0"/>
  <p:cmAuthor id="14" name="dst" initials="d" lastIdx="0" clrIdx="0"/>
  <p:cmAuthor id="15" name="作者" initials="作" lastIdx="0" clrIdx="0"/>
  <p:cmAuthor id="16" name="xuchenjie" initials="x" lastIdx="1" clrIdx="5"/>
  <p:cmAuthor id="17" name="Yangtianyi" initials="Y" lastIdx="1" clrIdx="0"/>
  <p:cmAuthor id="18" name="Jun Li" initials="J" lastIdx="2" clrIdx="0"/>
  <p:cmAuthor id="76" name="NTKO" initials="u" lastIdx="0" clrIdx="25"/>
  <p:cmAuthor id="19" name="刘振权" initials="刘" lastIdx="4" clrIdx="0"/>
  <p:cmAuthor id="20" name="len" initials="l" lastIdx="1" clrIdx="0"/>
  <p:cmAuthor id="22" name="xb21cn" initials="x" lastIdx="0" clrIdx="0"/>
  <p:cmAuthor id="24" name="邵克拉" initials="邵" lastIdx="1" clrIdx="0"/>
  <p:cmAuthor id="25" name="王琳" initials="王" lastIdx="4" clrIdx="0"/>
  <p:cmAuthor id="27" name="wu" initials="w" lastIdx="2" clrIdx="0"/>
  <p:cmAuthor id="2000" name="王泓" initials="authorId_564720922" lastIdx="1" clrIdx="0"/>
  <p:cmAuthor id="28" name="掮客" initials="掮" lastIdx="2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4B183"/>
    <a:srgbClr val="0000FF"/>
    <a:srgbClr val="FFF7E1"/>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39" autoAdjust="0"/>
    <p:restoredTop sz="96366" autoAdjust="0"/>
  </p:normalViewPr>
  <p:slideViewPr>
    <p:cSldViewPr snapToGrid="0" showGuides="1">
      <p:cViewPr varScale="1">
        <p:scale>
          <a:sx n="96" d="100"/>
          <a:sy n="96" d="100"/>
        </p:scale>
        <p:origin x="1416" y="52"/>
      </p:cViewPr>
      <p:guideLst>
        <p:guide orient="horz" pos="223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customXml" Target="../customXml/item3.xml"/><Relationship Id="rId34" Type="http://schemas.openxmlformats.org/officeDocument/2006/relationships/customXml" Target="../customXml/item2.xml"/><Relationship Id="rId33" Type="http://schemas.openxmlformats.org/officeDocument/2006/relationships/customXml" Target="../customXml/item1.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A382A-3A2C-4FB9-BB20-3ACEF62D848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276C0-50F6-4018-928B-F2833A4F86B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ChangeArrowheads="1" noTextEdit="1"/>
          </p:cNvSpPr>
          <p:nvPr>
            <p:ph type="sldImg" idx="4294967295"/>
          </p:nvPr>
        </p:nvSpPr>
        <p:spPr>
          <a:ln>
            <a:miter lim="800000"/>
          </a:ln>
        </p:spPr>
      </p:sp>
      <p:sp>
        <p:nvSpPr>
          <p:cNvPr id="140291" name="备注占位符 2"/>
          <p:cNvSpPr>
            <a:spLocks noGrp="1" noChangeArrowheads="1"/>
          </p:cNvSpPr>
          <p:nvPr>
            <p:ph type="body" idx="4294967295"/>
          </p:nvPr>
        </p:nvSpPr>
        <p:spPr/>
        <p:txBody>
          <a:bodyPr/>
          <a:lstStyle/>
          <a:p>
            <a:pPr eaLnBrk="1" hangingPunct="1"/>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灯片编号占位符 5"/>
          <p:cNvSpPr>
            <a:spLocks noGrp="1"/>
          </p:cNvSpPr>
          <p:nvPr>
            <p:ph type="sldNum" sz="quarter" idx="10"/>
          </p:nvPr>
        </p:nvSpPr>
        <p:spPr>
          <a:xfrm>
            <a:off x="11216537" y="6546079"/>
            <a:ext cx="952500" cy="311921"/>
          </a:xfrm>
        </p:spPr>
        <p:txBody>
          <a:bodyPr wrap="square" numCol="1" anchorCtr="0" compatLnSpc="1"/>
          <a:lstStyle>
            <a:lvl1pPr fontAlgn="base">
              <a:defRPr sz="1400" b="1">
                <a:solidFill>
                  <a:schemeClr val="tx1"/>
                </a:solidFill>
                <a:latin typeface="黑体" panose="02010609060101010101" pitchFamily="49" charset="-122"/>
                <a:ea typeface="黑体" panose="02010609060101010101" pitchFamily="49" charset="-122"/>
              </a:defRPr>
            </a:lvl1pPr>
          </a:lstStyle>
          <a:p>
            <a:pPr>
              <a:defRPr/>
            </a:pPr>
            <a:r>
              <a:rPr lang="en-US" altLang="zh-CN" dirty="0"/>
              <a:t>-</a:t>
            </a:r>
            <a:fld id="{8CFE0C80-9588-436D-8A05-9D0529CC9EC7}" type="slidenum">
              <a:rPr lang="en-US" altLang="zh-CN" dirty="0" smtClean="0"/>
            </a:fld>
            <a:r>
              <a:rPr lang="en-US" altLang="zh-CN" dirty="0"/>
              <a:t>-</a:t>
            </a:r>
            <a:endParaRPr lang="en-US" altLang="zh-CN" dirty="0"/>
          </a:p>
        </p:txBody>
      </p:sp>
      <p:pic>
        <p:nvPicPr>
          <p:cNvPr id="4" name="图片 3" descr="logo3-petrochina.png"/>
          <p:cNvPicPr>
            <a:picLocks noChangeAspect="1"/>
          </p:cNvPicPr>
          <p:nvPr userDrawn="1"/>
        </p:nvPicPr>
        <p:blipFill>
          <a:blip r:embed="rId2" cstate="print"/>
          <a:stretch>
            <a:fillRect/>
          </a:stretch>
        </p:blipFill>
        <p:spPr>
          <a:xfrm>
            <a:off x="0" y="51274"/>
            <a:ext cx="982766" cy="786212"/>
          </a:xfrm>
          <a:prstGeom prst="rect">
            <a:avLst/>
          </a:prstGeom>
        </p:spPr>
      </p:pic>
      <p:sp>
        <p:nvSpPr>
          <p:cNvPr id="5" name="Line 6"/>
          <p:cNvSpPr>
            <a:spLocks noChangeShapeType="1"/>
          </p:cNvSpPr>
          <p:nvPr userDrawn="1"/>
        </p:nvSpPr>
        <p:spPr bwMode="auto">
          <a:xfrm flipV="1">
            <a:off x="-635" y="827466"/>
            <a:ext cx="12192000" cy="38100"/>
          </a:xfrm>
          <a:prstGeom prst="line">
            <a:avLst/>
          </a:prstGeom>
          <a:noFill/>
          <a:ln w="31750">
            <a:solidFill>
              <a:srgbClr val="FF3300"/>
            </a:solidFill>
            <a:round/>
          </a:ln>
          <a:effectLst/>
        </p:spPr>
        <p:txBody>
          <a:bodyPr/>
          <a:lstStyle/>
          <a:p>
            <a:endParaRPr lang="zh-CN" altLang="en-US" dirty="0">
              <a:ea typeface="黑体" panose="02010609060101010101" pitchFamily="49"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695701" y="274638"/>
            <a:ext cx="7886700" cy="1143000"/>
          </a:xfrm>
        </p:spPr>
        <p:txBody>
          <a:bodyPr/>
          <a:lstStyle/>
          <a:p>
            <a:r>
              <a:rPr lang="zh-CN" altLang="en-US" noProof="1"/>
              <a:t>单击此处编辑母版标题样式</a:t>
            </a:r>
            <a:endParaRPr lang="zh-CN" altLang="en-US" noProof="1"/>
          </a:p>
        </p:txBody>
      </p:sp>
      <p:sp>
        <p:nvSpPr>
          <p:cNvPr id="3" name="文本占位符 2"/>
          <p:cNvSpPr>
            <a:spLocks noGrp="1"/>
          </p:cNvSpPr>
          <p:nvPr>
            <p:ph type="body" sz="half" idx="1"/>
          </p:nvPr>
        </p:nvSpPr>
        <p:spPr>
          <a:xfrm>
            <a:off x="609600" y="1600201"/>
            <a:ext cx="5384800" cy="452596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nvPr>
        </p:nvSpPr>
        <p:spPr>
          <a:xfrm>
            <a:off x="6197600" y="1600201"/>
            <a:ext cx="5384800" cy="4525963"/>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p:cNvSpPr>
          <p:nvPr>
            <p:ph type="dt" sz="half" idx="10"/>
          </p:nvPr>
        </p:nvSpPr>
        <p:spPr>
          <a:xfrm>
            <a:off x="838200" y="6356350"/>
            <a:ext cx="2743200" cy="365125"/>
          </a:xfrm>
        </p:spPr>
        <p:txBody>
          <a:bodyPr/>
          <a:lstStyle>
            <a:lvl1pPr>
              <a:defRPr>
                <a:cs typeface="+mn-cs"/>
              </a:defRPr>
            </a:lvl1pPr>
          </a:lstStyle>
          <a:p>
            <a:pPr marL="0" marR="0" lvl="0" indent="0" algn="l" defTabSz="914400" rtl="0" eaLnBrk="1" fontAlgn="auto" latinLnBrk="0" hangingPunct="1">
              <a:lnSpc>
                <a:spcPct val="100000"/>
              </a:lnSpc>
              <a:spcBef>
                <a:spcPct val="0"/>
              </a:spcBef>
              <a:spcAft>
                <a:spcPct val="0"/>
              </a:spcAft>
              <a:buClrTx/>
              <a:buSzTx/>
              <a:buFont typeface="Arial" panose="020B0604020202090204" pitchFamily="34" charset="0"/>
              <a:buNone/>
              <a:defRPr/>
            </a:pPr>
            <a:endParaRPr kumimoji="0" lang="zh-CN" altLang="en-US" sz="1200" b="0" i="0" u="none" strike="noStrike" kern="1200" cap="none" spc="0" normalizeH="0" baseline="0" noProof="1">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
        <p:nvSpPr>
          <p:cNvPr id="6" name="页脚占位符 4"/>
          <p:cNvSpPr>
            <a:spLocks noGrp="1"/>
          </p:cNvSpPr>
          <p:nvPr>
            <p:ph type="ftr" sz="quarter" idx="11"/>
          </p:nvPr>
        </p:nvSpPr>
        <p:spPr>
          <a:xfrm>
            <a:off x="4038600" y="6356350"/>
            <a:ext cx="4114800" cy="365125"/>
          </a:xfrm>
        </p:spPr>
        <p:txBody>
          <a:bodyPr/>
          <a:lstStyle>
            <a:lvl1pPr>
              <a:defRPr/>
            </a:lvl1pPr>
          </a:lstStyle>
          <a:p>
            <a:pPr marL="0" marR="0" lvl="0" indent="0" algn="ctr" defTabSz="914400" rtl="0" eaLnBrk="1" fontAlgn="auto" latinLnBrk="0" hangingPunct="1">
              <a:lnSpc>
                <a:spcPct val="100000"/>
              </a:lnSpc>
              <a:spcBef>
                <a:spcPct val="0"/>
              </a:spcBef>
              <a:spcAft>
                <a:spcPct val="0"/>
              </a:spcAft>
              <a:buClrTx/>
              <a:buSzTx/>
              <a:buFont typeface="Arial" panose="020B0604020202090204" pitchFamily="34" charset="0"/>
              <a:buNone/>
              <a:defRPr/>
            </a:pPr>
            <a:endParaRPr kumimoji="0" lang="zh-CN" altLang="en-US" sz="1200" b="0" i="0" u="none" strike="noStrike" kern="1200" cap="none" spc="0" normalizeH="0" baseline="0" noProof="1">
              <a:ln>
                <a:noFill/>
              </a:ln>
              <a:solidFill>
                <a:prstClr val="black">
                  <a:tint val="75000"/>
                </a:prstClr>
              </a:solidFill>
              <a:effectLst/>
              <a:uLnTx/>
              <a:uFillTx/>
              <a:latin typeface="微软雅黑" panose="020B0503020204020204" charset="-122"/>
              <a:ea typeface="微软雅黑" panose="020B0503020204020204" charset="-122"/>
            </a:endParaRPr>
          </a:p>
        </p:txBody>
      </p:sp>
      <p:sp>
        <p:nvSpPr>
          <p:cNvPr id="7" name="灯片编号占位符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ct val="0"/>
              </a:spcBef>
              <a:spcAft>
                <a:spcPct val="0"/>
              </a:spcAft>
              <a:buClrTx/>
              <a:buSzTx/>
              <a:buFont typeface="Arial" panose="020B0604020202090204" pitchFamily="34" charset="0"/>
              <a:buNone/>
              <a:defRPr/>
            </a:pPr>
            <a:fld id="{2217F0A8-F23A-4774-B1A3-10792374E4B1}" type="slidenum">
              <a:rPr kumimoji="0" lang="zh-CN" altLang="en-US" sz="1200" b="0" i="0" u="none" strike="noStrike" kern="1200" cap="none" spc="0" normalizeH="0" baseline="0" noProof="1">
                <a:ln>
                  <a:noFill/>
                </a:ln>
                <a:solidFill>
                  <a:prstClr val="black">
                    <a:tint val="75000"/>
                  </a:prstClr>
                </a:solidFill>
                <a:effectLst/>
                <a:uLnTx/>
                <a:uFillTx/>
                <a:latin typeface="微软雅黑" panose="020B0503020204020204" charset="-122"/>
                <a:ea typeface="微软雅黑" panose="020B0503020204020204" charset="-122"/>
                <a:cs typeface="+mn-cs"/>
              </a:rPr>
            </a:fld>
            <a:endParaRPr kumimoji="0" lang="zh-CN" altLang="en-US" sz="1200" b="0" i="0" u="none" strike="noStrike" kern="1200" cap="none" spc="0" normalizeH="0" baseline="0" noProof="1">
              <a:ln>
                <a:noFill/>
              </a:ln>
              <a:solidFill>
                <a:prstClr val="black">
                  <a:tint val="7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a:xfrm>
            <a:off x="11430000" y="6601778"/>
            <a:ext cx="762000" cy="255588"/>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52EB9A34-2C0A-4F09-A79A-03AAB0CAE43A}" type="slidenum">
              <a:rPr kumimoji="0" lang="zh-CN" altLang="en-US" sz="1100" b="1" i="0" u="none" strike="noStrike" kern="1200" cap="none" spc="0" normalizeH="0" baseline="0" noProof="0">
                <a:ln>
                  <a:noFill/>
                </a:ln>
                <a:solidFill>
                  <a:srgbClr val="A6A6A6"/>
                </a:solidFill>
                <a:effectLst/>
                <a:uLnTx/>
                <a:uFillTx/>
                <a:latin typeface="微软雅黑" panose="020B0503020204020204" charset="-122"/>
                <a:ea typeface="微软雅黑" panose="020B0503020204020204" charset="-122"/>
                <a:cs typeface="+mn-cs"/>
              </a:rPr>
            </a:fld>
            <a:r>
              <a:rPr kumimoji="0" lang="en-US" altLang="zh-CN" sz="1100" b="1" i="0" u="none" strike="noStrike" kern="1200" cap="none" spc="0" normalizeH="0" baseline="0" noProof="0">
                <a:ln>
                  <a:noFill/>
                </a:ln>
                <a:solidFill>
                  <a:srgbClr val="A6A6A6"/>
                </a:solidFill>
                <a:effectLst/>
                <a:uLnTx/>
                <a:uFillTx/>
                <a:latin typeface="微软雅黑" panose="020B0503020204020204" charset="-122"/>
                <a:ea typeface="微软雅黑" panose="020B0503020204020204" charset="-122"/>
                <a:cs typeface="+mn-cs"/>
              </a:rPr>
              <a:t>/53</a:t>
            </a:r>
            <a:endParaRPr kumimoji="0" lang="zh-CN" altLang="en-US" sz="1100" b="1" i="0" u="none" strike="noStrike" kern="1200" cap="none" spc="0" normalizeH="0" baseline="0" noProof="0">
              <a:ln>
                <a:noFill/>
              </a:ln>
              <a:solidFill>
                <a:srgbClr val="A6A6A6"/>
              </a:solidFill>
              <a:effectLst/>
              <a:uLnTx/>
              <a:uFillTx/>
              <a:latin typeface="微软雅黑" panose="020B0503020204020204" charset="-122"/>
              <a:ea typeface="微软雅黑" panose="020B0503020204020204" charset="-122"/>
              <a:cs typeface="+mn-cs"/>
            </a:endParaRPr>
          </a:p>
        </p:txBody>
      </p:sp>
    </p:spTree>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黑体" panose="02010609060101010101" pitchFamily="49"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黑体" panose="02010609060101010101" pitchFamily="49" charset="-122"/>
              </a:defRPr>
            </a:lvl1pPr>
          </a:lstStyle>
          <a:p>
            <a:fld id="{565CE74E-AB26-4998-AD42-012C4C1AD076}"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黑体" panose="02010609060101010101" pitchFamily="49" charset="-122"/>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黑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黑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黑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黑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黑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5" Type="http://schemas.openxmlformats.org/officeDocument/2006/relationships/slideLayout" Target="../slideLayouts/slideLayout12.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9.xml"/><Relationship Id="rId2" Type="http://schemas.openxmlformats.org/officeDocument/2006/relationships/image" Target="../media/image8.png"/><Relationship Id="rId1" Type="http://schemas.openxmlformats.org/officeDocument/2006/relationships/tags" Target="../tags/tag28.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34.xml"/><Relationship Id="rId6" Type="http://schemas.openxmlformats.org/officeDocument/2006/relationships/image" Target="../media/image10.png"/><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image" Target="../media/image9.jpeg"/><Relationship Id="rId2" Type="http://schemas.openxmlformats.org/officeDocument/2006/relationships/tags" Target="../tags/tag31.xml"/><Relationship Id="rId1" Type="http://schemas.openxmlformats.org/officeDocument/2006/relationships/tags" Target="../tags/tag30.xml"/></Relationships>
</file>

<file path=ppt/slides/_rels/slide11.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image" Target="../media/image11.emf"/><Relationship Id="rId3" Type="http://schemas.openxmlformats.org/officeDocument/2006/relationships/oleObject" Target="../embeddings/oleObject1.bin"/><Relationship Id="rId2" Type="http://schemas.openxmlformats.org/officeDocument/2006/relationships/tags" Target="../tags/tag36.xml"/><Relationship Id="rId14" Type="http://schemas.openxmlformats.org/officeDocument/2006/relationships/vmlDrawing" Target="../drawings/vmlDrawing1.vml"/><Relationship Id="rId13" Type="http://schemas.openxmlformats.org/officeDocument/2006/relationships/slideLayout" Target="../slideLayouts/slideLayout12.xml"/><Relationship Id="rId12" Type="http://schemas.openxmlformats.org/officeDocument/2006/relationships/image" Target="../media/image13.png"/><Relationship Id="rId11" Type="http://schemas.openxmlformats.org/officeDocument/2006/relationships/tags" Target="../tags/tag42.xml"/><Relationship Id="rId10" Type="http://schemas.openxmlformats.org/officeDocument/2006/relationships/image" Target="../media/image12.png"/><Relationship Id="rId1" Type="http://schemas.openxmlformats.org/officeDocument/2006/relationships/tags" Target="../tags/tag35.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image" Target="../media/image15.png"/><Relationship Id="rId4" Type="http://schemas.openxmlformats.org/officeDocument/2006/relationships/tags" Target="../tags/tag45.xml"/><Relationship Id="rId3" Type="http://schemas.openxmlformats.org/officeDocument/2006/relationships/image" Target="../media/image14.png"/><Relationship Id="rId2" Type="http://schemas.openxmlformats.org/officeDocument/2006/relationships/tags" Target="../tags/tag44.xml"/><Relationship Id="rId1" Type="http://schemas.openxmlformats.org/officeDocument/2006/relationships/tags" Target="../tags/tag43.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tags" Target="../tags/tag49.xml"/><Relationship Id="rId1" Type="http://schemas.openxmlformats.org/officeDocument/2006/relationships/tags" Target="../tags/tag48.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8.png"/><Relationship Id="rId2" Type="http://schemas.openxmlformats.org/officeDocument/2006/relationships/tags" Target="../tags/tag51.xml"/><Relationship Id="rId1" Type="http://schemas.openxmlformats.org/officeDocument/2006/relationships/tags" Target="../tags/tag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标题 1"/>
          <p:cNvSpPr>
            <a:spLocks noGrp="1"/>
          </p:cNvSpPr>
          <p:nvPr>
            <p:ph type="ctrTitle" idx="4294967295"/>
          </p:nvPr>
        </p:nvSpPr>
        <p:spPr bwMode="auto">
          <a:xfrm>
            <a:off x="1524000" y="1968500"/>
            <a:ext cx="9626600" cy="3218815"/>
          </a:xfrm>
          <a:ln>
            <a:noFill/>
            <a:miter lim="800000"/>
          </a:ln>
        </p:spPr>
        <p:txBody>
          <a:bodyPr anchor="ctr" anchorCtr="1">
            <a:noAutofit/>
          </a:bodyPr>
          <a:lstStyle/>
          <a:p>
            <a:pPr lvl="0" algn="ctr" fontAlgn="base">
              <a:lnSpc>
                <a:spcPct val="150000"/>
              </a:lnSpc>
              <a:spcAft>
                <a:spcPct val="0"/>
              </a:spcAft>
              <a:defRPr/>
            </a:pPr>
            <a:r>
              <a:rPr kumimoji="1" lang="zh-CN" altLang="en-US" b="1"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Times New Roman" panose="02020503050405090304" pitchFamily="18" charset="0"/>
              </a:rPr>
              <a:t>项目</a:t>
            </a:r>
            <a:r>
              <a:rPr kumimoji="1" lang="zh-CN" altLang="en-US" b="1" i="0" u="none" strike="noStrike" kern="0" cap="none" spc="0" normalizeH="0" baseline="0" noProof="0" dirty="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Times New Roman" panose="02020503050405090304" pitchFamily="18" charset="0"/>
              </a:rPr>
              <a:t>名称</a:t>
            </a:r>
            <a:br>
              <a:rPr kumimoji="1" lang="en-US" altLang="zh-CN" b="1" i="0" u="none" strike="noStrike" kern="0" cap="none" spc="0" normalizeH="0" baseline="0" noProof="0" dirty="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Times New Roman" panose="02020503050405090304" pitchFamily="18" charset="0"/>
              </a:rPr>
            </a:br>
            <a:r>
              <a:rPr kumimoji="1" lang="zh-CN" altLang="en-US" b="1" kern="0" dirty="0">
                <a:solidFill>
                  <a:srgbClr val="FF0000"/>
                </a:solidFill>
                <a:latin typeface="黑体" panose="02010609060101010101" pitchFamily="49" charset="-122"/>
                <a:cs typeface="Times New Roman" panose="02020503050405090304" pitchFamily="18" charset="0"/>
              </a:rPr>
              <a:t>数字孪生驱动的设备全生命周期评估与预防性维护关键技术研究与应用</a:t>
            </a:r>
            <a:br>
              <a:rPr kumimoji="1" lang="zh-CN" altLang="en-US" b="1" i="0" u="none" strike="noStrike" kern="0" cap="none" spc="0" normalizeH="0" baseline="0" noProof="0" dirty="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Times New Roman" panose="02020503050405090304" pitchFamily="18" charset="0"/>
              </a:rPr>
            </a:br>
            <a:br>
              <a:rPr kumimoji="1" lang="zh-CN" altLang="en-US" b="1" i="0" u="none" strike="noStrike" kern="0" cap="none" spc="0" normalizeH="0" baseline="0" noProof="0" dirty="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Times New Roman" panose="02020503050405090304" pitchFamily="18" charset="0"/>
              </a:rPr>
            </a:br>
            <a:endParaRPr kumimoji="1" lang="zh-CN" altLang="en-US" b="1" i="0" u="none" strike="noStrike" kern="0" cap="none" spc="0" normalizeH="0" baseline="0" noProof="0" dirty="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Times New Roman" panose="02020503050405090304" pitchFamily="18" charset="0"/>
            </a:endParaRPr>
          </a:p>
        </p:txBody>
      </p:sp>
      <p:sp>
        <p:nvSpPr>
          <p:cNvPr id="5124" name="Rectangle 5"/>
          <p:cNvSpPr/>
          <p:nvPr/>
        </p:nvSpPr>
        <p:spPr>
          <a:xfrm>
            <a:off x="1108393" y="261620"/>
            <a:ext cx="7416800" cy="533400"/>
          </a:xfrm>
          <a:prstGeom prst="rect">
            <a:avLst/>
          </a:prstGeom>
          <a:noFill/>
          <a:ln w="9525">
            <a:noFill/>
          </a:ln>
        </p:spPr>
        <p:txBody>
          <a:bodyPr anchor="ctr" anchorCtr="0"/>
          <a:lstStyle/>
          <a:p>
            <a:pPr algn="ctr" eaLnBrk="1" hangingPunct="1">
              <a:buClr>
                <a:srgbClr val="00FFFF"/>
              </a:buClr>
              <a:buFont typeface="Wingdings" panose="05000000000000000000" pitchFamily="2" charset="2"/>
            </a:pPr>
            <a:r>
              <a:rPr lang="zh-CN" altLang="en-US" sz="2800" dirty="0">
                <a:solidFill>
                  <a:schemeClr val="tx1"/>
                </a:solidFill>
                <a:latin typeface="Tahoma" panose="020B0604030504040204" pitchFamily="34" charset="0"/>
                <a:ea typeface="隶书" panose="02010509060101010101" pitchFamily="49" charset="-122"/>
              </a:rPr>
              <a:t>华北</a:t>
            </a:r>
            <a:r>
              <a:rPr lang="zh-CN" altLang="en-US" sz="2800" dirty="0">
                <a:solidFill>
                  <a:schemeClr val="tx1"/>
                </a:solidFill>
                <a:latin typeface="Times New Roman" panose="02020503050405090304" pitchFamily="18" charset="0"/>
                <a:ea typeface="隶书" panose="02010509060101010101" pitchFamily="49" charset="-122"/>
                <a:cs typeface="Times New Roman" panose="02020503050405090304" pitchFamily="18" charset="0"/>
              </a:rPr>
              <a:t>油田公司</a:t>
            </a:r>
            <a:r>
              <a:rPr lang="zh-CN" altLang="en-US" sz="2800" dirty="0">
                <a:latin typeface="Times New Roman" panose="02020503050405090304" pitchFamily="18" charset="0"/>
                <a:ea typeface="隶书" panose="02010509060101010101" pitchFamily="49" charset="-122"/>
                <a:cs typeface="Times New Roman" panose="02020503050405090304" pitchFamily="18" charset="0"/>
                <a:sym typeface="+mn-ea"/>
              </a:rPr>
              <a:t>科技项目</a:t>
            </a:r>
            <a:r>
              <a:rPr lang="en-US" altLang="zh-CN" sz="2800" dirty="0">
                <a:latin typeface="Times New Roman" panose="02020503050405090304" pitchFamily="18" charset="0"/>
                <a:ea typeface="隶书" panose="02010509060101010101" pitchFamily="49" charset="-122"/>
                <a:cs typeface="Times New Roman" panose="02020503050405090304" pitchFamily="18" charset="0"/>
                <a:sym typeface="+mn-ea"/>
              </a:rPr>
              <a:t>2026</a:t>
            </a:r>
            <a:r>
              <a:rPr lang="zh-CN" altLang="en-US" sz="2800" dirty="0">
                <a:latin typeface="Times New Roman" panose="02020503050405090304" pitchFamily="18" charset="0"/>
                <a:ea typeface="隶书" panose="02010509060101010101" pitchFamily="49" charset="-122"/>
                <a:cs typeface="Times New Roman" panose="02020503050405090304" pitchFamily="18" charset="0"/>
                <a:sym typeface="+mn-ea"/>
              </a:rPr>
              <a:t>年度阶段检</a:t>
            </a:r>
            <a:r>
              <a:rPr lang="zh-CN" altLang="en-US" sz="2800" dirty="0">
                <a:latin typeface="Tahoma" panose="020B0604030504040204" pitchFamily="34" charset="0"/>
                <a:ea typeface="隶书" panose="02010509060101010101" pitchFamily="49" charset="-122"/>
                <a:sym typeface="+mn-ea"/>
              </a:rPr>
              <a:t>查</a:t>
            </a:r>
            <a:endParaRPr lang="zh-CN" sz="2800" dirty="0">
              <a:solidFill>
                <a:schemeClr val="tx1"/>
              </a:solidFill>
              <a:latin typeface="华文细黑" panose="02010600040101010101" pitchFamily="2" charset="-122"/>
              <a:ea typeface="隶书" panose="02010509060101010101" pitchFamily="49" charset="-122"/>
            </a:endParaRPr>
          </a:p>
        </p:txBody>
      </p:sp>
      <p:sp>
        <p:nvSpPr>
          <p:cNvPr id="3" name="Text Box 4"/>
          <p:cNvSpPr txBox="1"/>
          <p:nvPr/>
        </p:nvSpPr>
        <p:spPr>
          <a:xfrm>
            <a:off x="1649730" y="5434013"/>
            <a:ext cx="9144000" cy="1162050"/>
          </a:xfrm>
          <a:prstGeom prst="rect">
            <a:avLst/>
          </a:prstGeom>
          <a:noFill/>
          <a:ln w="9525">
            <a:noFill/>
          </a:ln>
        </p:spPr>
        <p:txBody>
          <a:bodyPr anchor="t" anchorCtr="0">
            <a:spAutoFit/>
          </a:bodyPr>
          <a:lstStyle/>
          <a:p>
            <a:pPr algn="ctr">
              <a:lnSpc>
                <a:spcPct val="150000"/>
              </a:lnSpc>
              <a:buFontTx/>
            </a:pPr>
            <a:r>
              <a:rPr lang="zh-CN" altLang="en-US" sz="2400" b="1" dirty="0">
                <a:solidFill>
                  <a:srgbClr val="0066CC"/>
                </a:solidFill>
                <a:latin typeface="黑体" panose="02010609060101010101" pitchFamily="49" charset="-122"/>
                <a:ea typeface="黑体" panose="02010609060101010101" pitchFamily="49" charset="-122"/>
              </a:rPr>
              <a:t>华北油田公司ＸＸＸＸＸＸＸ</a:t>
            </a:r>
            <a:endParaRPr lang="zh-CN" altLang="en-US" sz="2400" b="1" dirty="0">
              <a:solidFill>
                <a:srgbClr val="0066CC"/>
              </a:solidFill>
              <a:latin typeface="黑体" panose="02010609060101010101" pitchFamily="49" charset="-122"/>
              <a:ea typeface="黑体" panose="02010609060101010101" pitchFamily="49" charset="-122"/>
            </a:endParaRPr>
          </a:p>
          <a:p>
            <a:pPr algn="ctr">
              <a:lnSpc>
                <a:spcPct val="140000"/>
              </a:lnSpc>
              <a:buFontTx/>
            </a:pPr>
            <a:r>
              <a:rPr lang="en-US" altLang="zh-CN" sz="2400" b="1" dirty="0">
                <a:solidFill>
                  <a:srgbClr val="0066CC"/>
                </a:solidFill>
                <a:latin typeface="黑体" panose="02010609060101010101" pitchFamily="49" charset="-122"/>
                <a:ea typeface="黑体" panose="02010609060101010101" pitchFamily="49" charset="-122"/>
              </a:rPr>
              <a:t>xxxx</a:t>
            </a:r>
            <a:r>
              <a:rPr lang="zh-CN" altLang="en-US" sz="2400" b="1" dirty="0">
                <a:solidFill>
                  <a:srgbClr val="0066CC"/>
                </a:solidFill>
                <a:latin typeface="黑体" panose="02010609060101010101" pitchFamily="49" charset="-122"/>
                <a:ea typeface="黑体" panose="02010609060101010101" pitchFamily="49" charset="-122"/>
              </a:rPr>
              <a:t>年</a:t>
            </a:r>
            <a:r>
              <a:rPr lang="en-US" altLang="zh-CN" sz="2400" b="1" dirty="0">
                <a:solidFill>
                  <a:srgbClr val="0066CC"/>
                </a:solidFill>
                <a:latin typeface="黑体" panose="02010609060101010101" pitchFamily="49" charset="-122"/>
                <a:ea typeface="黑体" panose="02010609060101010101" pitchFamily="49" charset="-122"/>
              </a:rPr>
              <a:t>x</a:t>
            </a:r>
            <a:r>
              <a:rPr lang="zh-CN" altLang="en-US" sz="2400" b="1" dirty="0">
                <a:solidFill>
                  <a:srgbClr val="0066CC"/>
                </a:solidFill>
                <a:latin typeface="黑体" panose="02010609060101010101" pitchFamily="49" charset="-122"/>
                <a:ea typeface="黑体" panose="02010609060101010101" pitchFamily="49" charset="-122"/>
              </a:rPr>
              <a:t>月</a:t>
            </a:r>
            <a:endParaRPr lang="zh-CN" altLang="en-US" sz="2400" b="1" dirty="0">
              <a:solidFill>
                <a:srgbClr val="0066CC"/>
              </a:solidFill>
              <a:latin typeface="黑体" panose="02010609060101010101" pitchFamily="49" charset="-122"/>
              <a:ea typeface="黑体" panose="02010609060101010101" pitchFamily="49" charset="-122"/>
            </a:endParaRPr>
          </a:p>
        </p:txBody>
      </p:sp>
      <p:sp>
        <p:nvSpPr>
          <p:cNvPr id="10" name="文本框 9"/>
          <p:cNvSpPr txBox="1"/>
          <p:nvPr/>
        </p:nvSpPr>
        <p:spPr>
          <a:xfrm>
            <a:off x="4575175" y="4726940"/>
            <a:ext cx="2893695" cy="460375"/>
          </a:xfrm>
          <a:prstGeom prst="rect">
            <a:avLst/>
          </a:prstGeom>
          <a:noFill/>
        </p:spPr>
        <p:txBody>
          <a:bodyPr wrap="square" rtlCol="0" anchor="t">
            <a:spAutoFit/>
          </a:bodyPr>
          <a:lstStyle/>
          <a:p>
            <a:r>
              <a:rPr lang="zh-CN" altLang="en-US" sz="2400">
                <a:solidFill>
                  <a:srgbClr val="FF0000"/>
                </a:solidFill>
                <a:latin typeface="黑体" panose="02010609060101010101" pitchFamily="49" charset="-122"/>
                <a:ea typeface="黑体" panose="02010609060101010101" pitchFamily="49" charset="-122"/>
                <a:sym typeface="+mn-ea"/>
              </a:rPr>
              <a:t>汇报人：</a:t>
            </a:r>
            <a:endParaRPr lang="zh-CN" altLang="en-US" sz="2400">
              <a:solidFill>
                <a:srgbClr val="FF0000"/>
              </a:solidFill>
              <a:latin typeface="黑体" panose="02010609060101010101" pitchFamily="49" charset="-122"/>
              <a:ea typeface="黑体" panose="02010609060101010101" pitchFamily="49" charset="-122"/>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p:nvPr/>
        </p:nvSpPr>
        <p:spPr>
          <a:xfrm>
            <a:off x="3031286" y="111276"/>
            <a:ext cx="6408738" cy="583565"/>
          </a:xfrm>
          <a:prstGeom prst="rect">
            <a:avLst/>
          </a:prstGeom>
          <a:noFill/>
          <a:ln w="9525">
            <a:noFill/>
          </a:ln>
        </p:spPr>
        <p:txBody>
          <a:bodyPr>
            <a:spAutoFit/>
          </a:bodyPr>
          <a:lstStyle/>
          <a:p>
            <a:pPr algn="ctr" eaLnBrk="1" hangingPunct="1">
              <a:spcBef>
                <a:spcPct val="50000"/>
              </a:spcBef>
            </a:pPr>
            <a:r>
              <a:rPr lang="zh-CN" altLang="en-US" sz="3200" b="1" dirty="0">
                <a:solidFill>
                  <a:srgbClr val="FF0000"/>
                </a:solidFill>
                <a:latin typeface="黑体" panose="02010609060101010101" pitchFamily="49" charset="-122"/>
              </a:rPr>
              <a:t>汇 报 提 纲</a:t>
            </a:r>
            <a:endParaRPr lang="zh-CN" altLang="en-US" sz="3200" b="1" dirty="0">
              <a:solidFill>
                <a:srgbClr val="FF0000"/>
              </a:solidFill>
              <a:latin typeface="黑体" panose="02010609060101010101" pitchFamily="49" charset="-122"/>
            </a:endParaRPr>
          </a:p>
        </p:txBody>
      </p:sp>
      <p:sp>
        <p:nvSpPr>
          <p:cNvPr id="4132869" name="Text Box 5"/>
          <p:cNvSpPr txBox="1">
            <a:spLocks noChangeArrowheads="1"/>
          </p:cNvSpPr>
          <p:nvPr/>
        </p:nvSpPr>
        <p:spPr bwMode="auto">
          <a:xfrm>
            <a:off x="510223" y="1695450"/>
            <a:ext cx="8748713" cy="3708400"/>
          </a:xfrm>
          <a:prstGeom prst="rect">
            <a:avLst/>
          </a:prstGeom>
          <a:noFill/>
          <a:ln w="3175" algn="ctr">
            <a:noFill/>
            <a:prstDash val="dashDot"/>
            <a:miter lim="800000"/>
          </a:ln>
          <a:effectLst>
            <a:prstShdw prst="shdw18" dist="17961" dir="13500000">
              <a:schemeClr val="accent1">
                <a:gamma/>
                <a:shade val="60000"/>
                <a:invGamma/>
              </a:schemeClr>
            </a:prstShdw>
          </a:effectLst>
        </p:spPr>
        <p:txBody>
          <a:bodyPr tIns="82800" bIns="82800" anchor="ctr" anchorCtr="1">
            <a:spAutoFit/>
          </a:bodyPr>
          <a:lstStyle>
            <a:lvl1pPr algn="l" eaLnBrk="0" hangingPunct="0">
              <a:defRPr sz="2400" b="1">
                <a:solidFill>
                  <a:srgbClr val="0000FF"/>
                </a:solidFill>
                <a:latin typeface="华文中宋" panose="02010600040101010101" pitchFamily="2" charset="-122"/>
                <a:ea typeface="华文中宋" panose="02010600040101010101" pitchFamily="2" charset="-122"/>
              </a:defRPr>
            </a:lvl1pPr>
            <a:lvl2pPr marL="742950" indent="-285750" algn="l" eaLnBrk="0" hangingPunct="0">
              <a:defRPr sz="2400" b="1">
                <a:solidFill>
                  <a:srgbClr val="0000FF"/>
                </a:solidFill>
                <a:latin typeface="华文中宋" panose="02010600040101010101" pitchFamily="2" charset="-122"/>
                <a:ea typeface="华文中宋" panose="02010600040101010101" pitchFamily="2" charset="-122"/>
              </a:defRPr>
            </a:lvl2pPr>
            <a:lvl3pPr marL="1143000" indent="-228600" algn="l" eaLnBrk="0" hangingPunct="0">
              <a:defRPr sz="2400" b="1">
                <a:solidFill>
                  <a:srgbClr val="0000FF"/>
                </a:solidFill>
                <a:latin typeface="华文中宋" panose="02010600040101010101" pitchFamily="2" charset="-122"/>
                <a:ea typeface="华文中宋" panose="02010600040101010101" pitchFamily="2" charset="-122"/>
              </a:defRPr>
            </a:lvl3pPr>
            <a:lvl4pPr marL="1600200" indent="-228600" algn="l" eaLnBrk="0" hangingPunct="0">
              <a:defRPr sz="2400" b="1">
                <a:solidFill>
                  <a:srgbClr val="0000FF"/>
                </a:solidFill>
                <a:latin typeface="华文中宋" panose="02010600040101010101" pitchFamily="2" charset="-122"/>
                <a:ea typeface="华文中宋" panose="02010600040101010101" pitchFamily="2" charset="-122"/>
              </a:defRPr>
            </a:lvl4pPr>
            <a:lvl5pPr marL="2057400" indent="-228600" algn="l" eaLnBrk="0" hangingPunct="0">
              <a:defRPr sz="2400" b="1">
                <a:solidFill>
                  <a:srgbClr val="0000FF"/>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sz="2400" b="1">
                <a:solidFill>
                  <a:srgbClr val="0000FF"/>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sz="2400" b="1">
                <a:solidFill>
                  <a:srgbClr val="0000FF"/>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sz="2400" b="1">
                <a:solidFill>
                  <a:srgbClr val="0000FF"/>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sz="2400" b="1">
                <a:solidFill>
                  <a:srgbClr val="0000FF"/>
                </a:solidFill>
                <a:latin typeface="华文中宋" panose="02010600040101010101" pitchFamily="2" charset="-122"/>
                <a:ea typeface="华文中宋" panose="02010600040101010101" pitchFamily="2" charset="-122"/>
              </a:defRPr>
            </a:lvl9pPr>
          </a:lstStyle>
          <a:p>
            <a:pPr marL="0" marR="0" lvl="0" indent="0" algn="just" defTabSz="914400" rtl="0" eaLnBrk="1" fontAlgn="base" latinLnBrk="0" hangingPunct="1">
              <a:lnSpc>
                <a:spcPct val="160000"/>
              </a:lnSpc>
              <a:spcBef>
                <a:spcPts val="0"/>
              </a:spcBef>
              <a:spcAft>
                <a:spcPts val="0"/>
              </a:spcAft>
              <a:buClrTx/>
              <a:buSzTx/>
              <a:buFont typeface="Wingdings" panose="05000000000000000000" pitchFamily="2" charset="2"/>
              <a:buNone/>
              <a:defRPr/>
            </a:pPr>
            <a:r>
              <a:rPr kumimoji="1"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一、项目合同任务完成情况</a:t>
            </a:r>
            <a:endParaRPr kumimoji="1" lang="en-US" altLang="zh-CN"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a:p>
            <a:pPr marL="0" marR="0" lvl="0" indent="0" algn="just" defTabSz="914400" rtl="0" eaLnBrk="1" fontAlgn="base" latinLnBrk="0" hangingPunct="1">
              <a:lnSpc>
                <a:spcPct val="160000"/>
              </a:lnSpc>
              <a:spcBef>
                <a:spcPts val="0"/>
              </a:spcBef>
              <a:spcAft>
                <a:spcPts val="0"/>
              </a:spcAft>
              <a:buClrTx/>
              <a:buSzTx/>
              <a:buFont typeface="Wingdings" panose="05000000000000000000" pitchFamily="2" charset="2"/>
              <a:buNone/>
              <a:defRPr/>
            </a:pPr>
            <a:r>
              <a:rPr kumimoji="1"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二、项目取得的阶段成果及创新点</a:t>
            </a:r>
            <a:endParaRPr kumimoji="1" lang="en-US" altLang="zh-CN"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a:p>
            <a:pPr marL="0" marR="0" lvl="0" indent="0" algn="just" defTabSz="914400" rtl="0" eaLnBrk="1" fontAlgn="base" latinLnBrk="0" hangingPunct="1">
              <a:lnSpc>
                <a:spcPct val="160000"/>
              </a:lnSpc>
              <a:spcBef>
                <a:spcPts val="0"/>
              </a:spcBef>
              <a:spcAft>
                <a:spcPts val="0"/>
              </a:spcAft>
              <a:buClrTx/>
              <a:buSzTx/>
              <a:buFont typeface="Wingdings" panose="05000000000000000000" pitchFamily="2" charset="2"/>
              <a:buNone/>
              <a:defRPr/>
            </a:pPr>
            <a:r>
              <a:rPr kumimoji="1"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三、外协完成情况及对本项目的贡献</a:t>
            </a:r>
            <a:endParaRPr kumimoji="1" lang="en-US" altLang="zh-CN"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a:p>
            <a:pPr marL="0" marR="0" lvl="0" indent="0" algn="just" defTabSz="914400" rtl="0" eaLnBrk="1" fontAlgn="base" latinLnBrk="0" hangingPunct="1">
              <a:lnSpc>
                <a:spcPct val="160000"/>
              </a:lnSpc>
              <a:spcBef>
                <a:spcPts val="0"/>
              </a:spcBef>
              <a:spcAft>
                <a:spcPts val="0"/>
              </a:spcAft>
              <a:buClrTx/>
              <a:buSzTx/>
              <a:buFont typeface="Wingdings" panose="05000000000000000000" pitchFamily="2" charset="2"/>
              <a:buNone/>
              <a:defRPr/>
            </a:pPr>
            <a:r>
              <a:rPr kumimoji="1"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四、知识产权及技术有形化情况</a:t>
            </a:r>
            <a:endParaRPr kumimoji="1" lang="en-US" altLang="zh-CN"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a:p>
            <a:pPr marL="0" marR="0" lvl="0" algn="just" defTabSz="914400" rtl="0" eaLnBrk="1" fontAlgn="base" latinLnBrk="0" hangingPunct="1">
              <a:lnSpc>
                <a:spcPct val="160000"/>
              </a:lnSpc>
              <a:spcBef>
                <a:spcPts val="0"/>
              </a:spcBef>
              <a:spcAft>
                <a:spcPts val="0"/>
              </a:spcAft>
              <a:buClrTx/>
              <a:buSzTx/>
              <a:buFont typeface="Wingdings" panose="05000000000000000000" pitchFamily="2" charset="2"/>
              <a:buNone/>
              <a:defRPr/>
            </a:pPr>
            <a:r>
              <a:rPr kumimoji="1"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五、经费执行情况</a:t>
            </a:r>
            <a:r>
              <a:rPr kumimoji="1" lang="zh-CN" altLang="en-US" noProof="0" dirty="0">
                <a:ln>
                  <a:noFill/>
                </a:ln>
                <a:solidFill>
                  <a:srgbClr val="FF0000"/>
                </a:solidFill>
                <a:effectLst/>
                <a:uLnTx/>
                <a:uFillTx/>
                <a:latin typeface="黑体" panose="02010609060101010101" pitchFamily="49" charset="-122"/>
                <a:ea typeface="黑体" panose="02010609060101010101" pitchFamily="49" charset="-122"/>
                <a:sym typeface="+mn-ea"/>
              </a:rPr>
              <a:t>及剩余经费使用计划</a:t>
            </a:r>
            <a:endParaRPr kumimoji="1"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a:p>
            <a:pPr marL="0" marR="0" lvl="0" indent="0" algn="just" defTabSz="914400" rtl="0" eaLnBrk="1" fontAlgn="base" latinLnBrk="0" hangingPunct="1">
              <a:lnSpc>
                <a:spcPct val="160000"/>
              </a:lnSpc>
              <a:spcBef>
                <a:spcPts val="0"/>
              </a:spcBef>
              <a:spcAft>
                <a:spcPts val="0"/>
              </a:spcAft>
              <a:buClrTx/>
              <a:buSzTx/>
              <a:buFont typeface="Wingdings" panose="05000000000000000000" pitchFamily="2" charset="2"/>
              <a:buNone/>
              <a:defRPr/>
            </a:pPr>
            <a:r>
              <a:rPr kumimoji="1" lang="zh-CN" altLang="en-US"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六、存在问题及下步工作安排</a:t>
            </a:r>
            <a:endParaRPr kumimoji="1" lang="en-US" altLang="zh-CN" sz="24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3"/>
          <p:cNvSpPr/>
          <p:nvPr/>
        </p:nvSpPr>
        <p:spPr>
          <a:xfrm>
            <a:off x="2351088" y="4222750"/>
            <a:ext cx="9842400" cy="73025"/>
          </a:xfrm>
          <a:prstGeom prst="rect">
            <a:avLst/>
          </a:prstGeom>
          <a:solidFill>
            <a:srgbClr val="FF0000"/>
          </a:solidFill>
          <a:ln w="9525">
            <a:noFill/>
          </a:ln>
        </p:spPr>
        <p:txBody>
          <a:bodyPr wrap="none" anchor="ctr" anchorCtr="0"/>
          <a:lstStyle/>
          <a:p>
            <a:pPr algn="just">
              <a:lnSpc>
                <a:spcPct val="140000"/>
              </a:lnSpc>
            </a:pPr>
            <a:endParaRPr lang="zh-CN" altLang="en-US" dirty="0">
              <a:latin typeface="黑体" panose="02010609060101010101" pitchFamily="49" charset="-122"/>
              <a:ea typeface="黑体" panose="02010609060101010101" pitchFamily="49" charset="-122"/>
            </a:endParaRPr>
          </a:p>
        </p:txBody>
      </p:sp>
      <p:sp>
        <p:nvSpPr>
          <p:cNvPr id="9218" name="AutoShape 4"/>
          <p:cNvSpPr/>
          <p:nvPr/>
        </p:nvSpPr>
        <p:spPr>
          <a:xfrm>
            <a:off x="2674938" y="1989138"/>
            <a:ext cx="1927225" cy="1944687"/>
          </a:xfrm>
          <a:prstGeom prst="flowChartMultidocumen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a:buFontTx/>
            </a:pPr>
            <a:r>
              <a:rPr lang="en-US" altLang="zh-CN" sz="8800" dirty="0">
                <a:solidFill>
                  <a:schemeClr val="bg1"/>
                </a:solidFill>
                <a:latin typeface="Tahoma" panose="020B0604030504040204" pitchFamily="34" charset="0"/>
                <a:ea typeface="宋体" pitchFamily="2" charset="-122"/>
                <a:sym typeface="Webdings" panose="05030102010509060703" pitchFamily="18" charset="2"/>
              </a:rPr>
              <a:t>1</a:t>
            </a:r>
            <a:endParaRPr lang="en-US" altLang="zh-CN" sz="8800" dirty="0">
              <a:solidFill>
                <a:schemeClr val="bg1"/>
              </a:solidFill>
              <a:latin typeface="Tahoma" panose="020B0604030504040204" pitchFamily="34" charset="0"/>
              <a:ea typeface="宋体" pitchFamily="2" charset="-122"/>
              <a:sym typeface="Webdings" panose="05030102010509060703" pitchFamily="18" charset="2"/>
            </a:endParaRPr>
          </a:p>
        </p:txBody>
      </p:sp>
      <p:sp>
        <p:nvSpPr>
          <p:cNvPr id="303109" name="Text Box 5"/>
          <p:cNvSpPr txBox="1">
            <a:spLocks noChangeArrowheads="1"/>
          </p:cNvSpPr>
          <p:nvPr/>
        </p:nvSpPr>
        <p:spPr bwMode="auto">
          <a:xfrm>
            <a:off x="2505075" y="4478338"/>
            <a:ext cx="7767638" cy="70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defTabSz="914400">
              <a:buClrTx/>
              <a:buSzTx/>
              <a:buFontTx/>
              <a:buNone/>
              <a:defRPr/>
            </a:pPr>
            <a:r>
              <a:rPr kumimoji="1" lang="zh-CN" altLang="en-US" sz="4000" kern="1200" cap="none" spc="0" normalizeH="0" baseline="0" noProof="0" dirty="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mn-cs"/>
              </a:rPr>
              <a:t>项目合同任务完成情况</a:t>
            </a:r>
            <a:endParaRPr kumimoji="1" lang="zh-CN" altLang="en-US" sz="4000" kern="1200" cap="none" spc="0" normalizeH="0" baseline="0" noProof="0" dirty="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39140" y="1805305"/>
            <a:ext cx="10477500" cy="829945"/>
          </a:xfrm>
          <a:prstGeom prst="rect">
            <a:avLst/>
          </a:prstGeom>
          <a:noFill/>
        </p:spPr>
        <p:txBody>
          <a:bodyPr wrap="square" rtlCol="0" anchor="t">
            <a:spAutoFit/>
          </a:bodyPr>
          <a:lstStyle/>
          <a:p>
            <a:r>
              <a:rPr lang="zh-CN" altLang="en-US" sz="2400" b="1" dirty="0">
                <a:solidFill>
                  <a:srgbClr val="0000FF"/>
                </a:solidFill>
                <a:latin typeface="宋体" pitchFamily="2" charset="-122"/>
                <a:ea typeface="宋体" pitchFamily="2" charset="-122"/>
                <a:sym typeface="+mn-ea"/>
              </a:rPr>
              <a:t>对照计划任务书说明执行情况（</a:t>
            </a:r>
            <a:r>
              <a:rPr kumimoji="1" lang="zh-CN" altLang="en-US" sz="2400" b="1" noProof="0" dirty="0">
                <a:ln>
                  <a:noFill/>
                </a:ln>
                <a:solidFill>
                  <a:srgbClr val="0000FF"/>
                </a:solidFill>
                <a:effectLst/>
                <a:uLnTx/>
                <a:uFillTx/>
                <a:latin typeface="宋体" pitchFamily="2" charset="-122"/>
                <a:ea typeface="宋体" pitchFamily="2" charset="-122"/>
                <a:sym typeface="+mn-ea"/>
              </a:rPr>
              <a:t>包括攻关目标、技术经济考核指标、组织管理、实物工作量）；采用表格形式对照编写。</a:t>
            </a:r>
            <a:endParaRPr kumimoji="1" lang="zh-CN" altLang="en-US" sz="2400" b="1" noProof="0" dirty="0">
              <a:ln>
                <a:noFill/>
              </a:ln>
              <a:solidFill>
                <a:srgbClr val="0000FF"/>
              </a:solidFill>
              <a:effectLst/>
              <a:uLnTx/>
              <a:uFillTx/>
              <a:latin typeface="宋体" pitchFamily="2" charset="-122"/>
              <a:ea typeface="宋体" pitchFamily="2"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1"/>
          <p:cNvSpPr txBox="1">
            <a:spLocks noChangeArrowheads="1"/>
          </p:cNvSpPr>
          <p:nvPr>
            <p:custDataLst>
              <p:tags r:id="rId1"/>
            </p:custDataLst>
          </p:nvPr>
        </p:nvSpPr>
        <p:spPr bwMode="auto">
          <a:xfrm>
            <a:off x="102958" y="900050"/>
            <a:ext cx="12089042" cy="922020"/>
          </a:xfrm>
          <a:prstGeom prst="rect">
            <a:avLst/>
          </a:prstGeom>
          <a:noFill/>
          <a:ln w="9525">
            <a:noFill/>
            <a:miter lim="800000"/>
          </a:ln>
        </p:spPr>
        <p:txBody>
          <a:bodyPr wrap="square">
            <a:spAutoFit/>
          </a:bodyPr>
          <a:lstStyle>
            <a:defPPr>
              <a:defRPr lang="zh-CN"/>
            </a:defPPr>
            <a:lvl1pPr eaLnBrk="0" hangingPunct="0">
              <a:lnSpc>
                <a:spcPct val="200000"/>
              </a:lnSpc>
              <a:defRPr sz="2000" b="1">
                <a:solidFill>
                  <a:schemeClr val="tx2"/>
                </a:solidFill>
                <a:latin typeface="微软雅黑" panose="020B0503020204020204" charset="-122"/>
                <a:ea typeface="微软雅黑" panose="020B0503020204020204" charset="-122"/>
              </a:defRPr>
            </a:lvl1pPr>
          </a:lstStyle>
          <a:p>
            <a:pPr algn="just" fontAlgn="base">
              <a:lnSpc>
                <a:spcPct val="150000"/>
              </a:lnSpc>
              <a:spcBef>
                <a:spcPct val="0"/>
              </a:spcBef>
              <a:spcAft>
                <a:spcPct val="0"/>
              </a:spcAft>
            </a:pPr>
            <a:r>
              <a:rPr lang="zh-CN" altLang="en-US" sz="1800" b="0" dirty="0">
                <a:solidFill>
                  <a:srgbClr val="000000"/>
                </a:solidFill>
                <a:latin typeface="方正大黑简体" panose="02010601030101010101" pitchFamily="2" charset="-122"/>
                <a:ea typeface="方正大黑简体" panose="02010601030101010101" pitchFamily="2" charset="-122"/>
                <a:sym typeface="方正大黑简体" panose="02010601030101010101" pitchFamily="2" charset="-122"/>
              </a:rPr>
              <a:t>      本课题从设备状态监测、健康度评估智能体、数学孪生模型方面开展技术研究与实践，异构涉及到</a:t>
            </a:r>
            <a:r>
              <a:rPr lang="zh-CN" altLang="en-US" sz="1800" b="0" dirty="0">
                <a:solidFill>
                  <a:srgbClr val="FF0000"/>
                </a:solidFill>
                <a:latin typeface="方正大黑简体" panose="02010601030101010101" pitchFamily="2" charset="-122"/>
                <a:ea typeface="方正大黑简体" panose="02010601030101010101" pitchFamily="2" charset="-122"/>
                <a:sym typeface="方正大黑简体" panose="02010601030101010101" pitchFamily="2" charset="-122"/>
              </a:rPr>
              <a:t>创新攻关技术</a:t>
            </a:r>
            <a:r>
              <a:rPr lang="en-US" altLang="zh-CN" sz="1800" b="0" dirty="0">
                <a:solidFill>
                  <a:srgbClr val="FF0000"/>
                </a:solidFill>
                <a:latin typeface="方正大黑简体" panose="02010601030101010101" pitchFamily="2" charset="-122"/>
                <a:ea typeface="方正大黑简体" panose="02010601030101010101" pitchFamily="2" charset="-122"/>
                <a:sym typeface="方正大黑简体" panose="02010601030101010101" pitchFamily="2" charset="-122"/>
              </a:rPr>
              <a:t>10</a:t>
            </a:r>
            <a:r>
              <a:rPr lang="zh-CN" altLang="en-US" sz="1800" b="0" dirty="0">
                <a:solidFill>
                  <a:srgbClr val="FF0000"/>
                </a:solidFill>
                <a:latin typeface="方正大黑简体" panose="02010601030101010101" pitchFamily="2" charset="-122"/>
                <a:ea typeface="方正大黑简体" panose="02010601030101010101" pitchFamily="2" charset="-122"/>
                <a:sym typeface="方正大黑简体" panose="02010601030101010101" pitchFamily="2" charset="-122"/>
              </a:rPr>
              <a:t>项，</a:t>
            </a:r>
            <a:r>
              <a:rPr lang="zh-CN" altLang="en-US" sz="1800" b="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rPr>
              <a:t>换代升级技术</a:t>
            </a:r>
            <a:r>
              <a:rPr lang="en-US" altLang="zh-CN" sz="1800" b="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rPr>
              <a:t>4</a:t>
            </a:r>
            <a:r>
              <a:rPr lang="zh-CN" altLang="en-US" sz="1800" b="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rPr>
              <a:t>项，</a:t>
            </a:r>
            <a:r>
              <a:rPr lang="zh-CN" altLang="en-US" sz="1800" b="0" dirty="0">
                <a:solidFill>
                  <a:schemeClr val="tx1"/>
                </a:solidFill>
                <a:latin typeface="方正大黑简体" panose="02010601030101010101" pitchFamily="2" charset="-122"/>
                <a:ea typeface="方正大黑简体" panose="02010601030101010101" pitchFamily="2" charset="-122"/>
                <a:sym typeface="方正大黑简体" panose="02010601030101010101" pitchFamily="2" charset="-122"/>
              </a:rPr>
              <a:t>利用</a:t>
            </a:r>
            <a:r>
              <a:rPr lang="en-US" altLang="zh-CN" sz="1800" b="0" dirty="0">
                <a:solidFill>
                  <a:schemeClr val="tx1"/>
                </a:solidFill>
                <a:latin typeface="方正大黑简体" panose="02010601030101010101" pitchFamily="2" charset="-122"/>
                <a:ea typeface="方正大黑简体" panose="02010601030101010101" pitchFamily="2" charset="-122"/>
                <a:sym typeface="方正大黑简体" panose="02010601030101010101" pitchFamily="2" charset="-122"/>
              </a:rPr>
              <a:t>7</a:t>
            </a:r>
            <a:r>
              <a:rPr lang="zh-CN" altLang="en-US" sz="1800" b="0" dirty="0">
                <a:solidFill>
                  <a:schemeClr val="tx1"/>
                </a:solidFill>
                <a:latin typeface="方正大黑简体" panose="02010601030101010101" pitchFamily="2" charset="-122"/>
                <a:ea typeface="方正大黑简体" panose="02010601030101010101" pitchFamily="2" charset="-122"/>
                <a:sym typeface="方正大黑简体" panose="02010601030101010101" pitchFamily="2" charset="-122"/>
              </a:rPr>
              <a:t>项成熟配套技术。</a:t>
            </a:r>
            <a:endParaRPr lang="en-US" altLang="zh-CN" sz="1800" b="0" dirty="0">
              <a:solidFill>
                <a:schemeClr val="tx1"/>
              </a:solidFill>
              <a:latin typeface="方正大黑简体" panose="02010601030101010101" pitchFamily="2" charset="-122"/>
              <a:ea typeface="方正大黑简体" panose="02010601030101010101" pitchFamily="2" charset="-122"/>
              <a:sym typeface="方正大黑简体" panose="02010601030101010101" pitchFamily="2" charset="-122"/>
            </a:endParaRPr>
          </a:p>
        </p:txBody>
      </p:sp>
      <p:sp>
        <p:nvSpPr>
          <p:cNvPr id="12" name="矩形: 圆角 6"/>
          <p:cNvSpPr/>
          <p:nvPr/>
        </p:nvSpPr>
        <p:spPr>
          <a:xfrm>
            <a:off x="413781" y="6067635"/>
            <a:ext cx="900000" cy="252000"/>
          </a:xfrm>
          <a:prstGeom prst="roundRect">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方正大黑简体" panose="02010601030101010101" pitchFamily="2" charset="-122"/>
                <a:ea typeface="方正大黑简体" panose="02010601030101010101" pitchFamily="2" charset="-122"/>
              </a:rPr>
              <a:t>成熟配套</a:t>
            </a:r>
            <a:endParaRPr kumimoji="0" lang="zh-CN" altLang="en-US" sz="1100" b="0" i="0" u="none" strike="noStrike" kern="1200" cap="none" spc="0" normalizeH="0" baseline="0" noProof="0" dirty="0">
              <a:ln>
                <a:noFill/>
              </a:ln>
              <a:solidFill>
                <a:prstClr val="black"/>
              </a:solidFill>
              <a:effectLst/>
              <a:uLnTx/>
              <a:uFillTx/>
              <a:latin typeface="方正大黑简体" panose="02010601030101010101" pitchFamily="2" charset="-122"/>
              <a:ea typeface="方正大黑简体" panose="02010601030101010101" pitchFamily="2" charset="-122"/>
            </a:endParaRPr>
          </a:p>
        </p:txBody>
      </p:sp>
      <p:sp>
        <p:nvSpPr>
          <p:cNvPr id="14" name="矩形: 圆角 7"/>
          <p:cNvSpPr/>
          <p:nvPr/>
        </p:nvSpPr>
        <p:spPr>
          <a:xfrm>
            <a:off x="413781" y="5617531"/>
            <a:ext cx="900000" cy="252000"/>
          </a:xfrm>
          <a:prstGeom prst="roundRect">
            <a:avLst/>
          </a:prstGeom>
          <a:noFill/>
          <a:ln w="222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CC"/>
                </a:solidFill>
                <a:effectLst/>
                <a:uLnTx/>
                <a:uFillTx/>
                <a:latin typeface="方正大黑简体" panose="02010601030101010101" pitchFamily="2" charset="-122"/>
                <a:ea typeface="方正大黑简体" panose="02010601030101010101" pitchFamily="2" charset="-122"/>
              </a:rPr>
              <a:t>换代升级</a:t>
            </a:r>
            <a:endParaRPr kumimoji="0" lang="zh-CN" altLang="en-US" sz="1100" b="0" i="0" u="none" strike="noStrike" kern="1200" cap="none" spc="0" normalizeH="0" baseline="0" noProof="0" dirty="0">
              <a:ln>
                <a:noFill/>
              </a:ln>
              <a:solidFill>
                <a:srgbClr val="0000CC"/>
              </a:solidFill>
              <a:effectLst/>
              <a:uLnTx/>
              <a:uFillTx/>
              <a:latin typeface="方正大黑简体" panose="02010601030101010101" pitchFamily="2" charset="-122"/>
              <a:ea typeface="方正大黑简体" panose="02010601030101010101" pitchFamily="2" charset="-122"/>
            </a:endParaRPr>
          </a:p>
        </p:txBody>
      </p:sp>
      <p:sp>
        <p:nvSpPr>
          <p:cNvPr id="15" name="矩形: 圆角 7"/>
          <p:cNvSpPr/>
          <p:nvPr/>
        </p:nvSpPr>
        <p:spPr>
          <a:xfrm>
            <a:off x="413781" y="5168701"/>
            <a:ext cx="900000" cy="252000"/>
          </a:xfrm>
          <a:prstGeom prst="round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C00000"/>
                </a:solidFill>
                <a:effectLst/>
                <a:uLnTx/>
                <a:uFillTx/>
                <a:latin typeface="方正大黑简体" panose="02010601030101010101" pitchFamily="2" charset="-122"/>
                <a:ea typeface="方正大黑简体" panose="02010601030101010101" pitchFamily="2" charset="-122"/>
              </a:rPr>
              <a:t>创新攻关</a:t>
            </a:r>
            <a:endParaRPr kumimoji="0" lang="zh-CN" altLang="en-US" sz="1100" b="0" i="0" u="none" strike="noStrike" kern="1200" cap="none" spc="0" normalizeH="0" baseline="0" noProof="0" dirty="0">
              <a:ln>
                <a:noFill/>
              </a:ln>
              <a:solidFill>
                <a:srgbClr val="C00000"/>
              </a:solidFill>
              <a:effectLst/>
              <a:uLnTx/>
              <a:uFillTx/>
              <a:latin typeface="方正大黑简体" panose="02010601030101010101" pitchFamily="2" charset="-122"/>
              <a:ea typeface="方正大黑简体" panose="02010601030101010101" pitchFamily="2" charset="-122"/>
            </a:endParaRPr>
          </a:p>
        </p:txBody>
      </p:sp>
      <p:sp>
        <p:nvSpPr>
          <p:cNvPr id="16" name="AutoShape 15"/>
          <p:cNvSpPr>
            <a:spLocks noChangeArrowheads="1"/>
          </p:cNvSpPr>
          <p:nvPr/>
        </p:nvSpPr>
        <p:spPr bwMode="gray">
          <a:xfrm>
            <a:off x="3860083" y="2068787"/>
            <a:ext cx="4536000" cy="421670"/>
          </a:xfrm>
          <a:prstGeom prst="roundRect">
            <a:avLst>
              <a:gd name="adj" fmla="val 11921"/>
            </a:avLst>
          </a:prstGeom>
          <a:solidFill>
            <a:srgbClr val="FFFFFF"/>
          </a:solidFill>
          <a:ln w="25400" algn="ctr">
            <a:solidFill>
              <a:srgbClr val="000000"/>
            </a:solidFill>
            <a:round/>
          </a:ln>
        </p:spPr>
        <p:txBody>
          <a:bodyPr lIns="0" tIns="0" rIns="0" bIns="0" anchor="ctr"/>
          <a:lstStyle>
            <a:lvl1pPr>
              <a:defRPr>
                <a:solidFill>
                  <a:schemeClr val="tx1"/>
                </a:solidFill>
                <a:latin typeface="Arial" panose="020B0604020202090204" pitchFamily="34" charset="0"/>
                <a:ea typeface="宋体" pitchFamily="2" charset="-122"/>
              </a:defRPr>
            </a:lvl1pPr>
            <a:lvl2pPr marL="742950" indent="-285750">
              <a:defRPr>
                <a:solidFill>
                  <a:schemeClr val="tx1"/>
                </a:solidFill>
                <a:latin typeface="Arial" panose="020B0604020202090204" pitchFamily="34" charset="0"/>
                <a:ea typeface="宋体" pitchFamily="2" charset="-122"/>
              </a:defRPr>
            </a:lvl2pPr>
            <a:lvl3pPr marL="1143000" indent="-228600">
              <a:defRPr>
                <a:solidFill>
                  <a:schemeClr val="tx1"/>
                </a:solidFill>
                <a:latin typeface="Arial" panose="020B0604020202090204" pitchFamily="34" charset="0"/>
                <a:ea typeface="宋体" pitchFamily="2" charset="-122"/>
              </a:defRPr>
            </a:lvl3pPr>
            <a:lvl4pPr marL="1600200" indent="-228600">
              <a:defRPr>
                <a:solidFill>
                  <a:schemeClr val="tx1"/>
                </a:solidFill>
                <a:latin typeface="Arial" panose="020B0604020202090204" pitchFamily="34" charset="0"/>
                <a:ea typeface="宋体" pitchFamily="2" charset="-122"/>
              </a:defRPr>
            </a:lvl4pPr>
            <a:lvl5pPr marL="2057400" indent="-22860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9pPr>
          </a:lstStyle>
          <a:p>
            <a:pPr algn="ctr">
              <a:defRPr/>
            </a:pPr>
            <a:r>
              <a:rPr kumimoji="1" lang="zh-CN" altLang="en-US" sz="1200" b="1" kern="0" spc="400" dirty="0">
                <a:latin typeface="方正大黑简体" panose="02010601030101010101" pitchFamily="2" charset="-122"/>
                <a:ea typeface="方正大黑简体" panose="02010601030101010101" pitchFamily="2" charset="-122"/>
                <a:cs typeface="Times New Roman" panose="02020503050405090304" pitchFamily="18" charset="0"/>
              </a:rPr>
              <a:t>数字孪生驱动的设备全生命周期评估与预防性维护关键技术研究与应用</a:t>
            </a:r>
            <a:endParaRPr lang="zh-CN" altLang="en-US" sz="1200" kern="0" dirty="0">
              <a:latin typeface="方正大黑简体" panose="02010601030101010101" pitchFamily="2" charset="-122"/>
              <a:ea typeface="方正大黑简体" panose="02010601030101010101" pitchFamily="2" charset="-122"/>
            </a:endParaRPr>
          </a:p>
        </p:txBody>
      </p:sp>
      <p:sp>
        <p:nvSpPr>
          <p:cNvPr id="17" name="矩形 16"/>
          <p:cNvSpPr/>
          <p:nvPr/>
        </p:nvSpPr>
        <p:spPr bwMode="gray">
          <a:xfrm>
            <a:off x="2402049" y="2813712"/>
            <a:ext cx="1584002" cy="558600"/>
          </a:xfrm>
          <a:prstGeom prst="rect">
            <a:avLst/>
          </a:prstGeom>
          <a:solidFill>
            <a:srgbClr val="FFFFFF"/>
          </a:solidFill>
          <a:ln w="25400" algn="ctr">
            <a:solidFill>
              <a:srgbClr val="000000"/>
            </a:solidFill>
            <a:round/>
          </a:ln>
        </p:spPr>
        <p:txBody>
          <a:bodyPr wrap="square" lIns="0" tIns="0" rIns="0" bIns="0" rtlCol="0" anchor="ctr">
            <a:noAutofit/>
          </a:bodyPr>
          <a:lstStyle>
            <a:lvl1pPr>
              <a:defRPr>
                <a:solidFill>
                  <a:schemeClr val="tx1"/>
                </a:solidFill>
                <a:latin typeface="Arial" panose="020B0604020202090204" pitchFamily="34" charset="0"/>
                <a:ea typeface="宋体" pitchFamily="2" charset="-122"/>
              </a:defRPr>
            </a:lvl1pPr>
            <a:lvl2pPr marL="742950" indent="-285750">
              <a:defRPr>
                <a:solidFill>
                  <a:schemeClr val="tx1"/>
                </a:solidFill>
                <a:latin typeface="Arial" panose="020B0604020202090204" pitchFamily="34" charset="0"/>
                <a:ea typeface="宋体" pitchFamily="2" charset="-122"/>
              </a:defRPr>
            </a:lvl2pPr>
            <a:lvl3pPr marL="1143000" indent="-228600">
              <a:defRPr>
                <a:solidFill>
                  <a:schemeClr val="tx1"/>
                </a:solidFill>
                <a:latin typeface="Arial" panose="020B0604020202090204" pitchFamily="34" charset="0"/>
                <a:ea typeface="宋体" pitchFamily="2" charset="-122"/>
              </a:defRPr>
            </a:lvl3pPr>
            <a:lvl4pPr marL="1600200" indent="-228600">
              <a:defRPr>
                <a:solidFill>
                  <a:schemeClr val="tx1"/>
                </a:solidFill>
                <a:latin typeface="Arial" panose="020B0604020202090204" pitchFamily="34" charset="0"/>
                <a:ea typeface="宋体" pitchFamily="2" charset="-122"/>
              </a:defRPr>
            </a:lvl4pPr>
            <a:lvl5pPr marL="2057400" indent="-22860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9pPr>
          </a:lstStyle>
          <a:p>
            <a:pPr lvl="0" algn="ctr">
              <a:spcBef>
                <a:spcPts val="0"/>
              </a:spcBef>
              <a:spcAft>
                <a:spcPts val="0"/>
              </a:spcAft>
              <a:buClrTx/>
              <a:buSzTx/>
              <a:buFontTx/>
              <a:defRPr/>
            </a:pPr>
            <a:r>
              <a:rPr lang="zh-CN" altLang="en-US" sz="1050" kern="0" dirty="0">
                <a:latin typeface="方正大黑简体" panose="02010601030101010101" pitchFamily="2" charset="-122"/>
                <a:ea typeface="方正大黑简体" panose="02010601030101010101" pitchFamily="2" charset="-122"/>
                <a:sym typeface="方正大黑简体" panose="02010601030101010101" pitchFamily="2" charset="-122"/>
              </a:rPr>
              <a:t>状态监测</a:t>
            </a:r>
            <a:endParaRPr lang="en-US" altLang="zh-CN" sz="1050" kern="0" noProof="0" dirty="0">
              <a:ln>
                <a:noFill/>
              </a:ln>
              <a:effectLst/>
              <a:uLnTx/>
              <a:uFillTx/>
              <a:latin typeface="方正大黑简体" panose="02010601030101010101" pitchFamily="2" charset="-122"/>
              <a:ea typeface="方正大黑简体" panose="02010601030101010101" pitchFamily="2" charset="-122"/>
              <a:sym typeface="方正大黑简体" panose="02010601030101010101" pitchFamily="2" charset="-122"/>
            </a:endParaRPr>
          </a:p>
        </p:txBody>
      </p:sp>
      <p:sp>
        <p:nvSpPr>
          <p:cNvPr id="26" name="圆角矩形 108"/>
          <p:cNvSpPr/>
          <p:nvPr>
            <p:custDataLst>
              <p:tags r:id="rId2"/>
            </p:custDataLst>
          </p:nvPr>
        </p:nvSpPr>
        <p:spPr bwMode="auto">
          <a:xfrm>
            <a:off x="3117803" y="3799635"/>
            <a:ext cx="238699" cy="2520000"/>
          </a:xfrm>
          <a:prstGeom prst="roundRect">
            <a:avLst/>
          </a:prstGeom>
          <a:solidFill>
            <a:srgbClr val="FFFFFF"/>
          </a:solidFill>
          <a:ln w="22225" cap="flat" cmpd="sng" algn="ctr">
            <a:solidFill>
              <a:schemeClr val="tx1"/>
            </a:solidFill>
            <a:prstDash val="solid"/>
          </a:ln>
          <a:effectLst/>
        </p:spPr>
        <p:txBody>
          <a:bodyPr vert="eaVert" anchor="ctr"/>
          <a:lstStyle/>
          <a:p>
            <a:pPr algn="ctr"/>
            <a:r>
              <a:rPr lang="zh-CN" altLang="en-US" sz="1050">
                <a:solidFill>
                  <a:prstClr val="black"/>
                </a:solidFill>
                <a:latin typeface="方正大黑简体" panose="02010601030101010101" pitchFamily="2" charset="-122"/>
                <a:ea typeface="方正大黑简体" panose="02010601030101010101" pitchFamily="2" charset="-122"/>
              </a:rPr>
              <a:t>分布式存储与计算技术</a:t>
            </a:r>
            <a:endParaRPr lang="zh-CN" altLang="en-US" sz="1050" dirty="0">
              <a:solidFill>
                <a:prstClr val="black"/>
              </a:solidFill>
              <a:latin typeface="方正大黑简体" panose="02010601030101010101" pitchFamily="2" charset="-122"/>
              <a:ea typeface="方正大黑简体" panose="02010601030101010101" pitchFamily="2" charset="-122"/>
            </a:endParaRPr>
          </a:p>
        </p:txBody>
      </p:sp>
      <p:sp>
        <p:nvSpPr>
          <p:cNvPr id="29" name="圆角矩形 110"/>
          <p:cNvSpPr/>
          <p:nvPr>
            <p:custDataLst>
              <p:tags r:id="rId3"/>
            </p:custDataLst>
          </p:nvPr>
        </p:nvSpPr>
        <p:spPr bwMode="auto">
          <a:xfrm>
            <a:off x="2758307" y="3799635"/>
            <a:ext cx="238699" cy="2520000"/>
          </a:xfrm>
          <a:prstGeom prst="roundRect">
            <a:avLst/>
          </a:prstGeom>
          <a:solidFill>
            <a:srgbClr val="FFFFFF"/>
          </a:solidFill>
          <a:ln w="22225" cap="flat" cmpd="sng" algn="ctr">
            <a:solidFill>
              <a:schemeClr val="tx1"/>
            </a:solidFill>
            <a:prstDash val="solid"/>
          </a:ln>
          <a:effectLst/>
        </p:spPr>
        <p:txBody>
          <a:bodyPr vert="eaVert"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dirty="0">
                <a:solidFill>
                  <a:prstClr val="black"/>
                </a:solidFill>
                <a:latin typeface="方正大黑简体" panose="02010601030101010101" pitchFamily="2" charset="-122"/>
                <a:ea typeface="方正大黑简体" panose="02010601030101010101" pitchFamily="2" charset="-122"/>
                <a:sym typeface="方正大黑简体" panose="02010601030101010101" pitchFamily="2" charset="-122"/>
              </a:rPr>
              <a:t>异构数据采集和融合</a:t>
            </a:r>
            <a:endParaRPr kumimoji="0" lang="zh-CN" altLang="en-US" sz="1050" i="0" u="none" strike="noStrike" kern="1200" cap="none" spc="0" normalizeH="0" baseline="0" noProof="0" dirty="0">
              <a:ln>
                <a:noFill/>
              </a:ln>
              <a:solidFill>
                <a:prstClr val="black"/>
              </a:solidFill>
              <a:effectLst/>
              <a:uLnTx/>
              <a:uFillTx/>
              <a:latin typeface="方正大黑简体" panose="02010601030101010101" pitchFamily="2" charset="-122"/>
              <a:ea typeface="方正大黑简体" panose="02010601030101010101" pitchFamily="2" charset="-122"/>
              <a:sym typeface="方正大黑简体" panose="02010601030101010101" pitchFamily="2" charset="-122"/>
            </a:endParaRPr>
          </a:p>
        </p:txBody>
      </p:sp>
      <p:sp>
        <p:nvSpPr>
          <p:cNvPr id="30" name="圆角矩形 4"/>
          <p:cNvSpPr/>
          <p:nvPr>
            <p:custDataLst>
              <p:tags r:id="rId4"/>
            </p:custDataLst>
          </p:nvPr>
        </p:nvSpPr>
        <p:spPr bwMode="auto">
          <a:xfrm flipH="1">
            <a:off x="2383182" y="3799635"/>
            <a:ext cx="254328" cy="2520000"/>
          </a:xfrm>
          <a:prstGeom prst="roundRect">
            <a:avLst/>
          </a:prstGeom>
          <a:solidFill>
            <a:srgbClr val="FFFFFF"/>
          </a:solidFill>
          <a:ln w="22225" cap="flat" cmpd="sng" algn="ctr">
            <a:solidFill>
              <a:schemeClr val="tx1"/>
            </a:solidFill>
            <a:prstDash val="solid"/>
          </a:ln>
          <a:effectLst/>
        </p:spPr>
        <p:txBody>
          <a:bodyPr vert="eaVert"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50" i="0" u="none" strike="noStrike" kern="0" cap="none" spc="0" normalizeH="0" baseline="0" noProof="0" dirty="0">
                <a:ln>
                  <a:noFill/>
                </a:ln>
                <a:solidFill>
                  <a:prstClr val="black"/>
                </a:solidFill>
                <a:effectLst/>
                <a:uLnTx/>
                <a:uFillTx/>
                <a:latin typeface="方正大黑简体" panose="02010601030101010101" pitchFamily="2" charset="-122"/>
                <a:ea typeface="方正大黑简体" panose="02010601030101010101" pitchFamily="2" charset="-122"/>
                <a:sym typeface="方正大黑简体" panose="02010601030101010101" pitchFamily="2" charset="-122"/>
              </a:rPr>
              <a:t>状态监测传感物理规则</a:t>
            </a:r>
            <a:endParaRPr kumimoji="0" sz="1050" i="0" u="none" strike="noStrike" kern="0" cap="none" spc="0" normalizeH="0" baseline="0" noProof="0" dirty="0">
              <a:ln>
                <a:noFill/>
              </a:ln>
              <a:solidFill>
                <a:prstClr val="black"/>
              </a:solidFill>
              <a:effectLst/>
              <a:uLnTx/>
              <a:uFillTx/>
              <a:latin typeface="方正大黑简体" panose="02010601030101010101" pitchFamily="2" charset="-122"/>
              <a:ea typeface="方正大黑简体" panose="02010601030101010101" pitchFamily="2" charset="-122"/>
              <a:sym typeface="+mn-ea"/>
            </a:endParaRPr>
          </a:p>
        </p:txBody>
      </p:sp>
      <p:sp>
        <p:nvSpPr>
          <p:cNvPr id="31" name="圆角矩形 108"/>
          <p:cNvSpPr/>
          <p:nvPr>
            <p:custDataLst>
              <p:tags r:id="rId5"/>
            </p:custDataLst>
          </p:nvPr>
        </p:nvSpPr>
        <p:spPr bwMode="auto">
          <a:xfrm>
            <a:off x="3836795" y="3799635"/>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rPr>
              <a:t>压缩机高质量数据集构建</a:t>
            </a:r>
            <a:endParaRPr lang="zh-CN" altLang="en-US" sz="1050" dirty="0">
              <a:solidFill>
                <a:srgbClr val="C00000"/>
              </a:solidFill>
              <a:latin typeface="方正大黑简体" panose="02010601030101010101" pitchFamily="2" charset="-122"/>
              <a:ea typeface="方正大黑简体" panose="02010601030101010101" pitchFamily="2" charset="-122"/>
            </a:endParaRPr>
          </a:p>
        </p:txBody>
      </p:sp>
      <p:sp>
        <p:nvSpPr>
          <p:cNvPr id="32" name="圆角矩形 108"/>
          <p:cNvSpPr/>
          <p:nvPr>
            <p:custDataLst>
              <p:tags r:id="rId6"/>
            </p:custDataLst>
          </p:nvPr>
        </p:nvSpPr>
        <p:spPr bwMode="auto">
          <a:xfrm>
            <a:off x="3469207" y="3799635"/>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sym typeface="方正大黑简体" panose="02010601030101010101" pitchFamily="2" charset="-122"/>
              </a:rPr>
              <a:t>状态监测标准数据模型规范</a:t>
            </a:r>
            <a:endParaRPr lang="zh-CN" altLang="en-US" sz="1050" dirty="0">
              <a:solidFill>
                <a:srgbClr val="C00000"/>
              </a:solidFill>
              <a:latin typeface="方正大黑简体" panose="02010601030101010101" pitchFamily="2" charset="-122"/>
              <a:ea typeface="方正大黑简体" panose="02010601030101010101" pitchFamily="2" charset="-122"/>
              <a:sym typeface="方正大黑简体" panose="02010601030101010101" pitchFamily="2" charset="-122"/>
            </a:endParaRPr>
          </a:p>
        </p:txBody>
      </p:sp>
      <p:cxnSp>
        <p:nvCxnSpPr>
          <p:cNvPr id="33" name="直接连接符 32"/>
          <p:cNvCxnSpPr/>
          <p:nvPr/>
        </p:nvCxnSpPr>
        <p:spPr>
          <a:xfrm>
            <a:off x="3194050" y="3378023"/>
            <a:ext cx="0" cy="19009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圆角矩形 108"/>
          <p:cNvSpPr/>
          <p:nvPr>
            <p:custDataLst>
              <p:tags r:id="rId7"/>
            </p:custDataLst>
          </p:nvPr>
        </p:nvSpPr>
        <p:spPr bwMode="auto">
          <a:xfrm>
            <a:off x="5697006" y="3805986"/>
            <a:ext cx="238699" cy="2520000"/>
          </a:xfrm>
          <a:prstGeom prst="roundRect">
            <a:avLst/>
          </a:prstGeom>
          <a:noFill/>
          <a:ln w="222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100" dirty="0">
                <a:solidFill>
                  <a:srgbClr val="0000CC"/>
                </a:solidFill>
                <a:latin typeface="方正大黑简体" panose="02010601030101010101" pitchFamily="2" charset="-122"/>
                <a:ea typeface="方正大黑简体" panose="02010601030101010101" pitchFamily="2" charset="-122"/>
              </a:rPr>
              <a:t>时序数据预测算法或模型</a:t>
            </a:r>
            <a:endParaRPr lang="zh-CN" altLang="en-US" sz="1100" dirty="0">
              <a:solidFill>
                <a:srgbClr val="0000CC"/>
              </a:solidFill>
              <a:latin typeface="方正大黑简体" panose="02010601030101010101" pitchFamily="2" charset="-122"/>
              <a:ea typeface="方正大黑简体" panose="02010601030101010101" pitchFamily="2" charset="-122"/>
            </a:endParaRPr>
          </a:p>
        </p:txBody>
      </p:sp>
      <p:sp>
        <p:nvSpPr>
          <p:cNvPr id="35" name="圆角矩形 110"/>
          <p:cNvSpPr/>
          <p:nvPr>
            <p:custDataLst>
              <p:tags r:id="rId8"/>
            </p:custDataLst>
          </p:nvPr>
        </p:nvSpPr>
        <p:spPr bwMode="auto">
          <a:xfrm>
            <a:off x="5337510" y="3805986"/>
            <a:ext cx="238699" cy="2520000"/>
          </a:xfrm>
          <a:prstGeom prst="roundRect">
            <a:avLst/>
          </a:prstGeom>
          <a:noFill/>
          <a:ln w="222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10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rPr>
              <a:t>异常值检测和小波变换算法</a:t>
            </a:r>
            <a:endParaRPr lang="zh-CN" altLang="en-US" sz="110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endParaRPr>
          </a:p>
        </p:txBody>
      </p:sp>
      <p:sp>
        <p:nvSpPr>
          <p:cNvPr id="36" name="圆角矩形 4"/>
          <p:cNvSpPr/>
          <p:nvPr>
            <p:custDataLst>
              <p:tags r:id="rId9"/>
            </p:custDataLst>
          </p:nvPr>
        </p:nvSpPr>
        <p:spPr bwMode="auto">
          <a:xfrm flipH="1">
            <a:off x="4962385" y="3805986"/>
            <a:ext cx="254328" cy="2520000"/>
          </a:xfrm>
          <a:prstGeom prst="roundRect">
            <a:avLst/>
          </a:prstGeom>
          <a:solidFill>
            <a:srgbClr val="FFFFFF"/>
          </a:solidFill>
          <a:ln w="22225" cap="flat" cmpd="sng" algn="ctr">
            <a:solidFill>
              <a:schemeClr val="tx1"/>
            </a:solidFill>
            <a:prstDash val="solid"/>
          </a:ln>
          <a:effectLst/>
        </p:spPr>
        <p:txBody>
          <a:bodyPr vert="eaVert"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050" kern="0">
                <a:solidFill>
                  <a:prstClr val="black"/>
                </a:solidFill>
                <a:latin typeface="方正大黑简体" panose="02010601030101010101" pitchFamily="2" charset="-122"/>
                <a:ea typeface="方正大黑简体" panose="02010601030101010101" pitchFamily="2" charset="-122"/>
                <a:sym typeface="方正大黑简体" panose="02010601030101010101" pitchFamily="2" charset="-122"/>
              </a:rPr>
              <a:t>深度学习、</a:t>
            </a:r>
            <a:r>
              <a:rPr lang="en-US" altLang="zh-CN" sz="1050" kern="0">
                <a:solidFill>
                  <a:prstClr val="black"/>
                </a:solidFill>
                <a:latin typeface="方正大黑简体" panose="02010601030101010101" pitchFamily="2" charset="-122"/>
                <a:ea typeface="方正大黑简体" panose="02010601030101010101" pitchFamily="2" charset="-122"/>
                <a:sym typeface="方正大黑简体" panose="02010601030101010101" pitchFamily="2" charset="-122"/>
              </a:rPr>
              <a:t>Agent</a:t>
            </a:r>
            <a:r>
              <a:rPr lang="zh-CN" altLang="en-US" sz="1050" kern="0">
                <a:solidFill>
                  <a:prstClr val="black"/>
                </a:solidFill>
                <a:latin typeface="方正大黑简体" panose="02010601030101010101" pitchFamily="2" charset="-122"/>
                <a:ea typeface="方正大黑简体" panose="02010601030101010101" pitchFamily="2" charset="-122"/>
                <a:sym typeface="方正大黑简体" panose="02010601030101010101" pitchFamily="2" charset="-122"/>
              </a:rPr>
              <a:t>等人工智能技术</a:t>
            </a:r>
            <a:endParaRPr kumimoji="0" sz="1050" i="0" u="none" strike="noStrike" kern="0" cap="none" spc="0" normalizeH="0" baseline="0" noProof="0" dirty="0">
              <a:ln>
                <a:noFill/>
              </a:ln>
              <a:solidFill>
                <a:prstClr val="black"/>
              </a:solidFill>
              <a:effectLst/>
              <a:uLnTx/>
              <a:uFillTx/>
              <a:latin typeface="方正大黑简体" panose="02010601030101010101" pitchFamily="2" charset="-122"/>
              <a:ea typeface="方正大黑简体" panose="02010601030101010101" pitchFamily="2" charset="-122"/>
              <a:sym typeface="+mn-ea"/>
            </a:endParaRPr>
          </a:p>
        </p:txBody>
      </p:sp>
      <p:sp>
        <p:nvSpPr>
          <p:cNvPr id="37" name="圆角矩形 108"/>
          <p:cNvSpPr/>
          <p:nvPr>
            <p:custDataLst>
              <p:tags r:id="rId10"/>
            </p:custDataLst>
          </p:nvPr>
        </p:nvSpPr>
        <p:spPr bwMode="auto">
          <a:xfrm>
            <a:off x="6491499" y="3805986"/>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rPr>
              <a:t>压缩机频谱解析和特征提取</a:t>
            </a:r>
            <a:endParaRPr lang="zh-CN" altLang="en-US" sz="1050" dirty="0">
              <a:solidFill>
                <a:srgbClr val="C00000"/>
              </a:solidFill>
              <a:latin typeface="方正大黑简体" panose="02010601030101010101" pitchFamily="2" charset="-122"/>
              <a:ea typeface="方正大黑简体" panose="02010601030101010101" pitchFamily="2" charset="-122"/>
            </a:endParaRPr>
          </a:p>
        </p:txBody>
      </p:sp>
      <p:sp>
        <p:nvSpPr>
          <p:cNvPr id="38" name="圆角矩形 108"/>
          <p:cNvSpPr/>
          <p:nvPr>
            <p:custDataLst>
              <p:tags r:id="rId11"/>
            </p:custDataLst>
          </p:nvPr>
        </p:nvSpPr>
        <p:spPr bwMode="auto">
          <a:xfrm>
            <a:off x="7227269" y="3805986"/>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rPr>
              <a:t>小样本故障诊断模型</a:t>
            </a:r>
            <a:endParaRPr lang="zh-CN" altLang="en-US" sz="1050" dirty="0">
              <a:solidFill>
                <a:srgbClr val="C00000"/>
              </a:solidFill>
              <a:latin typeface="方正大黑简体" panose="02010601030101010101" pitchFamily="2" charset="-122"/>
              <a:ea typeface="方正大黑简体" panose="02010601030101010101" pitchFamily="2" charset="-122"/>
            </a:endParaRPr>
          </a:p>
        </p:txBody>
      </p:sp>
      <p:sp>
        <p:nvSpPr>
          <p:cNvPr id="39" name="圆角矩形 108"/>
          <p:cNvSpPr/>
          <p:nvPr>
            <p:custDataLst>
              <p:tags r:id="rId12"/>
            </p:custDataLst>
          </p:nvPr>
        </p:nvSpPr>
        <p:spPr bwMode="auto">
          <a:xfrm>
            <a:off x="6850995" y="3805986"/>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rPr>
              <a:t>高频时频信号和功图融合算法</a:t>
            </a:r>
            <a:endParaRPr lang="zh-CN" altLang="en-US" sz="1050" dirty="0">
              <a:solidFill>
                <a:srgbClr val="C00000"/>
              </a:solidFill>
              <a:latin typeface="方正大黑简体" panose="02010601030101010101" pitchFamily="2" charset="-122"/>
              <a:ea typeface="方正大黑简体" panose="02010601030101010101" pitchFamily="2" charset="-122"/>
            </a:endParaRPr>
          </a:p>
        </p:txBody>
      </p:sp>
      <p:sp>
        <p:nvSpPr>
          <p:cNvPr id="40" name="圆角矩形 108"/>
          <p:cNvSpPr/>
          <p:nvPr>
            <p:custDataLst>
              <p:tags r:id="rId13"/>
            </p:custDataLst>
          </p:nvPr>
        </p:nvSpPr>
        <p:spPr bwMode="auto">
          <a:xfrm>
            <a:off x="6056502" y="3805986"/>
            <a:ext cx="238699" cy="2520000"/>
          </a:xfrm>
          <a:prstGeom prst="roundRect">
            <a:avLst/>
          </a:prstGeom>
          <a:noFill/>
          <a:ln w="222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100" dirty="0">
                <a:solidFill>
                  <a:srgbClr val="0000CC"/>
                </a:solidFill>
                <a:latin typeface="方正大黑简体" panose="02010601030101010101" pitchFamily="2" charset="-122"/>
                <a:ea typeface="方正大黑简体" panose="02010601030101010101" pitchFamily="2" charset="-122"/>
              </a:rPr>
              <a:t>压缩机</a:t>
            </a:r>
            <a:r>
              <a:rPr lang="en-US" altLang="zh-CN" sz="1100" dirty="0">
                <a:solidFill>
                  <a:srgbClr val="0000CC"/>
                </a:solidFill>
                <a:latin typeface="方正大黑简体" panose="02010601030101010101" pitchFamily="2" charset="-122"/>
                <a:ea typeface="方正大黑简体" panose="02010601030101010101" pitchFamily="2" charset="-122"/>
              </a:rPr>
              <a:t>P-V</a:t>
            </a:r>
            <a:r>
              <a:rPr lang="zh-CN" altLang="en-US" sz="1100" dirty="0">
                <a:solidFill>
                  <a:srgbClr val="0000CC"/>
                </a:solidFill>
                <a:latin typeface="方正大黑简体" panose="02010601030101010101" pitchFamily="2" charset="-122"/>
                <a:ea typeface="方正大黑简体" panose="02010601030101010101" pitchFamily="2" charset="-122"/>
              </a:rPr>
              <a:t>功图生成</a:t>
            </a:r>
            <a:endParaRPr lang="zh-CN" altLang="en-US" sz="1100" dirty="0">
              <a:solidFill>
                <a:srgbClr val="0000CC"/>
              </a:solidFill>
              <a:latin typeface="方正大黑简体" panose="02010601030101010101" pitchFamily="2" charset="-122"/>
              <a:ea typeface="方正大黑简体" panose="02010601030101010101" pitchFamily="2" charset="-122"/>
            </a:endParaRPr>
          </a:p>
        </p:txBody>
      </p:sp>
      <p:cxnSp>
        <p:nvCxnSpPr>
          <p:cNvPr id="41" name="连接符: 肘形 40"/>
          <p:cNvCxnSpPr>
            <a:stCxn id="36" idx="0"/>
            <a:endCxn id="56" idx="0"/>
          </p:cNvCxnSpPr>
          <p:nvPr/>
        </p:nvCxnSpPr>
        <p:spPr>
          <a:xfrm rot="16200000" flipH="1">
            <a:off x="6390707" y="2504828"/>
            <a:ext cx="22744" cy="2625061"/>
          </a:xfrm>
          <a:prstGeom prst="bentConnector3">
            <a:avLst>
              <a:gd name="adj1" fmla="val -1005100"/>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170086" y="3377265"/>
            <a:ext cx="0" cy="19009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bwMode="gray">
          <a:xfrm>
            <a:off x="5376037" y="2820000"/>
            <a:ext cx="1584000" cy="558600"/>
          </a:xfrm>
          <a:prstGeom prst="rect">
            <a:avLst/>
          </a:prstGeom>
          <a:solidFill>
            <a:srgbClr val="FFFFFF"/>
          </a:solidFill>
          <a:ln w="25400" algn="ctr">
            <a:solidFill>
              <a:srgbClr val="000000"/>
            </a:solidFill>
            <a:round/>
          </a:ln>
        </p:spPr>
        <p:txBody>
          <a:bodyPr wrap="square" lIns="0" tIns="0" rIns="0" bIns="0" rtlCol="0" anchor="ctr">
            <a:noAutofit/>
          </a:bodyPr>
          <a:lstStyle>
            <a:lvl1pPr>
              <a:defRPr>
                <a:solidFill>
                  <a:schemeClr val="tx1"/>
                </a:solidFill>
                <a:latin typeface="Arial" panose="020B0604020202090204" pitchFamily="34" charset="0"/>
                <a:ea typeface="宋体" pitchFamily="2" charset="-122"/>
              </a:defRPr>
            </a:lvl1pPr>
            <a:lvl2pPr marL="742950" indent="-285750">
              <a:defRPr>
                <a:solidFill>
                  <a:schemeClr val="tx1"/>
                </a:solidFill>
                <a:latin typeface="Arial" panose="020B0604020202090204" pitchFamily="34" charset="0"/>
                <a:ea typeface="宋体" pitchFamily="2" charset="-122"/>
              </a:defRPr>
            </a:lvl2pPr>
            <a:lvl3pPr marL="1143000" indent="-228600">
              <a:defRPr>
                <a:solidFill>
                  <a:schemeClr val="tx1"/>
                </a:solidFill>
                <a:latin typeface="Arial" panose="020B0604020202090204" pitchFamily="34" charset="0"/>
                <a:ea typeface="宋体" pitchFamily="2" charset="-122"/>
              </a:defRPr>
            </a:lvl3pPr>
            <a:lvl4pPr marL="1600200" indent="-228600">
              <a:defRPr>
                <a:solidFill>
                  <a:schemeClr val="tx1"/>
                </a:solidFill>
                <a:latin typeface="Arial" panose="020B0604020202090204" pitchFamily="34" charset="0"/>
                <a:ea typeface="宋体" pitchFamily="2" charset="-122"/>
              </a:defRPr>
            </a:lvl4pPr>
            <a:lvl5pPr marL="2057400" indent="-22860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9pPr>
          </a:lstStyle>
          <a:p>
            <a:pPr algn="ctr">
              <a:defRPr/>
            </a:pPr>
            <a:r>
              <a:rPr lang="zh-CN" altLang="en-US" sz="1050" kern="0" dirty="0">
                <a:latin typeface="方正大黑简体" panose="02010601030101010101" pitchFamily="2" charset="-122"/>
                <a:ea typeface="方正大黑简体" panose="02010601030101010101" pitchFamily="2" charset="-122"/>
              </a:rPr>
              <a:t>健康度评估</a:t>
            </a:r>
            <a:r>
              <a:rPr lang="zh-CN" altLang="zh-CN" sz="1050" kern="0" dirty="0">
                <a:latin typeface="方正大黑简体" panose="02010601030101010101" pitchFamily="2" charset="-122"/>
                <a:ea typeface="方正大黑简体" panose="02010601030101010101" pitchFamily="2" charset="-122"/>
              </a:rPr>
              <a:t>智能体</a:t>
            </a:r>
            <a:endParaRPr lang="zh-CN" altLang="en-US" sz="1050" kern="0" dirty="0">
              <a:latin typeface="方正大黑简体" panose="02010601030101010101" pitchFamily="2" charset="-122"/>
              <a:ea typeface="方正大黑简体" panose="02010601030101010101" pitchFamily="2" charset="-122"/>
              <a:sym typeface="方正大黑简体" panose="02010601030101010101" pitchFamily="2" charset="-122"/>
            </a:endParaRPr>
          </a:p>
        </p:txBody>
      </p:sp>
      <p:sp>
        <p:nvSpPr>
          <p:cNvPr id="44" name="圆角矩形 108"/>
          <p:cNvSpPr/>
          <p:nvPr>
            <p:custDataLst>
              <p:tags r:id="rId14"/>
            </p:custDataLst>
          </p:nvPr>
        </p:nvSpPr>
        <p:spPr bwMode="auto">
          <a:xfrm>
            <a:off x="8634744" y="3805986"/>
            <a:ext cx="238699" cy="2520000"/>
          </a:xfrm>
          <a:prstGeom prst="roundRect">
            <a:avLst/>
          </a:prstGeom>
          <a:solidFill>
            <a:srgbClr val="FFFFFF"/>
          </a:solidFill>
          <a:ln w="22225" cap="flat" cmpd="sng" algn="ctr">
            <a:solidFill>
              <a:schemeClr val="tx1"/>
            </a:solidFill>
            <a:prstDash val="solid"/>
          </a:ln>
          <a:effectLst/>
        </p:spPr>
        <p:txBody>
          <a:bodyPr vert="eaVert" anchor="ctr"/>
          <a:lstStyle/>
          <a:p>
            <a:pPr algn="ctr"/>
            <a:r>
              <a:rPr lang="zh-CN" altLang="en-US" sz="1050" dirty="0">
                <a:solidFill>
                  <a:prstClr val="black"/>
                </a:solidFill>
                <a:latin typeface="方正大黑简体" panose="02010601030101010101" pitchFamily="2" charset="-122"/>
                <a:ea typeface="方正大黑简体" panose="02010601030101010101" pitchFamily="2" charset="-122"/>
              </a:rPr>
              <a:t>三维建模</a:t>
            </a:r>
            <a:endParaRPr lang="zh-CN" altLang="en-US" sz="1050" dirty="0">
              <a:solidFill>
                <a:prstClr val="black"/>
              </a:solidFill>
              <a:latin typeface="方正大黑简体" panose="02010601030101010101" pitchFamily="2" charset="-122"/>
              <a:ea typeface="方正大黑简体" panose="02010601030101010101" pitchFamily="2" charset="-122"/>
            </a:endParaRPr>
          </a:p>
        </p:txBody>
      </p:sp>
      <p:sp>
        <p:nvSpPr>
          <p:cNvPr id="45" name="圆角矩形 110"/>
          <p:cNvSpPr/>
          <p:nvPr>
            <p:custDataLst>
              <p:tags r:id="rId15"/>
            </p:custDataLst>
          </p:nvPr>
        </p:nvSpPr>
        <p:spPr bwMode="auto">
          <a:xfrm>
            <a:off x="8275248" y="3805986"/>
            <a:ext cx="238699" cy="2520000"/>
          </a:xfrm>
          <a:prstGeom prst="roundRect">
            <a:avLst/>
          </a:prstGeom>
          <a:solidFill>
            <a:srgbClr val="FFFFFF"/>
          </a:solidFill>
          <a:ln w="22225" cap="flat" cmpd="sng" algn="ctr">
            <a:solidFill>
              <a:schemeClr val="tx1"/>
            </a:solidFill>
            <a:prstDash val="solid"/>
          </a:ln>
          <a:effectLst/>
        </p:spPr>
        <p:txBody>
          <a:bodyPr vert="eaVert"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50" i="0" u="none" strike="noStrike" kern="1200" cap="none" spc="0" normalizeH="0" baseline="0" noProof="0" dirty="0">
                <a:ln>
                  <a:noFill/>
                </a:ln>
                <a:solidFill>
                  <a:prstClr val="black"/>
                </a:solidFill>
                <a:effectLst/>
                <a:uLnTx/>
                <a:uFillTx/>
                <a:latin typeface="方正大黑简体" panose="02010601030101010101" pitchFamily="2" charset="-122"/>
                <a:ea typeface="方正大黑简体" panose="02010601030101010101" pitchFamily="2" charset="-122"/>
                <a:sym typeface="方正大黑简体" panose="02010601030101010101" pitchFamily="2" charset="-122"/>
              </a:rPr>
              <a:t>三维设计</a:t>
            </a:r>
            <a:endParaRPr kumimoji="0" lang="zh-CN" altLang="en-US" sz="1050" i="0" u="none" strike="noStrike" kern="1200" cap="none" spc="0" normalizeH="0" baseline="0" noProof="0" dirty="0">
              <a:ln>
                <a:noFill/>
              </a:ln>
              <a:solidFill>
                <a:prstClr val="black"/>
              </a:solidFill>
              <a:effectLst/>
              <a:uLnTx/>
              <a:uFillTx/>
              <a:latin typeface="方正大黑简体" panose="02010601030101010101" pitchFamily="2" charset="-122"/>
              <a:ea typeface="方正大黑简体" panose="02010601030101010101" pitchFamily="2" charset="-122"/>
              <a:sym typeface="方正大黑简体" panose="02010601030101010101" pitchFamily="2" charset="-122"/>
            </a:endParaRPr>
          </a:p>
        </p:txBody>
      </p:sp>
      <p:sp>
        <p:nvSpPr>
          <p:cNvPr id="46" name="圆角矩形 108"/>
          <p:cNvSpPr/>
          <p:nvPr>
            <p:custDataLst>
              <p:tags r:id="rId16"/>
            </p:custDataLst>
          </p:nvPr>
        </p:nvSpPr>
        <p:spPr bwMode="auto">
          <a:xfrm>
            <a:off x="9646041" y="3805986"/>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rPr>
              <a:t>设备虚实映射</a:t>
            </a:r>
            <a:endParaRPr lang="zh-CN" altLang="en-US" sz="1050" dirty="0">
              <a:solidFill>
                <a:srgbClr val="C00000"/>
              </a:solidFill>
              <a:latin typeface="方正大黑简体" panose="02010601030101010101" pitchFamily="2" charset="-122"/>
              <a:ea typeface="方正大黑简体" panose="02010601030101010101" pitchFamily="2" charset="-122"/>
            </a:endParaRPr>
          </a:p>
        </p:txBody>
      </p:sp>
      <p:sp>
        <p:nvSpPr>
          <p:cNvPr id="47" name="圆角矩形 108"/>
          <p:cNvSpPr/>
          <p:nvPr>
            <p:custDataLst>
              <p:tags r:id="rId17"/>
            </p:custDataLst>
          </p:nvPr>
        </p:nvSpPr>
        <p:spPr bwMode="auto">
          <a:xfrm>
            <a:off x="10365033" y="3805986"/>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rPr>
              <a:t>油气设备仿真技术</a:t>
            </a:r>
            <a:endParaRPr lang="zh-CN" altLang="en-US" sz="1050" dirty="0">
              <a:solidFill>
                <a:srgbClr val="C00000"/>
              </a:solidFill>
              <a:latin typeface="方正大黑简体" panose="02010601030101010101" pitchFamily="2" charset="-122"/>
              <a:ea typeface="方正大黑简体" panose="02010601030101010101" pitchFamily="2" charset="-122"/>
            </a:endParaRPr>
          </a:p>
        </p:txBody>
      </p:sp>
      <p:sp>
        <p:nvSpPr>
          <p:cNvPr id="48" name="圆角矩形 108"/>
          <p:cNvSpPr/>
          <p:nvPr>
            <p:custDataLst>
              <p:tags r:id="rId18"/>
            </p:custDataLst>
          </p:nvPr>
        </p:nvSpPr>
        <p:spPr bwMode="auto">
          <a:xfrm>
            <a:off x="10005537" y="3805986"/>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rPr>
              <a:t>设备状形态与态轻量内存数据库</a:t>
            </a:r>
            <a:endParaRPr lang="zh-CN" altLang="en-US" sz="1050" dirty="0">
              <a:solidFill>
                <a:srgbClr val="C00000"/>
              </a:solidFill>
              <a:latin typeface="方正大黑简体" panose="02010601030101010101" pitchFamily="2" charset="-122"/>
              <a:ea typeface="方正大黑简体" panose="02010601030101010101" pitchFamily="2" charset="-122"/>
            </a:endParaRPr>
          </a:p>
        </p:txBody>
      </p:sp>
      <p:sp>
        <p:nvSpPr>
          <p:cNvPr id="49" name="圆角矩形 108"/>
          <p:cNvSpPr/>
          <p:nvPr>
            <p:custDataLst>
              <p:tags r:id="rId19"/>
            </p:custDataLst>
          </p:nvPr>
        </p:nvSpPr>
        <p:spPr bwMode="auto">
          <a:xfrm>
            <a:off x="8994240" y="3805986"/>
            <a:ext cx="238699" cy="2520000"/>
          </a:xfrm>
          <a:prstGeom prst="roundRect">
            <a:avLst/>
          </a:prstGeom>
          <a:solidFill>
            <a:srgbClr val="FFFFFF"/>
          </a:solidFill>
          <a:ln w="22225" cap="flat" cmpd="sng" algn="ctr">
            <a:solidFill>
              <a:schemeClr val="tx1"/>
            </a:solidFill>
            <a:prstDash val="solid"/>
          </a:ln>
          <a:effectLst/>
        </p:spPr>
        <p:txBody>
          <a:bodyPr vert="eaVert" anchor="ctr"/>
          <a:lstStyle/>
          <a:p>
            <a:pPr algn="ctr"/>
            <a:r>
              <a:rPr lang="en-US" altLang="zh-CN" sz="1050" dirty="0">
                <a:solidFill>
                  <a:prstClr val="black"/>
                </a:solidFill>
                <a:latin typeface="方正大黑简体" panose="02010601030101010101" pitchFamily="2" charset="-122"/>
                <a:ea typeface="方正大黑简体" panose="02010601030101010101" pitchFamily="2" charset="-122"/>
              </a:rPr>
              <a:t>3D</a:t>
            </a:r>
            <a:r>
              <a:rPr lang="zh-CN" altLang="en-US" sz="1050" dirty="0">
                <a:solidFill>
                  <a:prstClr val="black"/>
                </a:solidFill>
                <a:latin typeface="方正大黑简体" panose="02010601030101010101" pitchFamily="2" charset="-122"/>
                <a:ea typeface="方正大黑简体" panose="02010601030101010101" pitchFamily="2" charset="-122"/>
              </a:rPr>
              <a:t>渲染</a:t>
            </a:r>
            <a:endParaRPr lang="zh-CN" altLang="en-US" sz="1050" dirty="0">
              <a:solidFill>
                <a:prstClr val="black"/>
              </a:solidFill>
              <a:latin typeface="方正大黑简体" panose="02010601030101010101" pitchFamily="2" charset="-122"/>
              <a:ea typeface="方正大黑简体" panose="02010601030101010101" pitchFamily="2" charset="-122"/>
            </a:endParaRPr>
          </a:p>
        </p:txBody>
      </p:sp>
      <p:cxnSp>
        <p:nvCxnSpPr>
          <p:cNvPr id="50" name="连接符: 肘形 49"/>
          <p:cNvCxnSpPr>
            <a:stCxn id="45" idx="0"/>
            <a:endCxn id="55" idx="0"/>
          </p:cNvCxnSpPr>
          <p:nvPr/>
        </p:nvCxnSpPr>
        <p:spPr>
          <a:xfrm rot="5400000" flipH="1" flipV="1">
            <a:off x="9789209" y="2411375"/>
            <a:ext cx="12700" cy="2789223"/>
          </a:xfrm>
          <a:prstGeom prst="bentConnector3">
            <a:avLst>
              <a:gd name="adj1" fmla="val 1800000"/>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1" name="矩形 50"/>
          <p:cNvSpPr/>
          <p:nvPr/>
        </p:nvSpPr>
        <p:spPr bwMode="gray">
          <a:xfrm>
            <a:off x="8704461" y="2820000"/>
            <a:ext cx="1584000" cy="558600"/>
          </a:xfrm>
          <a:prstGeom prst="rect">
            <a:avLst/>
          </a:prstGeom>
          <a:solidFill>
            <a:srgbClr val="FFFFFF"/>
          </a:solidFill>
          <a:ln w="25400" algn="ctr">
            <a:solidFill>
              <a:srgbClr val="000000"/>
            </a:solidFill>
            <a:round/>
          </a:ln>
        </p:spPr>
        <p:txBody>
          <a:bodyPr wrap="square" lIns="0" tIns="0" rIns="0" bIns="0" rtlCol="0" anchor="ctr">
            <a:noAutofit/>
          </a:bodyPr>
          <a:lstStyle>
            <a:lvl1pPr>
              <a:defRPr>
                <a:solidFill>
                  <a:schemeClr val="tx1"/>
                </a:solidFill>
                <a:latin typeface="Arial" panose="020B0604020202090204" pitchFamily="34" charset="0"/>
                <a:ea typeface="宋体" pitchFamily="2" charset="-122"/>
              </a:defRPr>
            </a:lvl1pPr>
            <a:lvl2pPr marL="742950" indent="-285750">
              <a:defRPr>
                <a:solidFill>
                  <a:schemeClr val="tx1"/>
                </a:solidFill>
                <a:latin typeface="Arial" panose="020B0604020202090204" pitchFamily="34" charset="0"/>
                <a:ea typeface="宋体" pitchFamily="2" charset="-122"/>
              </a:defRPr>
            </a:lvl2pPr>
            <a:lvl3pPr marL="1143000" indent="-228600">
              <a:defRPr>
                <a:solidFill>
                  <a:schemeClr val="tx1"/>
                </a:solidFill>
                <a:latin typeface="Arial" panose="020B0604020202090204" pitchFamily="34" charset="0"/>
                <a:ea typeface="宋体" pitchFamily="2" charset="-122"/>
              </a:defRPr>
            </a:lvl3pPr>
            <a:lvl4pPr marL="1600200" indent="-228600">
              <a:defRPr>
                <a:solidFill>
                  <a:schemeClr val="tx1"/>
                </a:solidFill>
                <a:latin typeface="Arial" panose="020B0604020202090204" pitchFamily="34" charset="0"/>
                <a:ea typeface="宋体" pitchFamily="2" charset="-122"/>
              </a:defRPr>
            </a:lvl4pPr>
            <a:lvl5pPr marL="2057400" indent="-22860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9pPr>
          </a:lstStyle>
          <a:p>
            <a:pPr lvl="0" algn="ctr">
              <a:spcBef>
                <a:spcPts val="0"/>
              </a:spcBef>
              <a:spcAft>
                <a:spcPts val="0"/>
              </a:spcAft>
              <a:buClrTx/>
              <a:buSzTx/>
              <a:buFontTx/>
              <a:defRPr/>
            </a:pPr>
            <a:r>
              <a:rPr lang="zh-CN" altLang="en-US" sz="1050" kern="0" dirty="0">
                <a:latin typeface="方正大黑简体" panose="02010601030101010101" pitchFamily="2" charset="-122"/>
                <a:ea typeface="方正大黑简体" panose="02010601030101010101" pitchFamily="2" charset="-122"/>
                <a:sym typeface="方正大黑简体" panose="02010601030101010101" pitchFamily="2" charset="-122"/>
              </a:rPr>
              <a:t>数字孪生模型</a:t>
            </a:r>
            <a:endParaRPr lang="zh-CN" altLang="en-US" sz="1050" kern="0" noProof="0" dirty="0">
              <a:ln>
                <a:noFill/>
              </a:ln>
              <a:effectLst/>
              <a:uLnTx/>
              <a:uFillTx/>
              <a:latin typeface="方正大黑简体" panose="02010601030101010101" pitchFamily="2" charset="-122"/>
              <a:ea typeface="方正大黑简体" panose="02010601030101010101" pitchFamily="2" charset="-122"/>
              <a:sym typeface="方正大黑简体" panose="02010601030101010101" pitchFamily="2" charset="-122"/>
            </a:endParaRPr>
          </a:p>
        </p:txBody>
      </p:sp>
      <p:cxnSp>
        <p:nvCxnSpPr>
          <p:cNvPr id="52" name="直接连接符 51"/>
          <p:cNvCxnSpPr>
            <a:endCxn id="43" idx="0"/>
          </p:cNvCxnSpPr>
          <p:nvPr/>
        </p:nvCxnSpPr>
        <p:spPr>
          <a:xfrm>
            <a:off x="6168037" y="2483891"/>
            <a:ext cx="0" cy="3361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连接符: 肘形 52"/>
          <p:cNvCxnSpPr/>
          <p:nvPr/>
        </p:nvCxnSpPr>
        <p:spPr>
          <a:xfrm rot="5400000" flipH="1" flipV="1">
            <a:off x="6382007" y="-351808"/>
            <a:ext cx="12700" cy="6302411"/>
          </a:xfrm>
          <a:prstGeom prst="bentConnector3">
            <a:avLst>
              <a:gd name="adj1" fmla="val 1800000"/>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 name="圆角矩形 108"/>
          <p:cNvSpPr/>
          <p:nvPr>
            <p:custDataLst>
              <p:tags r:id="rId20"/>
            </p:custDataLst>
          </p:nvPr>
        </p:nvSpPr>
        <p:spPr bwMode="auto">
          <a:xfrm>
            <a:off x="10707351" y="3805986"/>
            <a:ext cx="238699" cy="2520000"/>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sym typeface="方正大黑简体" panose="02010601030101010101" pitchFamily="2" charset="-122"/>
              </a:rPr>
              <a:t>三维模型和时序数据融合</a:t>
            </a:r>
            <a:endParaRPr lang="en-US" altLang="zh-CN" sz="1050" dirty="0">
              <a:solidFill>
                <a:srgbClr val="C00000"/>
              </a:solidFill>
              <a:latin typeface="方正大黑简体" panose="02010601030101010101" pitchFamily="2" charset="-122"/>
              <a:ea typeface="方正大黑简体" panose="02010601030101010101" pitchFamily="2" charset="-122"/>
              <a:sym typeface="方正大黑简体" panose="02010601030101010101" pitchFamily="2" charset="-122"/>
            </a:endParaRPr>
          </a:p>
        </p:txBody>
      </p:sp>
      <p:sp>
        <p:nvSpPr>
          <p:cNvPr id="55" name="圆角矩形 108"/>
          <p:cNvSpPr/>
          <p:nvPr>
            <p:custDataLst>
              <p:tags r:id="rId21"/>
            </p:custDataLst>
          </p:nvPr>
        </p:nvSpPr>
        <p:spPr bwMode="auto">
          <a:xfrm>
            <a:off x="11064471" y="3805986"/>
            <a:ext cx="238699" cy="2520000"/>
          </a:xfrm>
          <a:prstGeom prst="roundRect">
            <a:avLst/>
          </a:prstGeom>
          <a:noFill/>
          <a:ln w="222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en-US" sz="110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rPr>
              <a:t>语言模型和</a:t>
            </a:r>
            <a:r>
              <a:rPr lang="zh-CN" altLang="en-US" sz="110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rPr>
              <a:t>预测模型对接</a:t>
            </a:r>
            <a:endParaRPr lang="en-US" altLang="zh-CN" sz="110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endParaRPr>
          </a:p>
        </p:txBody>
      </p:sp>
      <p:sp>
        <p:nvSpPr>
          <p:cNvPr id="56" name="圆角矩形 108"/>
          <p:cNvSpPr/>
          <p:nvPr>
            <p:custDataLst>
              <p:tags r:id="rId22"/>
            </p:custDataLst>
          </p:nvPr>
        </p:nvSpPr>
        <p:spPr bwMode="auto">
          <a:xfrm>
            <a:off x="7595260" y="3828730"/>
            <a:ext cx="238700" cy="2497256"/>
          </a:xfrm>
          <a:prstGeom prst="roundRect">
            <a:avLst/>
          </a:prstGeom>
          <a:solidFill>
            <a:srgbClr val="FFFFFF"/>
          </a:solidFill>
          <a:ln w="22225" cap="flat" cmpd="sng" algn="ctr">
            <a:solidFill>
              <a:srgbClr val="C00000"/>
            </a:solidFill>
            <a:prstDash val="solid"/>
          </a:ln>
          <a:effectLst/>
        </p:spPr>
        <p:txBody>
          <a:bodyPr vert="eaVert" anchor="ctr"/>
          <a:lstStyle/>
          <a:p>
            <a:pPr algn="ctr"/>
            <a:r>
              <a:rPr lang="zh-CN" altLang="en-US" sz="1050" dirty="0">
                <a:solidFill>
                  <a:srgbClr val="C00000"/>
                </a:solidFill>
                <a:latin typeface="方正大黑简体" panose="02010601030101010101" pitchFamily="2" charset="-122"/>
                <a:ea typeface="方正大黑简体" panose="02010601030101010101" pitchFamily="2" charset="-122"/>
              </a:rPr>
              <a:t>故障样本智能标注</a:t>
            </a:r>
            <a:endParaRPr lang="zh-CN" altLang="en-US" sz="1050" dirty="0">
              <a:solidFill>
                <a:srgbClr val="C00000"/>
              </a:solidFill>
              <a:latin typeface="方正大黑简体" panose="02010601030101010101" pitchFamily="2" charset="-122"/>
              <a:ea typeface="方正大黑简体" panose="02010601030101010101" pitchFamily="2" charset="-122"/>
            </a:endParaRPr>
          </a:p>
        </p:txBody>
      </p:sp>
      <p:cxnSp>
        <p:nvCxnSpPr>
          <p:cNvPr id="57" name="直接连接符 56"/>
          <p:cNvCxnSpPr/>
          <p:nvPr/>
        </p:nvCxnSpPr>
        <p:spPr>
          <a:xfrm>
            <a:off x="9539563" y="3377265"/>
            <a:ext cx="0" cy="19009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连接符: 肘形 57"/>
          <p:cNvCxnSpPr>
            <a:stCxn id="30" idx="0"/>
            <a:endCxn id="31" idx="0"/>
          </p:cNvCxnSpPr>
          <p:nvPr/>
        </p:nvCxnSpPr>
        <p:spPr>
          <a:xfrm rot="5400000" flipH="1" flipV="1">
            <a:off x="3233245" y="3076736"/>
            <a:ext cx="12700" cy="1445799"/>
          </a:xfrm>
          <a:prstGeom prst="bentConnector3">
            <a:avLst>
              <a:gd name="adj1" fmla="val 1800000"/>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9" name="圆角矩形 108"/>
          <p:cNvSpPr/>
          <p:nvPr>
            <p:custDataLst>
              <p:tags r:id="rId23"/>
            </p:custDataLst>
          </p:nvPr>
        </p:nvSpPr>
        <p:spPr bwMode="auto">
          <a:xfrm>
            <a:off x="9341510" y="3800991"/>
            <a:ext cx="238699" cy="2520000"/>
          </a:xfrm>
          <a:prstGeom prst="roundRect">
            <a:avLst/>
          </a:prstGeom>
          <a:solidFill>
            <a:srgbClr val="FFFFFF"/>
          </a:solidFill>
          <a:ln w="22225" cap="flat" cmpd="sng" algn="ctr">
            <a:solidFill>
              <a:schemeClr val="tx1"/>
            </a:solidFill>
            <a:prstDash val="solid"/>
          </a:ln>
          <a:effectLst/>
        </p:spPr>
        <p:txBody>
          <a:bodyPr vert="eaVert" anchor="ctr"/>
          <a:lstStyle/>
          <a:p>
            <a:pPr algn="ctr"/>
            <a:r>
              <a:rPr lang="zh-CN" altLang="en-US" sz="1050" dirty="0">
                <a:ea typeface="方正大黑简体" panose="02010601030101010101" pitchFamily="2" charset="-122"/>
              </a:rPr>
              <a:t>可变速率回放</a:t>
            </a:r>
            <a:endParaRPr lang="zh-CN" altLang="en-US" sz="1050" dirty="0">
              <a:solidFill>
                <a:prstClr val="black"/>
              </a:solidFill>
              <a:latin typeface="方正大黑简体" panose="02010601030101010101" pitchFamily="2" charset="-122"/>
              <a:ea typeface="方正大黑简体" panose="02010601030101010101" pitchFamily="2" charset="-122"/>
            </a:endParaRPr>
          </a:p>
        </p:txBody>
      </p:sp>
      <p:sp>
        <p:nvSpPr>
          <p:cNvPr id="61" name="Text Box 2"/>
          <p:cNvSpPr txBox="1"/>
          <p:nvPr>
            <p:custDataLst>
              <p:tags r:id="rId24"/>
            </p:custDataLst>
          </p:nvPr>
        </p:nvSpPr>
        <p:spPr>
          <a:xfrm>
            <a:off x="12287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en-US" altLang="zh-CN" sz="2800" b="1" dirty="0">
                <a:latin typeface="方正大黑简体" panose="02010601030101010101" pitchFamily="2" charset="-122"/>
                <a:ea typeface="方正大黑简体" panose="02010601030101010101" pitchFamily="2" charset="-122"/>
              </a:rPr>
              <a:t>1.1</a:t>
            </a:r>
            <a:r>
              <a:rPr lang="zh-CN" altLang="en-US" sz="2800" b="1" dirty="0">
                <a:latin typeface="方正大黑简体" panose="02010601030101010101" pitchFamily="2" charset="-122"/>
                <a:ea typeface="方正大黑简体" panose="02010601030101010101" pitchFamily="2" charset="-122"/>
              </a:rPr>
              <a:t>　技术图谱</a:t>
            </a:r>
            <a:endParaRPr lang="zh-CN" altLang="en-US" sz="2800" b="1" dirty="0">
              <a:latin typeface="方正大黑简体" panose="02010601030101010101" pitchFamily="2" charset="-122"/>
              <a:ea typeface="方正大黑简体" panose="02010601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custDataLst>
              <p:tags r:id="rId1"/>
            </p:custDataLst>
          </p:nvPr>
        </p:nvSpPr>
        <p:spPr>
          <a:xfrm>
            <a:off x="12287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en-US" altLang="zh-CN" sz="2800" b="1" dirty="0">
                <a:latin typeface="方正大黑简体" panose="02010601030101010101" pitchFamily="2" charset="-122"/>
                <a:ea typeface="方正大黑简体" panose="02010601030101010101" pitchFamily="2" charset="-122"/>
              </a:rPr>
              <a:t>1.2</a:t>
            </a:r>
            <a:r>
              <a:rPr lang="zh-CN" altLang="en-US" sz="2800" b="1" dirty="0">
                <a:latin typeface="方正大黑简体" panose="02010601030101010101" pitchFamily="2" charset="-122"/>
                <a:ea typeface="方正大黑简体" panose="02010601030101010101" pitchFamily="2" charset="-122"/>
              </a:rPr>
              <a:t>　完成情况与进度</a:t>
            </a:r>
            <a:endParaRPr lang="zh-CN" altLang="en-US" sz="2800" b="1" dirty="0">
              <a:latin typeface="方正大黑简体" panose="02010601030101010101" pitchFamily="2" charset="-122"/>
              <a:ea typeface="方正大黑简体" panose="02010601030101010101" pitchFamily="2" charset="-122"/>
            </a:endParaRPr>
          </a:p>
        </p:txBody>
      </p:sp>
      <p:graphicFrame>
        <p:nvGraphicFramePr>
          <p:cNvPr id="5" name="表格 4"/>
          <p:cNvGraphicFramePr>
            <a:graphicFrameLocks noGrp="1"/>
          </p:cNvGraphicFramePr>
          <p:nvPr/>
        </p:nvGraphicFramePr>
        <p:xfrm>
          <a:off x="94973" y="1824040"/>
          <a:ext cx="11284227" cy="4714240"/>
        </p:xfrm>
        <a:graphic>
          <a:graphicData uri="http://schemas.openxmlformats.org/drawingml/2006/table">
            <a:tbl>
              <a:tblPr firstRow="1" bandRow="1">
                <a:tableStyleId>{5C22544A-7EE6-4342-B048-85BDC9FD1C3A}</a:tableStyleId>
              </a:tblPr>
              <a:tblGrid>
                <a:gridCol w="3325608"/>
                <a:gridCol w="1621319"/>
                <a:gridCol w="5153319"/>
                <a:gridCol w="1183981"/>
              </a:tblGrid>
              <a:tr h="370840">
                <a:tc>
                  <a:txBody>
                    <a:bodyPr/>
                    <a:lstStyle/>
                    <a:p>
                      <a:pPr algn="ctr"/>
                      <a:r>
                        <a:rPr lang="zh-CN" altLang="en-US" dirty="0"/>
                        <a:t>技术点</a:t>
                      </a:r>
                      <a:endParaRPr lang="zh-CN" altLang="en-US" dirty="0"/>
                    </a:p>
                  </a:txBody>
                  <a:tcPr/>
                </a:tc>
                <a:tc>
                  <a:txBody>
                    <a:bodyPr/>
                    <a:lstStyle/>
                    <a:p>
                      <a:pPr algn="ctr"/>
                      <a:r>
                        <a:rPr lang="zh-CN" altLang="en-US" dirty="0"/>
                        <a:t>技术类型</a:t>
                      </a:r>
                      <a:endParaRPr lang="zh-CN" altLang="en-US" dirty="0"/>
                    </a:p>
                  </a:txBody>
                  <a:tcPr/>
                </a:tc>
                <a:tc>
                  <a:txBody>
                    <a:bodyPr/>
                    <a:lstStyle/>
                    <a:p>
                      <a:pPr algn="ctr"/>
                      <a:r>
                        <a:rPr lang="zh-CN" altLang="en-US" dirty="0"/>
                        <a:t>完成情况</a:t>
                      </a:r>
                      <a:endParaRPr lang="zh-CN" altLang="en-US" dirty="0"/>
                    </a:p>
                  </a:txBody>
                  <a:tcPr/>
                </a:tc>
                <a:tc>
                  <a:txBody>
                    <a:bodyPr/>
                    <a:lstStyle/>
                    <a:p>
                      <a:pPr algn="ctr"/>
                      <a:r>
                        <a:rPr lang="zh-CN" altLang="en-US" dirty="0"/>
                        <a:t>进度</a:t>
                      </a:r>
                      <a:endParaRPr lang="zh-CN" altLang="en-US" dirty="0"/>
                    </a:p>
                  </a:txBody>
                  <a:tcPr/>
                </a:tc>
              </a:tr>
              <a:tr h="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kern="1200" dirty="0">
                          <a:solidFill>
                            <a:srgbClr val="C00000"/>
                          </a:solidFill>
                          <a:latin typeface="方正大黑简体" panose="02010601030101010101" pitchFamily="2" charset="-122"/>
                          <a:ea typeface="方正大黑简体" panose="02010601030101010101" pitchFamily="2" charset="-122"/>
                          <a:cs typeface="+mn-cs"/>
                          <a:sym typeface="方正大黑简体" panose="02010601030101010101" pitchFamily="2" charset="-122"/>
                        </a:rPr>
                        <a:t>状态监测标准数据模型规范</a:t>
                      </a:r>
                      <a:endParaRPr lang="zh-CN" altLang="en-US" sz="1800" kern="1200" dirty="0">
                        <a:solidFill>
                          <a:srgbClr val="C00000"/>
                        </a:solidFill>
                        <a:latin typeface="方正大黑简体" panose="02010601030101010101" pitchFamily="2" charset="-122"/>
                        <a:ea typeface="方正大黑简体" panose="02010601030101010101" pitchFamily="2" charset="-122"/>
                        <a:cs typeface="+mn-cs"/>
                        <a:sym typeface="方正大黑简体" panose="02010601030101010101" pitchFamily="2" charset="-122"/>
                      </a:endParaRPr>
                    </a:p>
                  </a:txBody>
                  <a:tcPr/>
                </a:tc>
                <a:tc>
                  <a:txBody>
                    <a:bodyPr/>
                    <a:lstStyle/>
                    <a:p>
                      <a:r>
                        <a:rPr lang="zh-CN" altLang="en-US" dirty="0"/>
                        <a:t>创新攻关</a:t>
                      </a:r>
                      <a:endParaRPr lang="zh-CN" altLang="en-US" dirty="0"/>
                    </a:p>
                  </a:txBody>
                  <a:tcPr/>
                </a:tc>
                <a:tc>
                  <a:txBody>
                    <a:bodyPr/>
                    <a:lstStyle/>
                    <a:p>
                      <a:r>
                        <a:rPr lang="zh-CN" altLang="en-US" dirty="0"/>
                        <a:t>完成初稿的编写</a:t>
                      </a:r>
                      <a:endParaRPr lang="zh-CN" altLang="en-US" dirty="0"/>
                    </a:p>
                  </a:txBody>
                  <a:tcPr/>
                </a:tc>
                <a:tc>
                  <a:txBody>
                    <a:bodyPr/>
                    <a:lstStyle/>
                    <a:p>
                      <a:r>
                        <a:rPr lang="en-US" altLang="zh-CN" dirty="0"/>
                        <a:t>80%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kern="1200" dirty="0">
                          <a:solidFill>
                            <a:srgbClr val="C00000"/>
                          </a:solidFill>
                          <a:latin typeface="方正大黑简体" panose="02010601030101010101" pitchFamily="2" charset="-122"/>
                          <a:ea typeface="方正大黑简体" panose="02010601030101010101" pitchFamily="2" charset="-122"/>
                          <a:cs typeface="+mn-cs"/>
                        </a:rPr>
                        <a:t>压缩机频谱解析和特征提取</a:t>
                      </a:r>
                      <a:endParaRPr lang="zh-CN" altLang="en-US" sz="1800" kern="1200" dirty="0">
                        <a:solidFill>
                          <a:srgbClr val="C00000"/>
                        </a:solidFill>
                        <a:latin typeface="方正大黑简体" panose="02010601030101010101" pitchFamily="2" charset="-122"/>
                        <a:ea typeface="方正大黑简体" panose="02010601030101010101" pitchFamily="2" charset="-122"/>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创新攻关</a:t>
                      </a:r>
                      <a:endParaRPr lang="zh-CN" altLang="en-US" dirty="0"/>
                    </a:p>
                  </a:txBody>
                  <a:tcPr/>
                </a:tc>
                <a:tc>
                  <a:txBody>
                    <a:bodyPr/>
                    <a:lstStyle/>
                    <a:p>
                      <a:r>
                        <a:rPr lang="zh-CN" altLang="en-US" dirty="0"/>
                        <a:t>采用包络图和中位数偏移进行等算法进行解析和提取</a:t>
                      </a:r>
                      <a:endParaRPr lang="zh-CN" altLang="en-US" dirty="0"/>
                    </a:p>
                  </a:txBody>
                  <a:tcPr/>
                </a:tc>
                <a:tc>
                  <a:txBody>
                    <a:bodyPr/>
                    <a:lstStyle/>
                    <a:p>
                      <a:r>
                        <a:rPr lang="en-US" altLang="zh-CN" dirty="0"/>
                        <a:t>100%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rPr>
                        <a:t>异常值检测和小波变换算法</a:t>
                      </a:r>
                      <a:endParaRPr lang="zh-CN" altLang="en-US" sz="1800" dirty="0">
                        <a:solidFill>
                          <a:srgbClr val="0000CC"/>
                        </a:solidFill>
                        <a:latin typeface="方正大黑简体" panose="02010601030101010101" pitchFamily="2" charset="-122"/>
                        <a:ea typeface="方正大黑简体" panose="02010601030101010101" pitchFamily="2" charset="-122"/>
                        <a:sym typeface="方正大黑简体" panose="02010601030101010101" pitchFamily="2" charset="-122"/>
                      </a:endParaRPr>
                    </a:p>
                  </a:txBody>
                  <a:tcPr/>
                </a:tc>
                <a:tc>
                  <a:txBody>
                    <a:bodyPr/>
                    <a:lstStyle/>
                    <a:p>
                      <a:r>
                        <a:rPr lang="zh-CN" altLang="en-US" dirty="0"/>
                        <a:t>换代升级</a:t>
                      </a:r>
                      <a:endParaRPr lang="zh-CN" altLang="en-US" dirty="0"/>
                    </a:p>
                  </a:txBody>
                  <a:tcPr/>
                </a:tc>
                <a:tc>
                  <a:txBody>
                    <a:bodyPr/>
                    <a:lstStyle/>
                    <a:p>
                      <a:r>
                        <a:rPr lang="zh-CN" altLang="en-US" dirty="0"/>
                        <a:t>根据压缩机运行状态进行适配</a:t>
                      </a:r>
                      <a:endParaRPr lang="zh-CN" altLang="en-US" dirty="0"/>
                    </a:p>
                  </a:txBody>
                  <a:tcPr/>
                </a:tc>
                <a:tc>
                  <a:txBody>
                    <a:bodyPr/>
                    <a:lstStyle/>
                    <a:p>
                      <a:r>
                        <a:rPr lang="en-US" altLang="zh-CN" dirty="0"/>
                        <a:t>100%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0000CC"/>
                          </a:solidFill>
                          <a:latin typeface="方正大黑简体" panose="02010601030101010101" pitchFamily="2" charset="-122"/>
                          <a:ea typeface="方正大黑简体" panose="02010601030101010101" pitchFamily="2" charset="-122"/>
                        </a:rPr>
                        <a:t>时序数据预测算法或模型</a:t>
                      </a:r>
                      <a:endParaRPr lang="zh-CN" altLang="en-US" sz="1800" dirty="0">
                        <a:solidFill>
                          <a:srgbClr val="0000CC"/>
                        </a:solidFill>
                        <a:latin typeface="方正大黑简体" panose="02010601030101010101" pitchFamily="2" charset="-122"/>
                        <a:ea typeface="方正大黑简体" panose="02010601030101010101" pitchFamily="2"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换代升级</a:t>
                      </a:r>
                      <a:endParaRPr lang="zh-CN" altLang="en-US" dirty="0"/>
                    </a:p>
                  </a:txBody>
                  <a:tcPr/>
                </a:tc>
                <a:tc>
                  <a:txBody>
                    <a:bodyPr/>
                    <a:lstStyle/>
                    <a:p>
                      <a:r>
                        <a:rPr lang="zh-CN" altLang="en-US" dirty="0"/>
                        <a:t>采用动态时域边界划分法</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100%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0000CC"/>
                          </a:solidFill>
                          <a:latin typeface="方正大黑简体" panose="02010601030101010101" pitchFamily="2" charset="-122"/>
                          <a:ea typeface="方正大黑简体" panose="02010601030101010101" pitchFamily="2" charset="-122"/>
                        </a:rPr>
                        <a:t>压缩机</a:t>
                      </a:r>
                      <a:r>
                        <a:rPr lang="en-US" altLang="zh-CN" sz="1800" dirty="0">
                          <a:solidFill>
                            <a:srgbClr val="0000CC"/>
                          </a:solidFill>
                          <a:latin typeface="方正大黑简体" panose="02010601030101010101" pitchFamily="2" charset="-122"/>
                          <a:ea typeface="方正大黑简体" panose="02010601030101010101" pitchFamily="2" charset="-122"/>
                        </a:rPr>
                        <a:t>P-V</a:t>
                      </a:r>
                      <a:r>
                        <a:rPr lang="zh-CN" altLang="en-US" sz="1800" dirty="0">
                          <a:solidFill>
                            <a:srgbClr val="0000CC"/>
                          </a:solidFill>
                          <a:latin typeface="方正大黑简体" panose="02010601030101010101" pitchFamily="2" charset="-122"/>
                          <a:ea typeface="方正大黑简体" panose="02010601030101010101" pitchFamily="2" charset="-122"/>
                        </a:rPr>
                        <a:t>功图生成</a:t>
                      </a:r>
                      <a:endParaRPr lang="zh-CN" altLang="en-US" sz="1800" dirty="0">
                        <a:solidFill>
                          <a:srgbClr val="0000CC"/>
                        </a:solidFill>
                        <a:latin typeface="方正大黑简体" panose="02010601030101010101" pitchFamily="2" charset="-122"/>
                        <a:ea typeface="方正大黑简体" panose="02010601030101010101" pitchFamily="2"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换代升级</a:t>
                      </a:r>
                      <a:endParaRPr lang="zh-CN" altLang="en-US" dirty="0"/>
                    </a:p>
                  </a:txBody>
                  <a:tcPr/>
                </a:tc>
                <a:tc>
                  <a:txBody>
                    <a:bodyPr/>
                    <a:lstStyle/>
                    <a:p>
                      <a:r>
                        <a:rPr lang="zh-CN" altLang="en-US" dirty="0"/>
                        <a:t>根据健相片波形数据自动生成</a:t>
                      </a:r>
                      <a:r>
                        <a:rPr lang="en-US" altLang="zh-CN" dirty="0"/>
                        <a:t>P-V</a:t>
                      </a:r>
                      <a:r>
                        <a:rPr lang="zh-CN" altLang="en-US" dirty="0"/>
                        <a:t>图</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100%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C00000"/>
                          </a:solidFill>
                          <a:latin typeface="方正大黑简体" panose="02010601030101010101" pitchFamily="2" charset="-122"/>
                          <a:ea typeface="方正大黑简体" panose="02010601030101010101" pitchFamily="2" charset="-122"/>
                        </a:rPr>
                        <a:t>高频时频信号和功图融合算法</a:t>
                      </a:r>
                      <a:endParaRPr lang="zh-CN" altLang="en-US" sz="1800" dirty="0">
                        <a:solidFill>
                          <a:srgbClr val="C00000"/>
                        </a:solidFill>
                        <a:latin typeface="方正大黑简体" panose="02010601030101010101" pitchFamily="2" charset="-122"/>
                        <a:ea typeface="方正大黑简体" panose="02010601030101010101" pitchFamily="2"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创新攻关</a:t>
                      </a:r>
                      <a:endParaRPr lang="zh-CN" altLang="en-US" dirty="0"/>
                    </a:p>
                  </a:txBody>
                  <a:tcPr/>
                </a:tc>
                <a:tc>
                  <a:txBody>
                    <a:bodyPr/>
                    <a:lstStyle/>
                    <a:p>
                      <a:r>
                        <a:rPr lang="zh-CN" altLang="en-US" dirty="0"/>
                        <a:t>进行中，已经采用</a:t>
                      </a:r>
                      <a:r>
                        <a:rPr lang="en-US" altLang="zh-CN" dirty="0"/>
                        <a:t>20</a:t>
                      </a:r>
                      <a:r>
                        <a:rPr lang="zh-CN" altLang="en-US" dirty="0"/>
                        <a:t>多方法进行研究</a:t>
                      </a:r>
                      <a:endParaRPr lang="zh-CN" altLang="en-US" dirty="0"/>
                    </a:p>
                  </a:txBody>
                  <a:tcPr/>
                </a:tc>
                <a:tc>
                  <a:txBody>
                    <a:bodyPr/>
                    <a:lstStyle/>
                    <a:p>
                      <a:r>
                        <a:rPr lang="en-US" altLang="zh-CN" dirty="0"/>
                        <a:t>70%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C00000"/>
                          </a:solidFill>
                          <a:latin typeface="方正大黑简体" panose="02010601030101010101" pitchFamily="2" charset="-122"/>
                          <a:ea typeface="方正大黑简体" panose="02010601030101010101" pitchFamily="2" charset="-122"/>
                        </a:rPr>
                        <a:t>小样本故障诊断模型</a:t>
                      </a:r>
                      <a:endParaRPr lang="zh-CN" altLang="en-US" sz="1800" dirty="0">
                        <a:solidFill>
                          <a:srgbClr val="C00000"/>
                        </a:solidFill>
                        <a:latin typeface="方正大黑简体" panose="02010601030101010101" pitchFamily="2" charset="-122"/>
                        <a:ea typeface="方正大黑简体" panose="02010601030101010101" pitchFamily="2"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创新攻关</a:t>
                      </a:r>
                      <a:endParaRPr lang="zh-CN" altLang="en-US" dirty="0"/>
                    </a:p>
                  </a:txBody>
                  <a:tcPr/>
                </a:tc>
                <a:tc>
                  <a:txBody>
                    <a:bodyPr/>
                    <a:lstStyle/>
                    <a:p>
                      <a:r>
                        <a:rPr lang="zh-CN" altLang="en-US" dirty="0"/>
                        <a:t>采用组态数据进行小样本故障预测，效果比较好</a:t>
                      </a:r>
                      <a:endParaRPr lang="zh-CN" altLang="en-US" dirty="0"/>
                    </a:p>
                  </a:txBody>
                  <a:tcPr/>
                </a:tc>
                <a:tc>
                  <a:txBody>
                    <a:bodyPr/>
                    <a:lstStyle/>
                    <a:p>
                      <a:r>
                        <a:rPr lang="en-US" altLang="zh-CN" dirty="0"/>
                        <a:t>95%</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C00000"/>
                          </a:solidFill>
                          <a:latin typeface="方正大黑简体" panose="02010601030101010101" pitchFamily="2" charset="-122"/>
                          <a:ea typeface="方正大黑简体" panose="02010601030101010101" pitchFamily="2" charset="-122"/>
                        </a:rPr>
                        <a:t>故障样本智能标注</a:t>
                      </a:r>
                      <a:endParaRPr lang="zh-CN" altLang="en-US" sz="1800" dirty="0">
                        <a:solidFill>
                          <a:srgbClr val="C00000"/>
                        </a:solidFill>
                        <a:latin typeface="方正大黑简体" panose="02010601030101010101" pitchFamily="2" charset="-122"/>
                        <a:ea typeface="方正大黑简体" panose="02010601030101010101" pitchFamily="2"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创新攻关</a:t>
                      </a:r>
                      <a:endParaRPr lang="zh-CN" altLang="en-US" dirty="0"/>
                    </a:p>
                  </a:txBody>
                  <a:tcPr/>
                </a:tc>
                <a:tc>
                  <a:txBody>
                    <a:bodyPr/>
                    <a:lstStyle/>
                    <a:p>
                      <a:r>
                        <a:rPr lang="zh-CN" altLang="en-US" dirty="0"/>
                        <a:t>提供统一的智能标注平台</a:t>
                      </a:r>
                      <a:endParaRPr lang="zh-CN" altLang="en-US" dirty="0"/>
                    </a:p>
                  </a:txBody>
                  <a:tcPr/>
                </a:tc>
                <a:tc>
                  <a:txBody>
                    <a:bodyPr/>
                    <a:lstStyle/>
                    <a:p>
                      <a:r>
                        <a:rPr lang="en-US" altLang="zh-CN" dirty="0"/>
                        <a:t>90%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C00000"/>
                          </a:solidFill>
                          <a:latin typeface="方正大黑简体" panose="02010601030101010101" pitchFamily="2" charset="-122"/>
                          <a:ea typeface="方正大黑简体" panose="02010601030101010101" pitchFamily="2" charset="-122"/>
                        </a:rPr>
                        <a:t>设备虚实映射</a:t>
                      </a:r>
                      <a:endParaRPr lang="zh-CN" altLang="en-US" sz="1800" dirty="0">
                        <a:solidFill>
                          <a:srgbClr val="C00000"/>
                        </a:solidFill>
                        <a:latin typeface="方正大黑简体" panose="02010601030101010101" pitchFamily="2" charset="-122"/>
                        <a:ea typeface="方正大黑简体" panose="02010601030101010101" pitchFamily="2"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创新攻关</a:t>
                      </a:r>
                      <a:endParaRPr lang="zh-CN" altLang="en-US" dirty="0"/>
                    </a:p>
                  </a:txBody>
                  <a:tcPr/>
                </a:tc>
                <a:tc>
                  <a:txBody>
                    <a:bodyPr/>
                    <a:lstStyle/>
                    <a:p>
                      <a:r>
                        <a:rPr lang="zh-CN" altLang="en-US" dirty="0"/>
                        <a:t>完成压缩机设备的虚实关系映射</a:t>
                      </a:r>
                      <a:endParaRPr lang="zh-CN" altLang="en-US" dirty="0"/>
                    </a:p>
                  </a:txBody>
                  <a:tcPr/>
                </a:tc>
                <a:tc>
                  <a:txBody>
                    <a:bodyPr/>
                    <a:lstStyle/>
                    <a:p>
                      <a:r>
                        <a:rPr lang="en-US" altLang="zh-CN" dirty="0"/>
                        <a:t>100%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C00000"/>
                          </a:solidFill>
                          <a:latin typeface="方正大黑简体" panose="02010601030101010101" pitchFamily="2" charset="-122"/>
                          <a:ea typeface="方正大黑简体" panose="02010601030101010101" pitchFamily="2" charset="-122"/>
                        </a:rPr>
                        <a:t>设备状态与轻量内存数据库</a:t>
                      </a:r>
                      <a:endParaRPr lang="zh-CN" altLang="en-US" sz="1800" dirty="0">
                        <a:solidFill>
                          <a:srgbClr val="C00000"/>
                        </a:solidFill>
                        <a:latin typeface="方正大黑简体" panose="02010601030101010101" pitchFamily="2" charset="-122"/>
                        <a:ea typeface="方正大黑简体" panose="02010601030101010101" pitchFamily="2"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创新攻关</a:t>
                      </a:r>
                      <a:endParaRPr lang="zh-CN" altLang="en-US" dirty="0"/>
                    </a:p>
                  </a:txBody>
                  <a:tcPr/>
                </a:tc>
                <a:tc>
                  <a:txBody>
                    <a:bodyPr/>
                    <a:lstStyle/>
                    <a:p>
                      <a:r>
                        <a:rPr lang="zh-CN" altLang="en-US" dirty="0"/>
                        <a:t>使用轻量内存数据库进行设备状态的变更管理</a:t>
                      </a:r>
                      <a:endParaRPr lang="zh-CN" altLang="en-US" dirty="0"/>
                    </a:p>
                  </a:txBody>
                  <a:tcPr/>
                </a:tc>
                <a:tc>
                  <a:txBody>
                    <a:bodyPr/>
                    <a:lstStyle/>
                    <a:p>
                      <a:r>
                        <a:rPr lang="en-US" altLang="zh-CN" dirty="0"/>
                        <a:t>100%</a:t>
                      </a:r>
                      <a:endParaRPr lang="zh-CN" altLang="en-US"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dirty="0">
                          <a:solidFill>
                            <a:srgbClr val="C00000"/>
                          </a:solidFill>
                          <a:latin typeface="方正大黑简体" panose="02010601030101010101" pitchFamily="2" charset="-122"/>
                          <a:ea typeface="方正大黑简体" panose="02010601030101010101" pitchFamily="2" charset="-122"/>
                        </a:rPr>
                        <a:t>油气设备仿真技术</a:t>
                      </a:r>
                      <a:endParaRPr lang="zh-CN" altLang="en-US" sz="1800" dirty="0">
                        <a:solidFill>
                          <a:srgbClr val="C00000"/>
                        </a:solidFill>
                        <a:latin typeface="方正大黑简体" panose="02010601030101010101" pitchFamily="2" charset="-122"/>
                        <a:ea typeface="方正大黑简体" panose="02010601030101010101" pitchFamily="2" charset="-122"/>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创新攻关</a:t>
                      </a:r>
                      <a:endParaRPr lang="zh-CN" altLang="en-US" dirty="0"/>
                    </a:p>
                  </a:txBody>
                  <a:tcPr/>
                </a:tc>
                <a:tc>
                  <a:txBody>
                    <a:bodyPr/>
                    <a:lstStyle/>
                    <a:p>
                      <a:r>
                        <a:rPr lang="zh-CN" altLang="en-US" dirty="0"/>
                        <a:t>对</a:t>
                      </a:r>
                      <a:r>
                        <a:rPr lang="en-US" altLang="zh-CN" dirty="0"/>
                        <a:t>CAD</a:t>
                      </a:r>
                      <a:r>
                        <a:rPr lang="zh-CN" altLang="en-US" dirty="0"/>
                        <a:t>图纸原始模型进行建模</a:t>
                      </a:r>
                      <a:endParaRPr lang="zh-CN" altLang="en-US" dirty="0"/>
                    </a:p>
                  </a:txBody>
                  <a:tcPr/>
                </a:tc>
                <a:tc>
                  <a:txBody>
                    <a:bodyPr/>
                    <a:lstStyle/>
                    <a:p>
                      <a:r>
                        <a:rPr lang="en-US" altLang="zh-CN" dirty="0"/>
                        <a:t>90%</a:t>
                      </a:r>
                      <a:endParaRPr lang="zh-CN" altLang="en-US" dirty="0"/>
                    </a:p>
                  </a:txBody>
                  <a:tcPr/>
                </a:tc>
              </a:tr>
            </a:tbl>
          </a:graphicData>
        </a:graphic>
      </p:graphicFrame>
      <p:sp>
        <p:nvSpPr>
          <p:cNvPr id="7" name="Text Box 4"/>
          <p:cNvSpPr txBox="1">
            <a:spLocks noChangeArrowheads="1"/>
          </p:cNvSpPr>
          <p:nvPr/>
        </p:nvSpPr>
        <p:spPr bwMode="auto">
          <a:xfrm>
            <a:off x="0" y="797560"/>
            <a:ext cx="38735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marR="0" indent="-457200" defTabSz="914400" eaLnBrk="1" hangingPunct="1">
              <a:buClrTx/>
              <a:buSzTx/>
              <a:buFont typeface="Wingdings" panose="05000000000000000000" pitchFamily="2" charset="2"/>
              <a:buChar char="l"/>
              <a:defRPr/>
            </a:pPr>
            <a:r>
              <a:rPr kumimoji="1" lang="en-US" altLang="zh-CN" sz="2800" b="1" dirty="0">
                <a:solidFill>
                  <a:srgbClr val="C00000"/>
                </a:solidFill>
                <a:effectLst>
                  <a:outerShdw blurRad="38100" dist="38100" dir="2700000" algn="tl">
                    <a:srgbClr val="C0C0C0"/>
                  </a:outerShdw>
                </a:effectLst>
                <a:latin typeface="黑体" panose="02010609060101010101" pitchFamily="49" charset="-122"/>
                <a:ea typeface="黑体" panose="02010609060101010101" pitchFamily="49" charset="-122"/>
              </a:rPr>
              <a:t>2026</a:t>
            </a:r>
            <a:r>
              <a:rPr kumimoji="1" lang="zh-CN" altLang="en-US" sz="2800" b="1" dirty="0">
                <a:solidFill>
                  <a:srgbClr val="C00000"/>
                </a:solidFill>
                <a:effectLst>
                  <a:outerShdw blurRad="38100" dist="38100" dir="2700000" algn="tl">
                    <a:srgbClr val="C0C0C0"/>
                  </a:outerShdw>
                </a:effectLst>
                <a:latin typeface="黑体" panose="02010609060101010101" pitchFamily="49" charset="-122"/>
                <a:ea typeface="黑体" panose="02010609060101010101" pitchFamily="49" charset="-122"/>
              </a:rPr>
              <a:t>年度技术点</a:t>
            </a:r>
            <a:endParaRPr kumimoji="1" lang="zh-CN" altLang="en-US" sz="2800" b="1" kern="1200" cap="none" spc="0" normalizeH="0" baseline="0" noProof="0" dirty="0">
              <a:solidFill>
                <a:srgbClr val="C00000"/>
              </a:solidFill>
              <a:effectLst>
                <a:outerShdw blurRad="38100" dist="38100" dir="2700000" algn="tl">
                  <a:srgbClr val="C0C0C0"/>
                </a:outerShdw>
              </a:effectLst>
              <a:latin typeface="黑体" panose="02010609060101010101" pitchFamily="49" charset="-122"/>
              <a:ea typeface="黑体" panose="02010609060101010101" pitchFamily="49" charset="-122"/>
              <a:cs typeface="+mn-cs"/>
            </a:endParaRPr>
          </a:p>
        </p:txBody>
      </p:sp>
      <p:sp>
        <p:nvSpPr>
          <p:cNvPr id="11" name="文本框 10"/>
          <p:cNvSpPr txBox="1"/>
          <p:nvPr/>
        </p:nvSpPr>
        <p:spPr>
          <a:xfrm>
            <a:off x="484188" y="1387744"/>
            <a:ext cx="616267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800" dirty="0">
                <a:solidFill>
                  <a:schemeClr val="accent2"/>
                </a:solidFill>
              </a:rPr>
              <a:t>2026</a:t>
            </a:r>
            <a:r>
              <a:rPr lang="zh-CN" altLang="en-US" dirty="0">
                <a:solidFill>
                  <a:schemeClr val="accent2"/>
                </a:solidFill>
              </a:rPr>
              <a:t>年度</a:t>
            </a:r>
            <a:r>
              <a:rPr lang="zh-CN" altLang="en-US" sz="1800" dirty="0">
                <a:solidFill>
                  <a:schemeClr val="accent2"/>
                </a:solidFill>
              </a:rPr>
              <a:t>的项目研究目标可顺利达成，各项进度如下：</a:t>
            </a:r>
            <a:endParaRPr lang="zh-CN" altLang="en-US" sz="1800" dirty="0">
              <a:solidFill>
                <a:schemeClr val="accent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3"/>
          <p:cNvSpPr/>
          <p:nvPr/>
        </p:nvSpPr>
        <p:spPr>
          <a:xfrm>
            <a:off x="2351088" y="4222750"/>
            <a:ext cx="9842400" cy="73025"/>
          </a:xfrm>
          <a:prstGeom prst="rect">
            <a:avLst/>
          </a:prstGeom>
          <a:solidFill>
            <a:srgbClr val="FF0000"/>
          </a:solidFill>
          <a:ln w="9525">
            <a:noFill/>
          </a:ln>
        </p:spPr>
        <p:txBody>
          <a:bodyPr wrap="none" anchor="ctr" anchorCtr="0"/>
          <a:lstStyle/>
          <a:p>
            <a:pPr algn="just">
              <a:lnSpc>
                <a:spcPct val="140000"/>
              </a:lnSpc>
            </a:pPr>
            <a:endParaRPr lang="zh-CN" altLang="en-US" dirty="0">
              <a:latin typeface="黑体" panose="02010609060101010101" pitchFamily="49" charset="-122"/>
              <a:ea typeface="黑体" panose="02010609060101010101" pitchFamily="49" charset="-122"/>
            </a:endParaRPr>
          </a:p>
        </p:txBody>
      </p:sp>
      <p:sp>
        <p:nvSpPr>
          <p:cNvPr id="9218" name="AutoShape 4"/>
          <p:cNvSpPr/>
          <p:nvPr/>
        </p:nvSpPr>
        <p:spPr>
          <a:xfrm>
            <a:off x="2674938" y="1989138"/>
            <a:ext cx="1927225" cy="1944687"/>
          </a:xfrm>
          <a:prstGeom prst="flowChartMultidocumen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fontAlgn="base">
              <a:buClrTx/>
              <a:buSzTx/>
              <a:buFontTx/>
            </a:pPr>
            <a:r>
              <a:rPr lang="en-US" altLang="zh-CN" sz="8800" b="1" dirty="0">
                <a:solidFill>
                  <a:schemeClr val="bg1"/>
                </a:solidFill>
                <a:latin typeface="Tahoma" panose="020B0604030504040204" pitchFamily="34" charset="0"/>
                <a:ea typeface="宋体" pitchFamily="2" charset="-122"/>
                <a:sym typeface="Webdings" panose="05030102010509060703" pitchFamily="18" charset="2"/>
              </a:rPr>
              <a:t>2</a:t>
            </a:r>
            <a:endParaRPr lang="en-US" altLang="zh-CN" sz="8800" b="1" dirty="0">
              <a:solidFill>
                <a:schemeClr val="bg1"/>
              </a:solidFill>
              <a:latin typeface="Tahoma" panose="020B0604030504040204" pitchFamily="34" charset="0"/>
              <a:ea typeface="宋体" pitchFamily="2" charset="-122"/>
              <a:sym typeface="Webdings" panose="05030102010509060703" pitchFamily="18" charset="2"/>
            </a:endParaRPr>
          </a:p>
        </p:txBody>
      </p:sp>
      <p:sp>
        <p:nvSpPr>
          <p:cNvPr id="303109" name="Text Box 5"/>
          <p:cNvSpPr txBox="1">
            <a:spLocks noChangeArrowheads="1"/>
          </p:cNvSpPr>
          <p:nvPr/>
        </p:nvSpPr>
        <p:spPr bwMode="auto">
          <a:xfrm>
            <a:off x="2505075" y="4478338"/>
            <a:ext cx="7767638" cy="70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l" defTabSz="914400">
              <a:buClrTx/>
              <a:buSzTx/>
              <a:buFontTx/>
              <a:buNone/>
              <a:defRPr/>
            </a:pPr>
            <a:r>
              <a:rPr kumimoji="1" lang="zh-CN" altLang="en-US" sz="4000" kern="1200" cap="none" spc="0" normalizeH="0" baseline="0" noProof="0" dirty="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mn-cs"/>
              </a:rPr>
              <a:t>项目</a:t>
            </a:r>
            <a:r>
              <a:rPr kumimoji="1" lang="zh-CN" altLang="en-US" sz="4000" noProof="0" dirty="0">
                <a:effectLst>
                  <a:outerShdw blurRad="38100" dist="38100" dir="2700000" algn="tl">
                    <a:srgbClr val="C0C0C0"/>
                  </a:outerShdw>
                </a:effectLst>
                <a:latin typeface="黑体" panose="02010609060101010101" pitchFamily="49" charset="-122"/>
                <a:ea typeface="黑体" panose="02010609060101010101" pitchFamily="49" charset="-122"/>
                <a:sym typeface="+mn-ea"/>
              </a:rPr>
              <a:t>取得的阶段成果及创新点</a:t>
            </a:r>
            <a:endParaRPr kumimoji="1" lang="zh-CN" altLang="en-US" sz="4000" kern="1200" cap="none" spc="0" normalizeH="0" baseline="0" noProof="0" dirty="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91344" y="2849779"/>
            <a:ext cx="1908810" cy="338554"/>
          </a:xfrm>
          <a:prstGeom prst="rect">
            <a:avLst/>
          </a:prstGeom>
          <a:solidFill>
            <a:srgbClr val="38AADE"/>
          </a:solidFill>
          <a:ln>
            <a:noFill/>
          </a:ln>
        </p:spPr>
        <p:txBody>
          <a:bodyPr wrap="square">
            <a:spAutoFit/>
          </a:bodyPr>
          <a:lstStyle/>
          <a:p>
            <a:pPr algn="ctr"/>
            <a:r>
              <a:rPr lang="zh-CN" altLang="en-US" dirty="0">
                <a:solidFill>
                  <a:schemeClr val="bg1"/>
                </a:solidFill>
                <a:latin typeface="方正大黑简体" panose="02010601030101010101" pitchFamily="2" charset="-122"/>
                <a:ea typeface="方正大黑简体" panose="02010601030101010101" pitchFamily="2" charset="-122"/>
              </a:rPr>
              <a:t>数字化交付资料</a:t>
            </a:r>
            <a:endParaRPr lang="zh-CN" altLang="en-US" b="1" dirty="0">
              <a:solidFill>
                <a:schemeClr val="bg1"/>
              </a:solidFill>
              <a:latin typeface="方正大黑简体" panose="02010601030101010101" pitchFamily="2" charset="-122"/>
              <a:ea typeface="方正大黑简体" panose="02010601030101010101" pitchFamily="2" charset="-122"/>
            </a:endParaRPr>
          </a:p>
        </p:txBody>
      </p:sp>
      <p:sp>
        <p:nvSpPr>
          <p:cNvPr id="5" name="文本框 4"/>
          <p:cNvSpPr txBox="1"/>
          <p:nvPr/>
        </p:nvSpPr>
        <p:spPr>
          <a:xfrm>
            <a:off x="191344" y="4721987"/>
            <a:ext cx="1908810" cy="338554"/>
          </a:xfrm>
          <a:prstGeom prst="rect">
            <a:avLst/>
          </a:prstGeom>
          <a:solidFill>
            <a:srgbClr val="38AADE"/>
          </a:solidFill>
          <a:ln>
            <a:noFill/>
          </a:ln>
        </p:spPr>
        <p:txBody>
          <a:bodyPr wrap="square">
            <a:spAutoFit/>
          </a:bodyPr>
          <a:lstStyle/>
          <a:p>
            <a:pPr algn="ctr"/>
            <a:r>
              <a:rPr lang="zh-CN" altLang="en-US" dirty="0">
                <a:solidFill>
                  <a:schemeClr val="bg1"/>
                </a:solidFill>
                <a:latin typeface="方正大黑简体" panose="02010601030101010101" pitchFamily="2" charset="-122"/>
                <a:ea typeface="方正大黑简体" panose="02010601030101010101" pitchFamily="2" charset="-122"/>
              </a:rPr>
              <a:t>设备现状调研</a:t>
            </a:r>
            <a:endParaRPr lang="zh-CN" altLang="en-US" b="1" dirty="0">
              <a:solidFill>
                <a:schemeClr val="bg1"/>
              </a:solidFill>
              <a:latin typeface="方正大黑简体" panose="02010601030101010101" pitchFamily="2" charset="-122"/>
              <a:ea typeface="方正大黑简体" panose="02010601030101010101" pitchFamily="2" charset="-122"/>
            </a:endParaRPr>
          </a:p>
        </p:txBody>
      </p:sp>
      <p:pic>
        <p:nvPicPr>
          <p:cNvPr id="7" name="图片 6"/>
          <p:cNvPicPr>
            <a:picLocks noChangeAspect="1"/>
          </p:cNvPicPr>
          <p:nvPr/>
        </p:nvPicPr>
        <p:blipFill>
          <a:blip r:embed="rId1"/>
          <a:stretch>
            <a:fillRect/>
          </a:stretch>
        </p:blipFill>
        <p:spPr>
          <a:xfrm>
            <a:off x="7785538" y="3188333"/>
            <a:ext cx="4359134" cy="1507504"/>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8" y="3263784"/>
            <a:ext cx="3672408" cy="1444905"/>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5760" y="3201649"/>
            <a:ext cx="3849777" cy="1507040"/>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1344" y="5127403"/>
            <a:ext cx="3528392" cy="1669500"/>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7768" y="5140719"/>
            <a:ext cx="3672407" cy="1656184"/>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85538" y="5127403"/>
            <a:ext cx="4406462" cy="1669500"/>
          </a:xfrm>
          <a:prstGeom prst="rect">
            <a:avLst/>
          </a:prstGeom>
        </p:spPr>
      </p:pic>
      <p:sp>
        <p:nvSpPr>
          <p:cNvPr id="19" name="文本框 18"/>
          <p:cNvSpPr txBox="1"/>
          <p:nvPr/>
        </p:nvSpPr>
        <p:spPr>
          <a:xfrm>
            <a:off x="21388" y="1473016"/>
            <a:ext cx="12144671" cy="1323439"/>
          </a:xfrm>
          <a:prstGeom prst="rect">
            <a:avLst/>
          </a:prstGeom>
          <a:noFill/>
          <a:ln>
            <a:solidFill>
              <a:schemeClr val="accent2">
                <a:lumMod val="75000"/>
              </a:schemeClr>
            </a:solidFill>
          </a:ln>
        </p:spPr>
        <p:txBody>
          <a:bodyPr wrap="square" rtlCol="0">
            <a:spAutoFit/>
          </a:bodyPr>
          <a:lstStyle/>
          <a:p>
            <a:pPr marL="342900" indent="-342900">
              <a:buFont typeface="+mj-lt"/>
              <a:buAutoNum type="arabicPeriod"/>
            </a:pPr>
            <a:r>
              <a:rPr lang="zh-CN" altLang="en-US" sz="1600" b="0" dirty="0">
                <a:solidFill>
                  <a:srgbClr val="FF0000"/>
                </a:solidFill>
                <a:latin typeface="微软雅黑" panose="020B0503020204020204" charset="-122"/>
                <a:ea typeface="微软雅黑" panose="020B0503020204020204" charset="-122"/>
              </a:rPr>
              <a:t>现场设备考察，</a:t>
            </a:r>
            <a:r>
              <a:rPr lang="zh-CN" altLang="en-US" sz="1600" b="0" dirty="0">
                <a:solidFill>
                  <a:schemeClr val="tx1"/>
                </a:solidFill>
                <a:latin typeface="微软雅黑" panose="020B0503020204020204" charset="-122"/>
                <a:ea typeface="微软雅黑" panose="020B0503020204020204" charset="-122"/>
              </a:rPr>
              <a:t>现场查看和设备资料分析了解试点设备的基本情况和传感器安装点位；</a:t>
            </a:r>
            <a:endParaRPr lang="en-US" altLang="zh-CN" sz="1600" b="0" dirty="0">
              <a:solidFill>
                <a:schemeClr val="tx1"/>
              </a:solidFill>
              <a:latin typeface="微软雅黑" panose="020B0503020204020204" charset="-122"/>
              <a:ea typeface="微软雅黑" panose="020B0503020204020204" charset="-122"/>
            </a:endParaRPr>
          </a:p>
          <a:p>
            <a:pPr marL="342900" indent="-342900">
              <a:buFont typeface="+mj-lt"/>
              <a:buAutoNum type="arabicPeriod"/>
            </a:pPr>
            <a:r>
              <a:rPr lang="zh-CN" altLang="en-US" sz="1600" b="0" dirty="0">
                <a:solidFill>
                  <a:srgbClr val="FF0000"/>
                </a:solidFill>
                <a:latin typeface="微软雅黑" panose="020B0503020204020204" charset="-122"/>
                <a:ea typeface="微软雅黑" panose="020B0503020204020204" charset="-122"/>
              </a:rPr>
              <a:t>压缩机状态监测现状梳理，</a:t>
            </a:r>
            <a:r>
              <a:rPr lang="zh-CN" altLang="en-US" sz="1600" b="0" dirty="0">
                <a:solidFill>
                  <a:schemeClr val="tx1"/>
                </a:solidFill>
                <a:latin typeface="微软雅黑" panose="020B0503020204020204" charset="-122"/>
                <a:ea typeface="微软雅黑" panose="020B0503020204020204" charset="-122"/>
              </a:rPr>
              <a:t>熟悉压缩机状态监测系统和报告情况；</a:t>
            </a:r>
            <a:endParaRPr lang="en-US" altLang="zh-CN" sz="1600" b="0" dirty="0">
              <a:solidFill>
                <a:schemeClr val="tx1"/>
              </a:solidFill>
              <a:latin typeface="微软雅黑" panose="020B0503020204020204" charset="-122"/>
              <a:ea typeface="微软雅黑" panose="020B0503020204020204" charset="-122"/>
            </a:endParaRPr>
          </a:p>
          <a:p>
            <a:pPr marL="342900" indent="-342900">
              <a:buFont typeface="+mj-lt"/>
              <a:buAutoNum type="arabicPeriod"/>
            </a:pPr>
            <a:r>
              <a:rPr lang="zh-CN" altLang="en-US" sz="1600" b="0" dirty="0">
                <a:solidFill>
                  <a:srgbClr val="FF0000"/>
                </a:solidFill>
                <a:latin typeface="微软雅黑" panose="020B0503020204020204" charset="-122"/>
                <a:ea typeface="微软雅黑" panose="020B0503020204020204" charset="-122"/>
              </a:rPr>
              <a:t>压缩机数字化交付资料收集，</a:t>
            </a:r>
            <a:r>
              <a:rPr lang="zh-CN" altLang="en-US" sz="1600" b="0" dirty="0">
                <a:solidFill>
                  <a:schemeClr val="tx1"/>
                </a:solidFill>
                <a:latin typeface="微软雅黑" panose="020B0503020204020204" charset="-122"/>
                <a:ea typeface="微软雅黑" panose="020B0503020204020204" charset="-122"/>
              </a:rPr>
              <a:t>压缩机组件原始照片和图像，</a:t>
            </a:r>
            <a:r>
              <a:rPr lang="en-US" altLang="zh-CN" sz="1600" b="0" dirty="0">
                <a:solidFill>
                  <a:schemeClr val="tx1"/>
                </a:solidFill>
                <a:latin typeface="微软雅黑" panose="020B0503020204020204" charset="-122"/>
                <a:ea typeface="微软雅黑" panose="020B0503020204020204" charset="-122"/>
              </a:rPr>
              <a:t>CAD</a:t>
            </a:r>
            <a:r>
              <a:rPr lang="zh-CN" altLang="en-US" sz="1600" b="0" dirty="0">
                <a:solidFill>
                  <a:schemeClr val="tx1"/>
                </a:solidFill>
                <a:latin typeface="微软雅黑" panose="020B0503020204020204" charset="-122"/>
                <a:ea typeface="微软雅黑" panose="020B0503020204020204" charset="-122"/>
              </a:rPr>
              <a:t>的图纸、</a:t>
            </a:r>
            <a:r>
              <a:rPr lang="en-US" altLang="zh-CN" sz="1600" b="0" dirty="0">
                <a:solidFill>
                  <a:schemeClr val="tx1"/>
                </a:solidFill>
                <a:latin typeface="微软雅黑" panose="020B0503020204020204" charset="-122"/>
                <a:ea typeface="微软雅黑" panose="020B0503020204020204" charset="-122"/>
              </a:rPr>
              <a:t>3D</a:t>
            </a:r>
            <a:r>
              <a:rPr lang="zh-CN" altLang="en-US" sz="1600" b="0" dirty="0">
                <a:solidFill>
                  <a:schemeClr val="tx1"/>
                </a:solidFill>
                <a:latin typeface="微软雅黑" panose="020B0503020204020204" charset="-122"/>
                <a:ea typeface="微软雅黑" panose="020B0503020204020204" charset="-122"/>
              </a:rPr>
              <a:t>模型等；</a:t>
            </a:r>
            <a:endParaRPr lang="en-US" altLang="zh-CN" sz="1600" b="0" dirty="0">
              <a:solidFill>
                <a:schemeClr val="tx1"/>
              </a:solidFill>
              <a:latin typeface="微软雅黑" panose="020B0503020204020204" charset="-122"/>
              <a:ea typeface="微软雅黑" panose="020B0503020204020204" charset="-122"/>
            </a:endParaRPr>
          </a:p>
          <a:p>
            <a:pPr marL="342900" indent="-342900">
              <a:buFont typeface="+mj-lt"/>
              <a:buAutoNum type="arabicPeriod"/>
            </a:pPr>
            <a:r>
              <a:rPr lang="zh-CN" altLang="en-US" sz="1600" b="0" dirty="0">
                <a:solidFill>
                  <a:srgbClr val="FF0000"/>
                </a:solidFill>
                <a:latin typeface="微软雅黑" panose="020B0503020204020204" charset="-122"/>
                <a:ea typeface="微软雅黑" panose="020B0503020204020204" charset="-122"/>
              </a:rPr>
              <a:t>行业标准规范梳理，</a:t>
            </a:r>
            <a:r>
              <a:rPr lang="en-US" altLang="zh-CN" sz="1600" b="0" dirty="0">
                <a:solidFill>
                  <a:schemeClr val="tx1"/>
                </a:solidFill>
                <a:latin typeface="微软雅黑" panose="020B0503020204020204" charset="-122"/>
                <a:ea typeface="微软雅黑" panose="020B0503020204020204" charset="-122"/>
              </a:rPr>
              <a:t>《</a:t>
            </a:r>
            <a:r>
              <a:rPr lang="zh-CN" altLang="en-US" sz="1600" b="0" dirty="0">
                <a:solidFill>
                  <a:schemeClr val="tx1"/>
                </a:solidFill>
                <a:latin typeface="微软雅黑" panose="020B0503020204020204" charset="-122"/>
                <a:ea typeface="微软雅黑" panose="020B0503020204020204" charset="-122"/>
              </a:rPr>
              <a:t>往复活塞压缩机监测系统规范</a:t>
            </a:r>
            <a:r>
              <a:rPr lang="en-US" altLang="zh-CN" sz="1600" b="0" dirty="0">
                <a:solidFill>
                  <a:schemeClr val="tx1"/>
                </a:solidFill>
                <a:latin typeface="微软雅黑" panose="020B0503020204020204" charset="-122"/>
                <a:ea typeface="微软雅黑" panose="020B0503020204020204" charset="-122"/>
              </a:rPr>
              <a:t>》</a:t>
            </a:r>
            <a:r>
              <a:rPr lang="zh-CN" altLang="en-US" sz="1600" b="0" dirty="0">
                <a:solidFill>
                  <a:schemeClr val="tx1"/>
                </a:solidFill>
                <a:latin typeface="微软雅黑" panose="020B0503020204020204" charset="-122"/>
                <a:ea typeface="微软雅黑" panose="020B0503020204020204" charset="-122"/>
              </a:rPr>
              <a:t>、</a:t>
            </a:r>
            <a:r>
              <a:rPr lang="en-US" altLang="zh-CN" sz="1600" b="0" dirty="0">
                <a:solidFill>
                  <a:schemeClr val="tx1"/>
                </a:solidFill>
                <a:latin typeface="微软雅黑" panose="020B0503020204020204" charset="-122"/>
                <a:ea typeface="微软雅黑" panose="020B0503020204020204" charset="-122"/>
              </a:rPr>
              <a:t>《</a:t>
            </a:r>
            <a:r>
              <a:rPr lang="zh-CN" altLang="en-US" sz="1600" b="0" dirty="0">
                <a:solidFill>
                  <a:schemeClr val="tx1"/>
                </a:solidFill>
                <a:latin typeface="微软雅黑" panose="020B0503020204020204" charset="-122"/>
                <a:ea typeface="微软雅黑" panose="020B0503020204020204" charset="-122"/>
              </a:rPr>
              <a:t>石油化工往复式压缩机工程技术规范</a:t>
            </a:r>
            <a:r>
              <a:rPr lang="en-US" altLang="zh-CN" sz="1600" b="0" dirty="0">
                <a:solidFill>
                  <a:schemeClr val="tx1"/>
                </a:solidFill>
                <a:latin typeface="微软雅黑" panose="020B0503020204020204" charset="-122"/>
                <a:ea typeface="微软雅黑" panose="020B0503020204020204" charset="-122"/>
              </a:rPr>
              <a:t>》</a:t>
            </a:r>
            <a:r>
              <a:rPr lang="zh-CN" altLang="en-US" sz="1600" b="0" dirty="0">
                <a:solidFill>
                  <a:schemeClr val="tx1"/>
                </a:solidFill>
                <a:latin typeface="微软雅黑" panose="020B0503020204020204" charset="-122"/>
                <a:ea typeface="微软雅黑" panose="020B0503020204020204" charset="-122"/>
              </a:rPr>
              <a:t>、</a:t>
            </a:r>
            <a:r>
              <a:rPr lang="en-US" altLang="zh-CN" sz="1600" b="0" dirty="0">
                <a:solidFill>
                  <a:schemeClr val="tx1"/>
                </a:solidFill>
                <a:latin typeface="微软雅黑" panose="020B0503020204020204" charset="-122"/>
                <a:ea typeface="微软雅黑" panose="020B0503020204020204" charset="-122"/>
              </a:rPr>
              <a:t>《</a:t>
            </a:r>
            <a:r>
              <a:rPr lang="zh-CN" altLang="en-US" sz="1600" b="0" dirty="0">
                <a:solidFill>
                  <a:schemeClr val="tx1"/>
                </a:solidFill>
                <a:latin typeface="微软雅黑" panose="020B0503020204020204" charset="-122"/>
                <a:ea typeface="微软雅黑" panose="020B0503020204020204" charset="-122"/>
              </a:rPr>
              <a:t>往复式压缩机状态监测与故障诊断导则</a:t>
            </a:r>
            <a:r>
              <a:rPr lang="en-US" altLang="zh-CN" sz="1600" b="0" dirty="0">
                <a:solidFill>
                  <a:schemeClr val="tx1"/>
                </a:solidFill>
                <a:latin typeface="微软雅黑" panose="020B0503020204020204" charset="-122"/>
                <a:ea typeface="微软雅黑" panose="020B0503020204020204" charset="-122"/>
              </a:rPr>
              <a:t>》</a:t>
            </a:r>
            <a:r>
              <a:rPr lang="zh-CN" altLang="en-US" sz="1600" b="0" dirty="0">
                <a:solidFill>
                  <a:schemeClr val="tx1"/>
                </a:solidFill>
                <a:latin typeface="微软雅黑" panose="020B0503020204020204" charset="-122"/>
                <a:ea typeface="微软雅黑" panose="020B0503020204020204" charset="-122"/>
              </a:rPr>
              <a:t>等</a:t>
            </a:r>
            <a:endParaRPr lang="zh-CN" altLang="en-US" sz="1600" b="0" dirty="0">
              <a:solidFill>
                <a:schemeClr val="tx1"/>
              </a:solidFill>
              <a:latin typeface="微软雅黑" panose="020B0503020204020204" charset="-122"/>
              <a:ea typeface="微软雅黑" panose="020B0503020204020204" charset="-122"/>
            </a:endParaRPr>
          </a:p>
        </p:txBody>
      </p:sp>
      <p:sp>
        <p:nvSpPr>
          <p:cNvPr id="21" name="文本框 1"/>
          <p:cNvSpPr txBox="1">
            <a:spLocks noChangeArrowheads="1"/>
          </p:cNvSpPr>
          <p:nvPr>
            <p:custDataLst>
              <p:tags r:id="rId7"/>
            </p:custDataLst>
          </p:nvPr>
        </p:nvSpPr>
        <p:spPr bwMode="auto">
          <a:xfrm>
            <a:off x="127020" y="887041"/>
            <a:ext cx="12017652" cy="510524"/>
          </a:xfrm>
          <a:prstGeom prst="rect">
            <a:avLst/>
          </a:prstGeom>
          <a:noFill/>
          <a:ln w="9525">
            <a:noFill/>
            <a:miter lim="800000"/>
          </a:ln>
        </p:spPr>
        <p:txBody>
          <a:bodyPr wrap="square">
            <a:spAutoFit/>
          </a:bodyPr>
          <a:lstStyle>
            <a:defPPr>
              <a:defRPr lang="zh-CN"/>
            </a:defPPr>
            <a:lvl1pPr eaLnBrk="0" hangingPunct="0">
              <a:lnSpc>
                <a:spcPct val="200000"/>
              </a:lnSpc>
              <a:defRPr sz="2000" b="1">
                <a:solidFill>
                  <a:schemeClr val="tx2"/>
                </a:solidFill>
                <a:latin typeface="微软雅黑" panose="020B0503020204020204" charset="-122"/>
                <a:ea typeface="微软雅黑" panose="020B0503020204020204" charset="-122"/>
              </a:defRPr>
            </a:lvl1pPr>
          </a:lstStyle>
          <a:p>
            <a:pPr marL="285750" indent="-285750" algn="just" fontAlgn="base">
              <a:spcBef>
                <a:spcPct val="0"/>
              </a:spcBef>
              <a:spcAft>
                <a:spcPct val="0"/>
              </a:spcAft>
              <a:buFont typeface="Wingdings" panose="05000000000000000000" pitchFamily="2" charset="2"/>
              <a:buChar char="n"/>
            </a:pPr>
            <a:r>
              <a:rPr lang="zh-CN" altLang="en-US" sz="1600" dirty="0">
                <a:solidFill>
                  <a:srgbClr val="000000"/>
                </a:solidFill>
                <a:latin typeface="微软雅黑" panose="020B0503020204020204" charset="-122"/>
                <a:ea typeface="微软雅黑" panose="020B0503020204020204" charset="-122"/>
              </a:rPr>
              <a:t>进行详细的科研试点设备的当前研究动态和行业标准梳理，为项目研究提供行业标准和参考依据</a:t>
            </a:r>
            <a:endParaRPr lang="zh-CN" altLang="en-US" sz="1600" dirty="0">
              <a:solidFill>
                <a:srgbClr val="FF0000"/>
              </a:solidFill>
              <a:ea typeface="方正大黑简体" panose="02010601030101010101" pitchFamily="2" charset="-122"/>
              <a:sym typeface="方正大黑简体" panose="02010601030101010101" pitchFamily="2" charset="-122"/>
            </a:endParaRPr>
          </a:p>
        </p:txBody>
      </p:sp>
      <p:sp>
        <p:nvSpPr>
          <p:cNvPr id="23" name="Text Box 2"/>
          <p:cNvSpPr txBox="1"/>
          <p:nvPr>
            <p:custDataLst>
              <p:tags r:id="rId8"/>
            </p:custDataLst>
          </p:nvPr>
        </p:nvSpPr>
        <p:spPr>
          <a:xfrm>
            <a:off x="8974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zh-CN" altLang="en-US" sz="2800" b="1" dirty="0">
                <a:latin typeface="方正大黑简体" panose="02010601030101010101" pitchFamily="2" charset="-122"/>
                <a:ea typeface="方正大黑简体" panose="02010601030101010101" pitchFamily="2" charset="-122"/>
              </a:rPr>
              <a:t>业务调研与资料收集</a:t>
            </a:r>
            <a:endParaRPr lang="zh-CN" altLang="en-US" sz="2800" b="1" dirty="0">
              <a:latin typeface="方正大黑简体" panose="02010601030101010101" pitchFamily="2" charset="-122"/>
              <a:ea typeface="方正大黑简体" panose="02010601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7256829" y="5597904"/>
            <a:ext cx="3664090" cy="996606"/>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7263314" y="3630257"/>
            <a:ext cx="3664090" cy="183824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7250344" y="1679642"/>
            <a:ext cx="3677060" cy="183824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 Box 2"/>
          <p:cNvSpPr txBox="1"/>
          <p:nvPr>
            <p:custDataLst>
              <p:tags r:id="rId1"/>
            </p:custDataLst>
          </p:nvPr>
        </p:nvSpPr>
        <p:spPr>
          <a:xfrm>
            <a:off x="8974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zh-CN" altLang="en-US" sz="2800" b="1" dirty="0">
                <a:latin typeface="方正大黑简体" panose="02010601030101010101" pitchFamily="2" charset="-122"/>
                <a:ea typeface="方正大黑简体" panose="02010601030101010101" pitchFamily="2" charset="-122"/>
              </a:rPr>
              <a:t>往复式压缩机状态监测数据模型规范</a:t>
            </a:r>
            <a:endParaRPr lang="zh-CN" altLang="en-US" sz="2800" b="1" dirty="0">
              <a:latin typeface="方正大黑简体" panose="02010601030101010101" pitchFamily="2" charset="-122"/>
              <a:ea typeface="方正大黑简体" panose="02010601030101010101" pitchFamily="2" charset="-122"/>
            </a:endParaRPr>
          </a:p>
        </p:txBody>
      </p:sp>
      <p:pic>
        <p:nvPicPr>
          <p:cNvPr id="5" name="图片 4"/>
          <p:cNvPicPr>
            <a:picLocks noChangeAspect="1"/>
          </p:cNvPicPr>
          <p:nvPr/>
        </p:nvPicPr>
        <p:blipFill>
          <a:blip r:embed="rId2"/>
          <a:stretch>
            <a:fillRect/>
          </a:stretch>
        </p:blipFill>
        <p:spPr>
          <a:xfrm>
            <a:off x="26598" y="993914"/>
            <a:ext cx="4410818" cy="5811078"/>
          </a:xfrm>
          <a:prstGeom prst="rect">
            <a:avLst/>
          </a:prstGeom>
        </p:spPr>
      </p:pic>
      <p:sp>
        <p:nvSpPr>
          <p:cNvPr id="6" name="矩形 5"/>
          <p:cNvSpPr/>
          <p:nvPr/>
        </p:nvSpPr>
        <p:spPr>
          <a:xfrm>
            <a:off x="4638067" y="2339146"/>
            <a:ext cx="1630018" cy="521970"/>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t>基本属性</a:t>
            </a:r>
            <a:endParaRPr lang="zh-CN" altLang="en-US" sz="1600" dirty="0"/>
          </a:p>
        </p:txBody>
      </p:sp>
      <p:sp>
        <p:nvSpPr>
          <p:cNvPr id="8" name="矩形 7"/>
          <p:cNvSpPr/>
          <p:nvPr/>
        </p:nvSpPr>
        <p:spPr>
          <a:xfrm>
            <a:off x="4644552" y="4236351"/>
            <a:ext cx="1630018" cy="521970"/>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t>主体监测</a:t>
            </a:r>
            <a:endParaRPr lang="zh-CN" altLang="en-US" sz="1600" dirty="0"/>
          </a:p>
        </p:txBody>
      </p:sp>
      <p:sp>
        <p:nvSpPr>
          <p:cNvPr id="10" name="矩形 9"/>
          <p:cNvSpPr/>
          <p:nvPr/>
        </p:nvSpPr>
        <p:spPr>
          <a:xfrm>
            <a:off x="4698743" y="5853300"/>
            <a:ext cx="1630018" cy="521970"/>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dirty="0"/>
              <a:t>传感器监测</a:t>
            </a:r>
            <a:endParaRPr lang="zh-CN" altLang="en-US" sz="1600" dirty="0"/>
          </a:p>
        </p:txBody>
      </p:sp>
      <p:sp>
        <p:nvSpPr>
          <p:cNvPr id="11" name="矩形 10"/>
          <p:cNvSpPr/>
          <p:nvPr/>
        </p:nvSpPr>
        <p:spPr>
          <a:xfrm>
            <a:off x="7556034" y="1911424"/>
            <a:ext cx="136868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厂家</a:t>
            </a:r>
            <a:endParaRPr lang="zh-CN" altLang="en-US" sz="1400" dirty="0"/>
          </a:p>
        </p:txBody>
      </p:sp>
      <p:sp>
        <p:nvSpPr>
          <p:cNvPr id="13" name="矩形 12"/>
          <p:cNvSpPr/>
          <p:nvPr/>
        </p:nvSpPr>
        <p:spPr>
          <a:xfrm>
            <a:off x="7556034" y="2305875"/>
            <a:ext cx="136868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型号</a:t>
            </a:r>
            <a:endParaRPr lang="zh-CN" altLang="en-US" sz="1400" dirty="0"/>
          </a:p>
        </p:txBody>
      </p:sp>
      <p:sp>
        <p:nvSpPr>
          <p:cNvPr id="17" name="矩形 16"/>
          <p:cNvSpPr/>
          <p:nvPr/>
        </p:nvSpPr>
        <p:spPr>
          <a:xfrm>
            <a:off x="7556034" y="3769528"/>
            <a:ext cx="143494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进气温度</a:t>
            </a:r>
            <a:endParaRPr lang="zh-CN" altLang="en-US" sz="1400" dirty="0"/>
          </a:p>
        </p:txBody>
      </p:sp>
      <p:sp>
        <p:nvSpPr>
          <p:cNvPr id="19" name="矩形 18"/>
          <p:cNvSpPr/>
          <p:nvPr/>
        </p:nvSpPr>
        <p:spPr>
          <a:xfrm>
            <a:off x="7556034" y="4216987"/>
            <a:ext cx="143494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排气温度</a:t>
            </a:r>
            <a:endParaRPr lang="zh-CN" altLang="en-US" sz="1400" dirty="0"/>
          </a:p>
        </p:txBody>
      </p:sp>
      <p:sp>
        <p:nvSpPr>
          <p:cNvPr id="21" name="矩形 20"/>
          <p:cNvSpPr/>
          <p:nvPr/>
        </p:nvSpPr>
        <p:spPr>
          <a:xfrm>
            <a:off x="7556034" y="4624291"/>
            <a:ext cx="143494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电机轴承温度</a:t>
            </a:r>
            <a:endParaRPr lang="zh-CN" altLang="en-US" sz="1400" dirty="0"/>
          </a:p>
        </p:txBody>
      </p:sp>
      <p:sp>
        <p:nvSpPr>
          <p:cNvPr id="23" name="矩形 22"/>
          <p:cNvSpPr/>
          <p:nvPr/>
        </p:nvSpPr>
        <p:spPr>
          <a:xfrm>
            <a:off x="7556034" y="5051872"/>
            <a:ext cx="143494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压缩机轴承温度</a:t>
            </a:r>
            <a:endParaRPr lang="zh-CN" altLang="en-US" sz="1400" dirty="0"/>
          </a:p>
        </p:txBody>
      </p:sp>
      <p:sp>
        <p:nvSpPr>
          <p:cNvPr id="25" name="文本框 1"/>
          <p:cNvSpPr txBox="1">
            <a:spLocks noChangeArrowheads="1"/>
          </p:cNvSpPr>
          <p:nvPr>
            <p:custDataLst>
              <p:tags r:id="rId3"/>
            </p:custDataLst>
          </p:nvPr>
        </p:nvSpPr>
        <p:spPr bwMode="auto">
          <a:xfrm>
            <a:off x="4437416" y="831753"/>
            <a:ext cx="7648566" cy="700576"/>
          </a:xfrm>
          <a:prstGeom prst="rect">
            <a:avLst/>
          </a:prstGeom>
          <a:noFill/>
          <a:ln w="9525">
            <a:noFill/>
            <a:miter lim="800000"/>
          </a:ln>
        </p:spPr>
        <p:txBody>
          <a:bodyPr wrap="square">
            <a:spAutoFit/>
          </a:bodyPr>
          <a:lstStyle>
            <a:defPPr>
              <a:defRPr lang="zh-CN"/>
            </a:defPPr>
            <a:lvl1pPr eaLnBrk="0" hangingPunct="0">
              <a:lnSpc>
                <a:spcPct val="200000"/>
              </a:lnSpc>
              <a:defRPr sz="2000" b="1">
                <a:solidFill>
                  <a:schemeClr val="tx2"/>
                </a:solidFill>
                <a:latin typeface="微软雅黑" panose="020B0503020204020204" charset="-122"/>
                <a:ea typeface="微软雅黑" panose="020B0503020204020204" charset="-122"/>
              </a:defRPr>
            </a:lvl1pPr>
          </a:lstStyle>
          <a:p>
            <a:pPr marL="285750" indent="-285750" algn="just" fontAlgn="base">
              <a:lnSpc>
                <a:spcPct val="150000"/>
              </a:lnSpc>
              <a:spcBef>
                <a:spcPct val="0"/>
              </a:spcBef>
              <a:spcAft>
                <a:spcPct val="0"/>
              </a:spcAft>
              <a:buFont typeface="Wingdings" panose="05000000000000000000" pitchFamily="2" charset="2"/>
              <a:buChar char="Ø"/>
            </a:pPr>
            <a:r>
              <a:rPr lang="zh-CN" altLang="en-US" sz="1400" dirty="0">
                <a:solidFill>
                  <a:srgbClr val="000000"/>
                </a:solidFill>
                <a:ea typeface="方正大黑简体" panose="02010601030101010101" pitchFamily="2" charset="-122"/>
                <a:sym typeface="方正大黑简体" panose="02010601030101010101" pitchFamily="2" charset="-122"/>
              </a:rPr>
              <a:t>为往复式压缩机运行状态数据生成提供遵循的标准规范，方便压缩机进行统一的智能化预防性维护</a:t>
            </a:r>
            <a:r>
              <a:rPr lang="en-US" altLang="zh-CN" sz="1400" dirty="0">
                <a:solidFill>
                  <a:srgbClr val="000000"/>
                </a:solidFill>
                <a:ea typeface="方正大黑简体" panose="02010601030101010101" pitchFamily="2" charset="-122"/>
                <a:sym typeface="方正大黑简体" panose="02010601030101010101" pitchFamily="2" charset="-122"/>
              </a:rPr>
              <a:t>,</a:t>
            </a:r>
            <a:r>
              <a:rPr lang="zh-CN" altLang="en-US" sz="1400" dirty="0">
                <a:solidFill>
                  <a:srgbClr val="000000"/>
                </a:solidFill>
                <a:ea typeface="方正大黑简体" panose="02010601030101010101" pitchFamily="2" charset="-122"/>
                <a:sym typeface="方正大黑简体" panose="02010601030101010101" pitchFamily="2" charset="-122"/>
              </a:rPr>
              <a:t>包括</a:t>
            </a:r>
            <a:r>
              <a:rPr lang="zh-CN" altLang="en-US" sz="1400" dirty="0">
                <a:solidFill>
                  <a:srgbClr val="C00000"/>
                </a:solidFill>
                <a:ea typeface="方正大黑简体" panose="02010601030101010101" pitchFamily="2" charset="-122"/>
                <a:sym typeface="方正大黑简体" panose="02010601030101010101" pitchFamily="2" charset="-122"/>
              </a:rPr>
              <a:t>压缩机的基本属性、压缩机自身提供的主体部件监测</a:t>
            </a:r>
            <a:r>
              <a:rPr lang="zh-CN" altLang="en-US" sz="1400" dirty="0">
                <a:solidFill>
                  <a:srgbClr val="000000"/>
                </a:solidFill>
                <a:ea typeface="方正大黑简体" panose="02010601030101010101" pitchFamily="2" charset="-122"/>
                <a:sym typeface="方正大黑简体" panose="02010601030101010101" pitchFamily="2" charset="-122"/>
              </a:rPr>
              <a:t>、</a:t>
            </a:r>
            <a:r>
              <a:rPr lang="zh-CN" altLang="en-US" sz="1400" dirty="0">
                <a:solidFill>
                  <a:srgbClr val="C00000"/>
                </a:solidFill>
                <a:ea typeface="方正大黑简体" panose="02010601030101010101" pitchFamily="2" charset="-122"/>
                <a:sym typeface="方正大黑简体" panose="02010601030101010101" pitchFamily="2" charset="-122"/>
              </a:rPr>
              <a:t>附加传感器监测</a:t>
            </a:r>
            <a:r>
              <a:rPr lang="en-US" altLang="zh-CN" sz="1400" dirty="0">
                <a:solidFill>
                  <a:srgbClr val="000000"/>
                </a:solidFill>
                <a:ea typeface="方正大黑简体" panose="02010601030101010101" pitchFamily="2" charset="-122"/>
                <a:sym typeface="方正大黑简体" panose="02010601030101010101" pitchFamily="2" charset="-122"/>
              </a:rPr>
              <a:t>3</a:t>
            </a:r>
            <a:r>
              <a:rPr lang="zh-CN" altLang="en-US" sz="1400" dirty="0">
                <a:solidFill>
                  <a:srgbClr val="000000"/>
                </a:solidFill>
                <a:ea typeface="方正大黑简体" panose="02010601030101010101" pitchFamily="2" charset="-122"/>
                <a:sym typeface="方正大黑简体" panose="02010601030101010101" pitchFamily="2" charset="-122"/>
              </a:rPr>
              <a:t>个部分</a:t>
            </a:r>
            <a:endParaRPr lang="zh-CN" altLang="en-US" sz="1400" dirty="0">
              <a:solidFill>
                <a:srgbClr val="000000"/>
              </a:solidFill>
              <a:ea typeface="方正大黑简体" panose="02010601030101010101" pitchFamily="2" charset="-122"/>
              <a:sym typeface="方正大黑简体" panose="02010601030101010101" pitchFamily="2" charset="-122"/>
            </a:endParaRPr>
          </a:p>
        </p:txBody>
      </p:sp>
      <p:sp>
        <p:nvSpPr>
          <p:cNvPr id="27" name="矩形 26"/>
          <p:cNvSpPr/>
          <p:nvPr/>
        </p:nvSpPr>
        <p:spPr>
          <a:xfrm>
            <a:off x="7556034" y="2657055"/>
            <a:ext cx="1375308"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列数</a:t>
            </a:r>
            <a:endParaRPr lang="zh-CN" altLang="en-US" sz="1400" dirty="0"/>
          </a:p>
        </p:txBody>
      </p:sp>
      <p:sp>
        <p:nvSpPr>
          <p:cNvPr id="29" name="矩形 28"/>
          <p:cNvSpPr/>
          <p:nvPr/>
        </p:nvSpPr>
        <p:spPr>
          <a:xfrm>
            <a:off x="7556034" y="3033894"/>
            <a:ext cx="1375308"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级数</a:t>
            </a:r>
            <a:endParaRPr lang="zh-CN" altLang="en-US" sz="1400" dirty="0"/>
          </a:p>
        </p:txBody>
      </p:sp>
      <p:sp>
        <p:nvSpPr>
          <p:cNvPr id="31" name="矩形 30"/>
          <p:cNvSpPr/>
          <p:nvPr/>
        </p:nvSpPr>
        <p:spPr>
          <a:xfrm>
            <a:off x="9256663" y="1911424"/>
            <a:ext cx="128752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功率</a:t>
            </a:r>
            <a:endParaRPr lang="zh-CN" altLang="en-US" sz="1400" dirty="0"/>
          </a:p>
        </p:txBody>
      </p:sp>
      <p:sp>
        <p:nvSpPr>
          <p:cNvPr id="33" name="矩形 32"/>
          <p:cNvSpPr/>
          <p:nvPr/>
        </p:nvSpPr>
        <p:spPr>
          <a:xfrm>
            <a:off x="9256663" y="2305875"/>
            <a:ext cx="1287525"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气缸直径</a:t>
            </a:r>
            <a:endParaRPr lang="zh-CN" altLang="en-US" sz="1400" dirty="0"/>
          </a:p>
        </p:txBody>
      </p:sp>
      <p:sp>
        <p:nvSpPr>
          <p:cNvPr id="35" name="矩形 34"/>
          <p:cNvSpPr/>
          <p:nvPr/>
        </p:nvSpPr>
        <p:spPr>
          <a:xfrm>
            <a:off x="9256663" y="2657055"/>
            <a:ext cx="1280901"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进气额定压力</a:t>
            </a:r>
            <a:endParaRPr lang="zh-CN" altLang="en-US" sz="1400" dirty="0"/>
          </a:p>
        </p:txBody>
      </p:sp>
      <p:sp>
        <p:nvSpPr>
          <p:cNvPr id="37" name="矩形 36"/>
          <p:cNvSpPr/>
          <p:nvPr/>
        </p:nvSpPr>
        <p:spPr>
          <a:xfrm>
            <a:off x="9256663" y="3033894"/>
            <a:ext cx="1280901"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排气压力</a:t>
            </a:r>
            <a:endParaRPr lang="zh-CN" altLang="en-US" sz="1400" dirty="0"/>
          </a:p>
        </p:txBody>
      </p:sp>
      <p:sp>
        <p:nvSpPr>
          <p:cNvPr id="39" name="矩形 38"/>
          <p:cNvSpPr/>
          <p:nvPr/>
        </p:nvSpPr>
        <p:spPr>
          <a:xfrm>
            <a:off x="9256663" y="3769528"/>
            <a:ext cx="1309252"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进气压力</a:t>
            </a:r>
            <a:endParaRPr lang="zh-CN" altLang="en-US" sz="1400" dirty="0"/>
          </a:p>
        </p:txBody>
      </p:sp>
      <p:sp>
        <p:nvSpPr>
          <p:cNvPr id="41" name="矩形 40"/>
          <p:cNvSpPr/>
          <p:nvPr/>
        </p:nvSpPr>
        <p:spPr>
          <a:xfrm>
            <a:off x="9256663" y="4216987"/>
            <a:ext cx="1309252"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排气压力</a:t>
            </a:r>
            <a:endParaRPr lang="zh-CN" altLang="en-US" sz="1400" dirty="0"/>
          </a:p>
        </p:txBody>
      </p:sp>
      <p:sp>
        <p:nvSpPr>
          <p:cNvPr id="43" name="矩形 42"/>
          <p:cNvSpPr/>
          <p:nvPr/>
        </p:nvSpPr>
        <p:spPr>
          <a:xfrm>
            <a:off x="9256663" y="4624291"/>
            <a:ext cx="1309252"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润滑油压力</a:t>
            </a:r>
            <a:endParaRPr lang="zh-CN" altLang="en-US" sz="1400" dirty="0"/>
          </a:p>
        </p:txBody>
      </p:sp>
      <p:sp>
        <p:nvSpPr>
          <p:cNvPr id="45" name="矩形 44"/>
          <p:cNvSpPr/>
          <p:nvPr/>
        </p:nvSpPr>
        <p:spPr>
          <a:xfrm>
            <a:off x="9256663" y="5051872"/>
            <a:ext cx="1309252"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三相电流</a:t>
            </a:r>
            <a:endParaRPr lang="zh-CN" altLang="en-US" sz="1400" dirty="0"/>
          </a:p>
        </p:txBody>
      </p:sp>
      <p:sp>
        <p:nvSpPr>
          <p:cNvPr id="64" name="矩形 63"/>
          <p:cNvSpPr/>
          <p:nvPr/>
        </p:nvSpPr>
        <p:spPr>
          <a:xfrm>
            <a:off x="7556034" y="5717183"/>
            <a:ext cx="143494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缸体振动</a:t>
            </a:r>
            <a:endParaRPr lang="zh-CN" altLang="en-US" sz="1400" dirty="0"/>
          </a:p>
        </p:txBody>
      </p:sp>
      <p:sp>
        <p:nvSpPr>
          <p:cNvPr id="66" name="矩形 65"/>
          <p:cNvSpPr/>
          <p:nvPr/>
        </p:nvSpPr>
        <p:spPr>
          <a:xfrm>
            <a:off x="9256663" y="5717183"/>
            <a:ext cx="1280901"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活塞位移</a:t>
            </a:r>
            <a:endParaRPr lang="zh-CN" altLang="en-US" sz="1400" dirty="0"/>
          </a:p>
        </p:txBody>
      </p:sp>
      <p:sp>
        <p:nvSpPr>
          <p:cNvPr id="68" name="矩形 67"/>
          <p:cNvSpPr/>
          <p:nvPr/>
        </p:nvSpPr>
        <p:spPr>
          <a:xfrm>
            <a:off x="7556034" y="6184085"/>
            <a:ext cx="1434944"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十字头振动</a:t>
            </a:r>
            <a:endParaRPr lang="zh-CN" altLang="en-US" sz="1400" dirty="0"/>
          </a:p>
        </p:txBody>
      </p:sp>
      <p:sp>
        <p:nvSpPr>
          <p:cNvPr id="70" name="矩形 69"/>
          <p:cNvSpPr/>
          <p:nvPr/>
        </p:nvSpPr>
        <p:spPr>
          <a:xfrm>
            <a:off x="9256663" y="6184085"/>
            <a:ext cx="1280901" cy="298174"/>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dirty="0"/>
              <a:t>电机振动</a:t>
            </a:r>
            <a:endParaRPr lang="zh-CN" altLang="en-US" sz="1400" dirty="0"/>
          </a:p>
        </p:txBody>
      </p:sp>
      <p:cxnSp>
        <p:nvCxnSpPr>
          <p:cNvPr id="77" name="直接连接符 76"/>
          <p:cNvCxnSpPr>
            <a:stCxn id="6" idx="3"/>
            <a:endCxn id="71" idx="1"/>
          </p:cNvCxnSpPr>
          <p:nvPr/>
        </p:nvCxnSpPr>
        <p:spPr>
          <a:xfrm flipV="1">
            <a:off x="6268085" y="2598762"/>
            <a:ext cx="982259" cy="1369"/>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78" name="直接连接符 77"/>
          <p:cNvCxnSpPr/>
          <p:nvPr/>
        </p:nvCxnSpPr>
        <p:spPr>
          <a:xfrm flipV="1">
            <a:off x="6290785" y="4515108"/>
            <a:ext cx="982259" cy="1369"/>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79" name="直接连接符 78"/>
          <p:cNvCxnSpPr/>
          <p:nvPr/>
        </p:nvCxnSpPr>
        <p:spPr>
          <a:xfrm flipV="1">
            <a:off x="6287545" y="6087747"/>
            <a:ext cx="982259" cy="1369"/>
          </a:xfrm>
          <a:prstGeom prst="line">
            <a:avLst/>
          </a:prstGeom>
          <a:ln w="28575"/>
        </p:spPr>
        <p:style>
          <a:lnRef idx="1">
            <a:schemeClr val="accent6"/>
          </a:lnRef>
          <a:fillRef idx="0">
            <a:schemeClr val="accent6"/>
          </a:fillRef>
          <a:effectRef idx="0">
            <a:schemeClr val="accent6"/>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custDataLst>
              <p:tags r:id="rId1"/>
            </p:custDataLst>
          </p:nvPr>
        </p:nvSpPr>
        <p:spPr>
          <a:xfrm>
            <a:off x="8974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zh-CN" altLang="en-US" sz="2800" b="1" dirty="0">
                <a:latin typeface="方正大黑简体" panose="02010601030101010101" pitchFamily="2" charset="-122"/>
                <a:ea typeface="方正大黑简体" panose="02010601030101010101" pitchFamily="2" charset="-122"/>
              </a:rPr>
              <a:t>压缩机运行数据采集</a:t>
            </a:r>
            <a:endParaRPr lang="zh-CN" altLang="en-US" sz="2800" b="1" dirty="0">
              <a:latin typeface="方正大黑简体" panose="02010601030101010101" pitchFamily="2" charset="-122"/>
              <a:ea typeface="方正大黑简体" panose="02010601030101010101" pitchFamily="2" charset="-122"/>
            </a:endParaRPr>
          </a:p>
        </p:txBody>
      </p:sp>
      <p:sp>
        <p:nvSpPr>
          <p:cNvPr id="5" name="文本框 1"/>
          <p:cNvSpPr txBox="1">
            <a:spLocks noChangeArrowheads="1"/>
          </p:cNvSpPr>
          <p:nvPr>
            <p:custDataLst>
              <p:tags r:id="rId2"/>
            </p:custDataLst>
          </p:nvPr>
        </p:nvSpPr>
        <p:spPr bwMode="auto">
          <a:xfrm>
            <a:off x="174348" y="682597"/>
            <a:ext cx="12017652" cy="889090"/>
          </a:xfrm>
          <a:prstGeom prst="rect">
            <a:avLst/>
          </a:prstGeom>
          <a:noFill/>
          <a:ln w="9525">
            <a:noFill/>
            <a:miter lim="800000"/>
          </a:ln>
        </p:spPr>
        <p:txBody>
          <a:bodyPr wrap="square">
            <a:spAutoFit/>
          </a:bodyPr>
          <a:lstStyle>
            <a:defPPr>
              <a:defRPr lang="zh-CN"/>
            </a:defPPr>
            <a:lvl1pPr eaLnBrk="0" hangingPunct="0">
              <a:lnSpc>
                <a:spcPct val="200000"/>
              </a:lnSpc>
              <a:defRPr sz="2000" b="1">
                <a:solidFill>
                  <a:schemeClr val="tx2"/>
                </a:solidFill>
                <a:latin typeface="微软雅黑" panose="020B0503020204020204" charset="-122"/>
                <a:ea typeface="微软雅黑" panose="020B0503020204020204" charset="-122"/>
              </a:defRPr>
            </a:lvl1pPr>
          </a:lstStyle>
          <a:p>
            <a:pPr marL="285750" indent="-285750" algn="just" fontAlgn="base">
              <a:spcBef>
                <a:spcPct val="0"/>
              </a:spcBef>
              <a:spcAft>
                <a:spcPct val="0"/>
              </a:spcAft>
              <a:buFont typeface="Wingdings" panose="05000000000000000000" pitchFamily="2" charset="2"/>
              <a:buChar char="Ø"/>
            </a:pPr>
            <a:r>
              <a:rPr lang="zh-CN" altLang="zh-CN" sz="1400" dirty="0">
                <a:solidFill>
                  <a:schemeClr val="tx1"/>
                </a:solidFill>
              </a:rPr>
              <a:t>由于一些组态系统和压缩机状态监测系统目前处于</a:t>
            </a:r>
            <a:r>
              <a:rPr lang="zh-CN" altLang="zh-CN" sz="1400" dirty="0">
                <a:solidFill>
                  <a:srgbClr val="FF0000"/>
                </a:solidFill>
              </a:rPr>
              <a:t>数据孤岛乃至荒岛的状态</a:t>
            </a:r>
            <a:r>
              <a:rPr lang="zh-CN" altLang="zh-CN" sz="1400" dirty="0">
                <a:solidFill>
                  <a:schemeClr val="tx1"/>
                </a:solidFill>
              </a:rPr>
              <a:t>，对于这</a:t>
            </a:r>
            <a:r>
              <a:rPr lang="en-US" altLang="zh-CN" sz="1400" dirty="0">
                <a:solidFill>
                  <a:schemeClr val="tx1"/>
                </a:solidFill>
              </a:rPr>
              <a:t>2</a:t>
            </a:r>
            <a:r>
              <a:rPr lang="zh-CN" altLang="zh-CN" sz="1400" dirty="0">
                <a:solidFill>
                  <a:schemeClr val="tx1"/>
                </a:solidFill>
              </a:rPr>
              <a:t>部分数据的提取需要费更多周折</a:t>
            </a:r>
            <a:r>
              <a:rPr lang="zh-CN" altLang="en-US" sz="1400" dirty="0">
                <a:solidFill>
                  <a:schemeClr val="tx1"/>
                </a:solidFill>
              </a:rPr>
              <a:t>，需要在方法上进行更多创新，特别是对于国外产品的组态数据进行</a:t>
            </a:r>
            <a:r>
              <a:rPr lang="zh-CN" altLang="en-US" sz="1400" dirty="0">
                <a:solidFill>
                  <a:srgbClr val="FF0000"/>
                </a:solidFill>
              </a:rPr>
              <a:t>定点解析攻关，并经过现场比对数据是一致的。</a:t>
            </a:r>
            <a:endParaRPr lang="zh-CN" altLang="en-US" sz="1050" dirty="0">
              <a:solidFill>
                <a:srgbClr val="FF0000"/>
              </a:solidFill>
              <a:ea typeface="方正大黑简体" panose="02010601030101010101" pitchFamily="2" charset="-122"/>
              <a:sym typeface="方正大黑简体" panose="02010601030101010101" pitchFamily="2"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891" y="2372904"/>
            <a:ext cx="4897518" cy="2717905"/>
          </a:xfrm>
          <a:prstGeom prst="rect">
            <a:avLst/>
          </a:prstGeom>
        </p:spPr>
      </p:pic>
      <p:sp>
        <p:nvSpPr>
          <p:cNvPr id="10" name="文本框 1"/>
          <p:cNvSpPr txBox="1">
            <a:spLocks noChangeArrowheads="1"/>
          </p:cNvSpPr>
          <p:nvPr>
            <p:custDataLst>
              <p:tags r:id="rId4"/>
            </p:custDataLst>
          </p:nvPr>
        </p:nvSpPr>
        <p:spPr bwMode="auto">
          <a:xfrm>
            <a:off x="323891" y="1561959"/>
            <a:ext cx="4897518" cy="775277"/>
          </a:xfrm>
          <a:prstGeom prst="rect">
            <a:avLst/>
          </a:prstGeom>
          <a:solidFill>
            <a:schemeClr val="accent3">
              <a:lumMod val="20000"/>
              <a:lumOff val="80000"/>
            </a:schemeClr>
          </a:solidFill>
          <a:ln w="9525">
            <a:noFill/>
            <a:miter lim="800000"/>
          </a:ln>
        </p:spPr>
        <p:txBody>
          <a:bodyPr wrap="square">
            <a:spAutoFit/>
          </a:bodyPr>
          <a:lstStyle>
            <a:defPPr>
              <a:defRPr lang="zh-CN"/>
            </a:defPPr>
            <a:lvl1pPr eaLnBrk="0" hangingPunct="0">
              <a:lnSpc>
                <a:spcPct val="200000"/>
              </a:lnSpc>
              <a:defRPr sz="2000" b="1">
                <a:solidFill>
                  <a:schemeClr val="tx2"/>
                </a:solidFill>
                <a:latin typeface="微软雅黑" panose="020B0503020204020204" charset="-122"/>
                <a:ea typeface="微软雅黑" panose="020B0503020204020204" charset="-122"/>
              </a:defRPr>
            </a:lvl1pPr>
          </a:lstStyle>
          <a:p>
            <a:pPr algn="just" fontAlgn="base">
              <a:spcBef>
                <a:spcPct val="0"/>
              </a:spcBef>
              <a:spcAft>
                <a:spcPct val="0"/>
              </a:spcAft>
            </a:pPr>
            <a:r>
              <a:rPr lang="zh-CN" altLang="en-US" sz="1200" dirty="0">
                <a:solidFill>
                  <a:schemeClr val="tx1"/>
                </a:solidFill>
                <a:ea typeface="方正大黑简体" panose="02010601030101010101" pitchFamily="2" charset="-122"/>
                <a:sym typeface="方正大黑简体" panose="02010601030101010101" pitchFamily="2" charset="-122"/>
              </a:rPr>
              <a:t>默认方法：</a:t>
            </a:r>
            <a:r>
              <a:rPr lang="zh-CN" altLang="en-US" sz="1200" b="0" dirty="0">
                <a:solidFill>
                  <a:schemeClr val="tx1"/>
                </a:solidFill>
                <a:ea typeface="方正大黑简体" panose="02010601030101010101" pitchFamily="2" charset="-122"/>
                <a:sym typeface="方正大黑简体" panose="02010601030101010101" pitchFamily="2" charset="-122"/>
              </a:rPr>
              <a:t>需要在界面进行手工点击复制数据，预计工期</a:t>
            </a:r>
            <a:r>
              <a:rPr lang="en-US" altLang="zh-CN" sz="1200" dirty="0">
                <a:solidFill>
                  <a:srgbClr val="C00000"/>
                </a:solidFill>
                <a:ea typeface="方正大黑简体" panose="02010601030101010101" pitchFamily="2" charset="-122"/>
                <a:sym typeface="方正大黑简体" panose="02010601030101010101" pitchFamily="2" charset="-122"/>
              </a:rPr>
              <a:t>2</a:t>
            </a:r>
            <a:r>
              <a:rPr lang="zh-CN" altLang="en-US" sz="1200" dirty="0">
                <a:solidFill>
                  <a:srgbClr val="C00000"/>
                </a:solidFill>
                <a:ea typeface="方正大黑简体" panose="02010601030101010101" pitchFamily="2" charset="-122"/>
                <a:sym typeface="方正大黑简体" panose="02010601030101010101" pitchFamily="2" charset="-122"/>
              </a:rPr>
              <a:t>个人月</a:t>
            </a:r>
            <a:endParaRPr lang="en-US" altLang="zh-CN" sz="1200" dirty="0">
              <a:solidFill>
                <a:srgbClr val="C00000"/>
              </a:solidFill>
              <a:ea typeface="方正大黑简体" panose="02010601030101010101" pitchFamily="2" charset="-122"/>
              <a:sym typeface="方正大黑简体" panose="02010601030101010101" pitchFamily="2" charset="-122"/>
            </a:endParaRPr>
          </a:p>
          <a:p>
            <a:pPr algn="just" fontAlgn="base">
              <a:spcBef>
                <a:spcPct val="0"/>
              </a:spcBef>
              <a:spcAft>
                <a:spcPct val="0"/>
              </a:spcAft>
            </a:pPr>
            <a:r>
              <a:rPr lang="en-US" altLang="zh-CN" sz="1200" b="0" dirty="0">
                <a:solidFill>
                  <a:schemeClr val="tx1"/>
                </a:solidFill>
                <a:ea typeface="方正大黑简体" panose="02010601030101010101" pitchFamily="2" charset="-122"/>
                <a:sym typeface="方正大黑简体" panose="02010601030101010101" pitchFamily="2" charset="-122"/>
              </a:rPr>
              <a:t>                        </a:t>
            </a:r>
            <a:r>
              <a:rPr lang="en-US" altLang="zh-CN" sz="1200" dirty="0">
                <a:solidFill>
                  <a:schemeClr val="tx1"/>
                </a:solidFill>
                <a:ea typeface="方正大黑简体" panose="02010601030101010101" pitchFamily="2" charset="-122"/>
                <a:sym typeface="方正大黑简体" panose="02010601030101010101" pitchFamily="2" charset="-122"/>
              </a:rPr>
              <a:t>(</a:t>
            </a:r>
            <a:r>
              <a:rPr lang="zh-CN" altLang="en-US" sz="1200" dirty="0">
                <a:solidFill>
                  <a:schemeClr val="tx1"/>
                </a:solidFill>
                <a:ea typeface="方正大黑简体" panose="02010601030101010101" pitchFamily="2" charset="-122"/>
                <a:sym typeface="方正大黑简体" panose="02010601030101010101" pitchFamily="2" charset="-122"/>
              </a:rPr>
              <a:t>无批量导出功能</a:t>
            </a:r>
            <a:r>
              <a:rPr lang="en-US" altLang="zh-CN" sz="1200" dirty="0">
                <a:solidFill>
                  <a:schemeClr val="tx1"/>
                </a:solidFill>
                <a:ea typeface="方正大黑简体" panose="02010601030101010101" pitchFamily="2" charset="-122"/>
                <a:sym typeface="方正大黑简体" panose="02010601030101010101" pitchFamily="2" charset="-122"/>
              </a:rPr>
              <a:t>)</a:t>
            </a:r>
            <a:endParaRPr lang="zh-CN" altLang="en-US" sz="1200" dirty="0">
              <a:solidFill>
                <a:schemeClr val="tx1"/>
              </a:solidFill>
              <a:ea typeface="方正大黑简体" panose="02010601030101010101" pitchFamily="2" charset="-122"/>
              <a:sym typeface="方正大黑简体" panose="02010601030101010101" pitchFamily="2" charset="-122"/>
            </a:endParaRPr>
          </a:p>
        </p:txBody>
      </p:sp>
      <p:sp>
        <p:nvSpPr>
          <p:cNvPr id="12" name="文本框 1"/>
          <p:cNvSpPr txBox="1">
            <a:spLocks noChangeArrowheads="1"/>
          </p:cNvSpPr>
          <p:nvPr>
            <p:custDataLst>
              <p:tags r:id="rId5"/>
            </p:custDataLst>
          </p:nvPr>
        </p:nvSpPr>
        <p:spPr bwMode="auto">
          <a:xfrm>
            <a:off x="5801582" y="1526718"/>
            <a:ext cx="5380951" cy="775277"/>
          </a:xfrm>
          <a:prstGeom prst="rect">
            <a:avLst/>
          </a:prstGeom>
          <a:solidFill>
            <a:schemeClr val="accent3">
              <a:lumMod val="20000"/>
              <a:lumOff val="80000"/>
            </a:schemeClr>
          </a:solidFill>
          <a:ln w="9525">
            <a:noFill/>
            <a:miter lim="800000"/>
          </a:ln>
        </p:spPr>
        <p:txBody>
          <a:bodyPr wrap="square">
            <a:spAutoFit/>
          </a:bodyPr>
          <a:lstStyle>
            <a:defPPr>
              <a:defRPr lang="zh-CN"/>
            </a:defPPr>
            <a:lvl1pPr algn="just" eaLnBrk="0" fontAlgn="base" hangingPunct="0">
              <a:lnSpc>
                <a:spcPct val="200000"/>
              </a:lnSpc>
              <a:spcBef>
                <a:spcPct val="0"/>
              </a:spcBef>
              <a:spcAft>
                <a:spcPct val="0"/>
              </a:spcAft>
              <a:defRPr sz="1200" b="1">
                <a:latin typeface="微软雅黑" panose="020B0503020204020204" charset="-122"/>
                <a:ea typeface="方正大黑简体" panose="02010601030101010101" pitchFamily="2" charset="-122"/>
              </a:defRPr>
            </a:lvl1pPr>
          </a:lstStyle>
          <a:p>
            <a:r>
              <a:rPr lang="zh-CN" altLang="en-US" dirty="0">
                <a:sym typeface="方正大黑简体" panose="02010601030101010101" pitchFamily="2" charset="-122"/>
              </a:rPr>
              <a:t>创新方法：进行数据访问机制解析，后端程序模拟，根据需要</a:t>
            </a:r>
            <a:r>
              <a:rPr lang="zh-CN" altLang="en-US" dirty="0">
                <a:solidFill>
                  <a:srgbClr val="C00000"/>
                </a:solidFill>
                <a:sym typeface="方正大黑简体" panose="02010601030101010101" pitchFamily="2" charset="-122"/>
              </a:rPr>
              <a:t>随时调用</a:t>
            </a:r>
            <a:endParaRPr lang="en-US" altLang="zh-CN" dirty="0">
              <a:solidFill>
                <a:srgbClr val="C00000"/>
              </a:solidFill>
              <a:sym typeface="方正大黑简体" panose="02010601030101010101" pitchFamily="2" charset="-122"/>
            </a:endParaRPr>
          </a:p>
          <a:p>
            <a:r>
              <a:rPr lang="en-US" altLang="zh-CN" dirty="0">
                <a:sym typeface="方正大黑简体" panose="02010601030101010101" pitchFamily="2" charset="-122"/>
              </a:rPr>
              <a:t>                                  </a:t>
            </a:r>
            <a:r>
              <a:rPr lang="zh-CN" altLang="en-US" dirty="0">
                <a:sym typeface="方正大黑简体" panose="02010601030101010101" pitchFamily="2" charset="-122"/>
              </a:rPr>
              <a:t>（自动批量生成</a:t>
            </a:r>
            <a:r>
              <a:rPr lang="en-US" altLang="zh-CN" dirty="0">
                <a:sym typeface="方正大黑简体" panose="02010601030101010101" pitchFamily="2" charset="-122"/>
              </a:rPr>
              <a:t>excel</a:t>
            </a:r>
            <a:r>
              <a:rPr lang="zh-CN" altLang="en-US" dirty="0">
                <a:sym typeface="方正大黑简体" panose="02010601030101010101" pitchFamily="2" charset="-122"/>
              </a:rPr>
              <a:t>）</a:t>
            </a:r>
            <a:endParaRPr lang="zh-CN" altLang="en-US" dirty="0">
              <a:sym typeface="方正大黑简体" panose="02010601030101010101" pitchFamily="2" charset="-122"/>
            </a:endParaRPr>
          </a:p>
        </p:txBody>
      </p:sp>
      <p:pic>
        <p:nvPicPr>
          <p:cNvPr id="14" name="图片 13"/>
          <p:cNvPicPr>
            <a:picLocks noChangeAspect="1"/>
          </p:cNvPicPr>
          <p:nvPr/>
        </p:nvPicPr>
        <p:blipFill>
          <a:blip r:embed="rId6"/>
          <a:stretch>
            <a:fillRect/>
          </a:stretch>
        </p:blipFill>
        <p:spPr>
          <a:xfrm>
            <a:off x="5801583" y="2301995"/>
            <a:ext cx="5380952" cy="2788814"/>
          </a:xfrm>
          <a:prstGeom prst="rect">
            <a:avLst/>
          </a:prstGeom>
        </p:spPr>
      </p:pic>
      <p:sp>
        <p:nvSpPr>
          <p:cNvPr id="16" name="object 19"/>
          <p:cNvSpPr txBox="1"/>
          <p:nvPr/>
        </p:nvSpPr>
        <p:spPr>
          <a:xfrm>
            <a:off x="465665" y="5058383"/>
            <a:ext cx="1676356" cy="338682"/>
          </a:xfrm>
          <a:prstGeom prst="rect">
            <a:avLst/>
          </a:prstGeom>
        </p:spPr>
        <p:txBody>
          <a:bodyPr vert="horz" wrap="square" lIns="0" tIns="12700" rIns="0" bIns="0" rtlCol="0">
            <a:spAutoFit/>
          </a:bodyPr>
          <a:lstStyle/>
          <a:p>
            <a:pPr marL="298450" indent="-285750">
              <a:lnSpc>
                <a:spcPct val="150000"/>
              </a:lnSpc>
              <a:spcBef>
                <a:spcPts val="100"/>
              </a:spcBef>
              <a:buFont typeface="Wingdings" panose="05000000000000000000" pitchFamily="2" charset="2"/>
              <a:buChar char="n"/>
            </a:pPr>
            <a:r>
              <a:rPr lang="zh-CN" altLang="en-US" sz="1600" b="1" dirty="0">
                <a:solidFill>
                  <a:srgbClr val="C00000"/>
                </a:solidFill>
                <a:latin typeface="方正大黑简体" panose="02010601030101010101" pitchFamily="2" charset="-122"/>
                <a:ea typeface="方正大黑简体" panose="02010601030101010101" pitchFamily="2" charset="-122"/>
                <a:cs typeface="方正大黑简体" panose="02010601030101010101" pitchFamily="2" charset="-122"/>
              </a:rPr>
              <a:t>价值与总结</a:t>
            </a:r>
            <a:endParaRPr sz="1600" b="1" dirty="0">
              <a:solidFill>
                <a:srgbClr val="C00000"/>
              </a:solidFill>
              <a:latin typeface="方正大黑简体" panose="02010601030101010101" pitchFamily="2" charset="-122"/>
              <a:ea typeface="方正大黑简体" panose="02010601030101010101" pitchFamily="2" charset="-122"/>
              <a:cs typeface="方正大黑简体" panose="02010601030101010101" pitchFamily="2" charset="-122"/>
            </a:endParaRPr>
          </a:p>
        </p:txBody>
      </p:sp>
      <p:sp>
        <p:nvSpPr>
          <p:cNvPr id="18" name="文本框 1"/>
          <p:cNvSpPr txBox="1">
            <a:spLocks noChangeArrowheads="1"/>
          </p:cNvSpPr>
          <p:nvPr>
            <p:custDataLst>
              <p:tags r:id="rId7"/>
            </p:custDataLst>
          </p:nvPr>
        </p:nvSpPr>
        <p:spPr bwMode="auto">
          <a:xfrm>
            <a:off x="511572" y="5494341"/>
            <a:ext cx="10798453" cy="1336263"/>
          </a:xfrm>
          <a:prstGeom prst="rect">
            <a:avLst/>
          </a:prstGeom>
          <a:noFill/>
          <a:ln w="9525">
            <a:solidFill>
              <a:schemeClr val="accent2">
                <a:lumMod val="75000"/>
              </a:schemeClr>
            </a:solidFill>
            <a:miter lim="800000"/>
          </a:ln>
        </p:spPr>
        <p:txBody>
          <a:bodyPr wrap="square">
            <a:spAutoFit/>
          </a:bodyPr>
          <a:lstStyle>
            <a:defPPr>
              <a:defRPr lang="zh-CN"/>
            </a:defPPr>
            <a:lvl1pPr eaLnBrk="0" hangingPunct="0">
              <a:lnSpc>
                <a:spcPct val="200000"/>
              </a:lnSpc>
              <a:defRPr sz="2000" b="1">
                <a:solidFill>
                  <a:schemeClr val="tx2"/>
                </a:solidFill>
                <a:latin typeface="微软雅黑" panose="020B0503020204020204" charset="-122"/>
                <a:ea typeface="微软雅黑" panose="020B0503020204020204" charset="-122"/>
              </a:defRPr>
            </a:lvl1pPr>
          </a:lstStyle>
          <a:p>
            <a:pPr marL="228600" indent="-228600" algn="just" fontAlgn="base">
              <a:spcBef>
                <a:spcPct val="0"/>
              </a:spcBef>
              <a:spcAft>
                <a:spcPct val="0"/>
              </a:spcAft>
              <a:buFont typeface="+mj-lt"/>
              <a:buAutoNum type="arabicPeriod"/>
            </a:pPr>
            <a:r>
              <a:rPr lang="zh-CN" altLang="zh-CN" sz="1050" b="0" dirty="0">
                <a:solidFill>
                  <a:schemeClr val="tx1"/>
                </a:solidFill>
              </a:rPr>
              <a:t>通过外部自动化程序调用历史数据展示的后台接口，实现所有点位和日期的数据自动化解析，</a:t>
            </a:r>
            <a:r>
              <a:rPr lang="zh-CN" altLang="zh-CN" sz="1050" dirty="0">
                <a:solidFill>
                  <a:schemeClr val="tx1"/>
                </a:solidFill>
              </a:rPr>
              <a:t>大大节省了人力成本和时间周期，</a:t>
            </a:r>
            <a:endParaRPr lang="en-US" altLang="zh-CN" sz="1050" dirty="0">
              <a:solidFill>
                <a:schemeClr val="tx1"/>
              </a:solidFill>
            </a:endParaRPr>
          </a:p>
          <a:p>
            <a:pPr marL="228600" indent="-228600" algn="just" fontAlgn="base">
              <a:spcBef>
                <a:spcPct val="0"/>
              </a:spcBef>
              <a:spcAft>
                <a:spcPct val="0"/>
              </a:spcAft>
              <a:buFont typeface="+mj-lt"/>
              <a:buAutoNum type="arabicPeriod"/>
            </a:pPr>
            <a:r>
              <a:rPr lang="zh-CN" altLang="en-US" sz="1050" b="0" dirty="0">
                <a:solidFill>
                  <a:schemeClr val="tx1"/>
                </a:solidFill>
              </a:rPr>
              <a:t>为</a:t>
            </a:r>
            <a:r>
              <a:rPr lang="zh-CN" altLang="zh-CN" sz="1050" b="0" dirty="0">
                <a:solidFill>
                  <a:schemeClr val="tx1"/>
                </a:solidFill>
              </a:rPr>
              <a:t>后续处理厂其它工艺和设备历史数据的读取和解析</a:t>
            </a:r>
            <a:r>
              <a:rPr lang="zh-CN" altLang="en-US" sz="1050" b="0" dirty="0">
                <a:solidFill>
                  <a:schemeClr val="tx1"/>
                </a:solidFill>
              </a:rPr>
              <a:t>提供了</a:t>
            </a:r>
            <a:r>
              <a:rPr lang="zh-CN" altLang="zh-CN" sz="1050" dirty="0">
                <a:solidFill>
                  <a:schemeClr val="tx1"/>
                </a:solidFill>
              </a:rPr>
              <a:t>可靠的技术路线</a:t>
            </a:r>
            <a:r>
              <a:rPr lang="zh-CN" altLang="en-US" sz="1050" dirty="0">
                <a:solidFill>
                  <a:schemeClr val="tx1"/>
                </a:solidFill>
              </a:rPr>
              <a:t>。</a:t>
            </a:r>
            <a:endParaRPr lang="en-US" altLang="zh-CN" sz="1050" dirty="0">
              <a:solidFill>
                <a:schemeClr val="tx1"/>
              </a:solidFill>
            </a:endParaRPr>
          </a:p>
          <a:p>
            <a:pPr marL="228600" lvl="0" indent="-228600">
              <a:buFont typeface="+mj-lt"/>
              <a:buAutoNum type="arabicPeriod"/>
            </a:pPr>
            <a:r>
              <a:rPr lang="zh-CN" altLang="zh-CN" sz="1050" b="0" dirty="0">
                <a:solidFill>
                  <a:schemeClr val="tx1"/>
                </a:solidFill>
              </a:rPr>
              <a:t>在油气工艺设备智能化的过程中，需要</a:t>
            </a:r>
            <a:r>
              <a:rPr lang="zh-CN" altLang="zh-CN" sz="1050" dirty="0">
                <a:solidFill>
                  <a:schemeClr val="tx1"/>
                </a:solidFill>
              </a:rPr>
              <a:t>采用软件和控制解耦，数据和系统分离的建设原则</a:t>
            </a:r>
            <a:r>
              <a:rPr lang="zh-CN" altLang="zh-CN" sz="1050" b="0" dirty="0">
                <a:solidFill>
                  <a:schemeClr val="tx1"/>
                </a:solidFill>
              </a:rPr>
              <a:t>。</a:t>
            </a:r>
            <a:endParaRPr lang="zh-CN" altLang="zh-CN" sz="1050" b="0" dirty="0">
              <a:solidFill>
                <a:schemeClr val="tx1"/>
              </a:solidFill>
            </a:endParaRPr>
          </a:p>
          <a:p>
            <a:pPr marL="228600" indent="-228600">
              <a:buFont typeface="+mj-lt"/>
              <a:buAutoNum type="arabicPeriod"/>
            </a:pPr>
            <a:r>
              <a:rPr lang="zh-CN" altLang="zh-CN" sz="1050" b="0" dirty="0">
                <a:solidFill>
                  <a:schemeClr val="tx1"/>
                </a:solidFill>
              </a:rPr>
              <a:t>数据的沉淀和业务解释表述需要同步和</a:t>
            </a:r>
            <a:r>
              <a:rPr lang="zh-CN" altLang="en-US" sz="1050" b="0" dirty="0">
                <a:solidFill>
                  <a:schemeClr val="tx1"/>
                </a:solidFill>
              </a:rPr>
              <a:t>设备上线</a:t>
            </a:r>
            <a:r>
              <a:rPr lang="zh-CN" altLang="zh-CN" sz="1050" dirty="0">
                <a:solidFill>
                  <a:schemeClr val="tx1"/>
                </a:solidFill>
              </a:rPr>
              <a:t>同步配套提供</a:t>
            </a:r>
            <a:endParaRPr lang="zh-CN" altLang="en-US" sz="1050" dirty="0">
              <a:solidFill>
                <a:schemeClr val="tx1"/>
              </a:solidFill>
              <a:sym typeface="方正大黑简体" panose="02010601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custDataLst>
              <p:tags r:id="rId1"/>
            </p:custDataLst>
          </p:nvPr>
        </p:nvSpPr>
        <p:spPr>
          <a:xfrm>
            <a:off x="8974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en-US" altLang="zh-CN" sz="2800" b="1" dirty="0">
                <a:latin typeface="方正大黑简体" panose="02010601030101010101" pitchFamily="2" charset="-122"/>
                <a:ea typeface="方正大黑简体" panose="02010601030101010101" pitchFamily="2" charset="-122"/>
              </a:rPr>
              <a:t>P-V</a:t>
            </a:r>
            <a:r>
              <a:rPr lang="zh-CN" altLang="en-US" sz="2800" b="1" dirty="0">
                <a:latin typeface="方正大黑简体" panose="02010601030101010101" pitchFamily="2" charset="-122"/>
                <a:ea typeface="方正大黑简体" panose="02010601030101010101" pitchFamily="2" charset="-122"/>
              </a:rPr>
              <a:t>功图生成方法</a:t>
            </a:r>
            <a:endParaRPr lang="zh-CN" altLang="en-US" sz="2800" b="1" dirty="0">
              <a:latin typeface="方正大黑简体" panose="02010601030101010101" pitchFamily="2" charset="-122"/>
              <a:ea typeface="方正大黑简体" panose="02010601030101010101" pitchFamily="2" charset="-122"/>
            </a:endParaRPr>
          </a:p>
        </p:txBody>
      </p:sp>
      <p:sp>
        <p:nvSpPr>
          <p:cNvPr id="5" name="文本框 1"/>
          <p:cNvSpPr txBox="1">
            <a:spLocks noChangeArrowheads="1"/>
          </p:cNvSpPr>
          <p:nvPr>
            <p:custDataLst>
              <p:tags r:id="rId2"/>
            </p:custDataLst>
          </p:nvPr>
        </p:nvSpPr>
        <p:spPr bwMode="auto">
          <a:xfrm>
            <a:off x="174348" y="799329"/>
            <a:ext cx="12017652" cy="458202"/>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r>
              <a:rPr lang="zh-CN" altLang="zh-CN" dirty="0"/>
              <a:t>状态监测中</a:t>
            </a:r>
            <a:r>
              <a:rPr lang="en-US" altLang="zh-CN" dirty="0"/>
              <a:t>P-V</a:t>
            </a:r>
            <a:r>
              <a:rPr lang="zh-CN" altLang="en-US" dirty="0"/>
              <a:t>、</a:t>
            </a:r>
            <a:r>
              <a:rPr lang="en-US" altLang="zh-CN" dirty="0"/>
              <a:t>P-</a:t>
            </a:r>
            <a:r>
              <a:rPr lang="el-GR" altLang="zh-CN" dirty="0">
                <a:sym typeface="方正大黑简体" panose="02010601030101010101" pitchFamily="2" charset="-122"/>
              </a:rPr>
              <a:t> θ</a:t>
            </a:r>
            <a:r>
              <a:rPr lang="zh-CN" altLang="en-US" dirty="0">
                <a:sym typeface="方正大黑简体" panose="02010601030101010101" pitchFamily="2" charset="-122"/>
              </a:rPr>
              <a:t>关系</a:t>
            </a:r>
            <a:r>
              <a:rPr lang="zh-CN" altLang="zh-CN" dirty="0"/>
              <a:t>图</a:t>
            </a:r>
            <a:r>
              <a:rPr lang="zh-CN" altLang="en-US" dirty="0"/>
              <a:t>可以反映压缩机气阀是否有漏失</a:t>
            </a:r>
            <a:r>
              <a:rPr lang="zh-CN" altLang="zh-CN" dirty="0"/>
              <a:t>，通过键相的位置计算出活塞的运行位置和吸排气阶段</a:t>
            </a:r>
            <a:endParaRPr lang="zh-CN" altLang="en-US" dirty="0">
              <a:sym typeface="方正大黑简体" panose="02010601030101010101" pitchFamily="2" charset="-122"/>
            </a:endParaRPr>
          </a:p>
        </p:txBody>
      </p:sp>
      <p:sp>
        <p:nvSpPr>
          <p:cNvPr id="6" name="Rectangle 2"/>
          <p:cNvSpPr>
            <a:spLocks noChangeArrowheads="1"/>
          </p:cNvSpPr>
          <p:nvPr/>
        </p:nvSpPr>
        <p:spPr bwMode="auto">
          <a:xfrm>
            <a:off x="460442" y="14721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graphicFrame>
        <p:nvGraphicFramePr>
          <p:cNvPr id="7" name="对象 6"/>
          <p:cNvGraphicFramePr>
            <a:graphicFrameLocks noChangeAspect="1"/>
          </p:cNvGraphicFramePr>
          <p:nvPr/>
        </p:nvGraphicFramePr>
        <p:xfrm>
          <a:off x="6183174" y="4717748"/>
          <a:ext cx="5548384" cy="1960248"/>
        </p:xfrm>
        <a:graphic>
          <a:graphicData uri="http://schemas.openxmlformats.org/presentationml/2006/ole">
            <mc:AlternateContent xmlns:mc="http://schemas.openxmlformats.org/markup-compatibility/2006">
              <mc:Choice xmlns:v="urn:schemas-microsoft-com:vml" Requires="v">
                <p:oleObj spid="_x0000_s0" name="Visio" r:id="rId3" imgW="3940810" imgH="1754505" progId="Visio.Drawing.15">
                  <p:embed/>
                </p:oleObj>
              </mc:Choice>
              <mc:Fallback>
                <p:oleObj name="Visio" r:id="rId3" imgW="3940810" imgH="1754505" progId="Visio.Drawing.15">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3174" y="4717748"/>
                        <a:ext cx="5548384" cy="1960248"/>
                      </a:xfrm>
                      <a:prstGeom prst="rect">
                        <a:avLst/>
                      </a:prstGeom>
                      <a:noFill/>
                      <a:ln>
                        <a:solidFill>
                          <a:schemeClr val="accent2">
                            <a:lumMod val="75000"/>
                          </a:schemeClr>
                        </a:solidFill>
                      </a:ln>
                    </p:spPr>
                  </p:pic>
                </p:oleObj>
              </mc:Fallback>
            </mc:AlternateContent>
          </a:graphicData>
        </a:graphic>
      </p:graphicFrame>
      <p:sp>
        <p:nvSpPr>
          <p:cNvPr id="10" name="文本框 1"/>
          <p:cNvSpPr txBox="1">
            <a:spLocks noChangeArrowheads="1"/>
          </p:cNvSpPr>
          <p:nvPr>
            <p:custDataLst>
              <p:tags r:id="rId5"/>
            </p:custDataLst>
          </p:nvPr>
        </p:nvSpPr>
        <p:spPr bwMode="auto">
          <a:xfrm>
            <a:off x="274867" y="4223187"/>
            <a:ext cx="1346410" cy="458202"/>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pPr marL="0" indent="0">
              <a:buNone/>
            </a:pPr>
            <a:r>
              <a:rPr lang="zh-CN" altLang="en-US" dirty="0">
                <a:solidFill>
                  <a:srgbClr val="C00000"/>
                </a:solidFill>
                <a:sym typeface="方正大黑简体" panose="02010601030101010101" pitchFamily="2" charset="-122"/>
              </a:rPr>
              <a:t>生成方法</a:t>
            </a:r>
            <a:endParaRPr lang="zh-CN" altLang="en-US" dirty="0">
              <a:solidFill>
                <a:srgbClr val="C00000"/>
              </a:solidFill>
              <a:sym typeface="方正大黑简体" panose="02010601030101010101" pitchFamily="2" charset="-122"/>
            </a:endParaRPr>
          </a:p>
        </p:txBody>
      </p:sp>
      <p:sp>
        <p:nvSpPr>
          <p:cNvPr id="12" name="文本框 1"/>
          <p:cNvSpPr txBox="1">
            <a:spLocks noChangeArrowheads="1"/>
          </p:cNvSpPr>
          <p:nvPr>
            <p:custDataLst>
              <p:tags r:id="rId6"/>
            </p:custDataLst>
          </p:nvPr>
        </p:nvSpPr>
        <p:spPr bwMode="auto">
          <a:xfrm>
            <a:off x="274867" y="4714339"/>
            <a:ext cx="5386631" cy="1395510"/>
          </a:xfrm>
          <a:prstGeom prst="rect">
            <a:avLst/>
          </a:prstGeom>
          <a:noFill/>
          <a:ln w="9525">
            <a:solidFill>
              <a:schemeClr val="accent2">
                <a:lumMod val="75000"/>
              </a:schemeClr>
            </a:solidFill>
            <a:miter lim="800000"/>
          </a:ln>
        </p:spPr>
        <p:txBody>
          <a:bodyPr wrap="square">
            <a:spAutoFit/>
          </a:bodyPr>
          <a:lstStyle>
            <a:defPPr>
              <a:defRPr lang="zh-CN"/>
            </a:defPPr>
            <a:lvl1pPr marL="228600" indent="-228600" algn="just" eaLnBrk="0" fontAlgn="base" hangingPunct="0">
              <a:lnSpc>
                <a:spcPct val="200000"/>
              </a:lnSpc>
              <a:spcBef>
                <a:spcPct val="0"/>
              </a:spcBef>
              <a:spcAft>
                <a:spcPct val="0"/>
              </a:spcAft>
              <a:buFont typeface="+mj-lt"/>
              <a:buAutoNum type="arabicPeriod"/>
              <a:defRPr sz="1050" b="0">
                <a:latin typeface="微软雅黑" panose="020B0503020204020204" charset="-122"/>
                <a:ea typeface="微软雅黑" panose="020B0503020204020204" charset="-122"/>
              </a:defRPr>
            </a:lvl1pPr>
          </a:lstStyle>
          <a:p>
            <a:r>
              <a:rPr lang="zh-CN" altLang="en-US" sz="1100" dirty="0"/>
              <a:t>活塞运行一周依次经过</a:t>
            </a:r>
            <a:r>
              <a:rPr lang="en-US" altLang="zh-CN" sz="1100" dirty="0"/>
              <a:t>8</a:t>
            </a:r>
            <a:r>
              <a:rPr lang="zh-CN" altLang="en-US" sz="1100" dirty="0"/>
              <a:t>个传感器健相键片，键相片点位生成高电压值</a:t>
            </a:r>
            <a:endParaRPr lang="en-US" altLang="zh-CN" sz="1100" dirty="0"/>
          </a:p>
          <a:p>
            <a:r>
              <a:rPr lang="zh-CN" altLang="zh-CN" sz="1100" dirty="0"/>
              <a:t>峰值最宽的区域就是最大健相片</a:t>
            </a:r>
            <a:endParaRPr lang="en-US" altLang="zh-CN" sz="1100" dirty="0"/>
          </a:p>
          <a:p>
            <a:r>
              <a:rPr lang="zh-CN" altLang="en-US" sz="1100" dirty="0"/>
              <a:t>通过健相片的顺序计算出活塞转角</a:t>
            </a:r>
            <a:endParaRPr lang="en-US" altLang="zh-CN" sz="1100" dirty="0"/>
          </a:p>
          <a:p>
            <a:r>
              <a:rPr lang="zh-CN" altLang="en-US" sz="1100" dirty="0"/>
              <a:t>通过转角反应和活塞在缸体的位移位置</a:t>
            </a:r>
            <a:endParaRPr lang="en-US" altLang="zh-CN" sz="1100" dirty="0"/>
          </a:p>
        </p:txBody>
      </p:sp>
      <p:sp>
        <p:nvSpPr>
          <p:cNvPr id="14" name="文本框 1"/>
          <p:cNvSpPr txBox="1">
            <a:spLocks noChangeArrowheads="1"/>
          </p:cNvSpPr>
          <p:nvPr>
            <p:custDataLst>
              <p:tags r:id="rId7"/>
            </p:custDataLst>
          </p:nvPr>
        </p:nvSpPr>
        <p:spPr bwMode="auto">
          <a:xfrm>
            <a:off x="6183174" y="4223187"/>
            <a:ext cx="1346410" cy="458202"/>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pPr marL="0" indent="0">
              <a:buNone/>
            </a:pPr>
            <a:r>
              <a:rPr lang="zh-CN" altLang="en-US" dirty="0">
                <a:solidFill>
                  <a:srgbClr val="C00000"/>
                </a:solidFill>
                <a:sym typeface="方正大黑简体" panose="02010601030101010101" pitchFamily="2" charset="-122"/>
              </a:rPr>
              <a:t>示意图</a:t>
            </a:r>
            <a:endParaRPr lang="zh-CN" altLang="en-US" dirty="0">
              <a:solidFill>
                <a:srgbClr val="C00000"/>
              </a:solidFill>
              <a:sym typeface="方正大黑简体" panose="02010601030101010101" pitchFamily="2" charset="-122"/>
            </a:endParaRPr>
          </a:p>
        </p:txBody>
      </p:sp>
      <p:sp>
        <p:nvSpPr>
          <p:cNvPr id="16" name="文本框 1"/>
          <p:cNvSpPr txBox="1">
            <a:spLocks noChangeArrowheads="1"/>
          </p:cNvSpPr>
          <p:nvPr>
            <p:custDataLst>
              <p:tags r:id="rId8"/>
            </p:custDataLst>
          </p:nvPr>
        </p:nvSpPr>
        <p:spPr bwMode="auto">
          <a:xfrm>
            <a:off x="295555" y="6219794"/>
            <a:ext cx="5476189" cy="458202"/>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pPr marL="0" indent="0">
              <a:buNone/>
            </a:pPr>
            <a:r>
              <a:rPr lang="zh-CN" altLang="en-US" dirty="0">
                <a:solidFill>
                  <a:srgbClr val="C00000"/>
                </a:solidFill>
                <a:sym typeface="方正大黑简体" panose="02010601030101010101" pitchFamily="2" charset="-122"/>
              </a:rPr>
              <a:t>价值</a:t>
            </a:r>
            <a:r>
              <a:rPr lang="zh-CN" altLang="en-US" dirty="0">
                <a:sym typeface="方正大黑简体" panose="02010601030101010101" pitchFamily="2" charset="-122"/>
              </a:rPr>
              <a:t>：研究直接通过读取原始时序数据生成</a:t>
            </a:r>
            <a:r>
              <a:rPr lang="en-US" altLang="zh-CN" dirty="0">
                <a:sym typeface="方正大黑简体" panose="02010601030101010101" pitchFamily="2" charset="-122"/>
              </a:rPr>
              <a:t>P-V</a:t>
            </a:r>
            <a:r>
              <a:rPr lang="zh-CN" altLang="en-US" dirty="0">
                <a:sym typeface="方正大黑简体" panose="02010601030101010101" pitchFamily="2" charset="-122"/>
              </a:rPr>
              <a:t>和</a:t>
            </a:r>
            <a:r>
              <a:rPr lang="en-US" altLang="zh-CN" dirty="0">
                <a:sym typeface="方正大黑简体" panose="02010601030101010101" pitchFamily="2" charset="-122"/>
              </a:rPr>
              <a:t>P-</a:t>
            </a:r>
            <a:r>
              <a:rPr lang="el-GR" altLang="zh-CN" dirty="0">
                <a:sym typeface="方正大黑简体" panose="02010601030101010101" pitchFamily="2" charset="-122"/>
              </a:rPr>
              <a:t>θ</a:t>
            </a:r>
            <a:r>
              <a:rPr lang="zh-CN" altLang="en-US" dirty="0">
                <a:sym typeface="方正大黑简体" panose="02010601030101010101" pitchFamily="2" charset="-122"/>
              </a:rPr>
              <a:t>关系图的方法</a:t>
            </a:r>
            <a:endParaRPr lang="zh-CN" altLang="en-US" dirty="0">
              <a:sym typeface="方正大黑简体" panose="02010601030101010101" pitchFamily="2" charset="-122"/>
            </a:endParaRPr>
          </a:p>
        </p:txBody>
      </p:sp>
      <p:sp>
        <p:nvSpPr>
          <p:cNvPr id="19" name="文本框 1"/>
          <p:cNvSpPr txBox="1">
            <a:spLocks noChangeArrowheads="1"/>
          </p:cNvSpPr>
          <p:nvPr>
            <p:custDataLst>
              <p:tags r:id="rId9"/>
            </p:custDataLst>
          </p:nvPr>
        </p:nvSpPr>
        <p:spPr bwMode="auto">
          <a:xfrm>
            <a:off x="327980" y="1111850"/>
            <a:ext cx="1346410" cy="458202"/>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pPr marL="0" indent="0">
              <a:buNone/>
            </a:pPr>
            <a:r>
              <a:rPr lang="zh-CN" altLang="en-US" dirty="0">
                <a:solidFill>
                  <a:srgbClr val="C00000"/>
                </a:solidFill>
                <a:sym typeface="方正大黑简体" panose="02010601030101010101" pitchFamily="2" charset="-122"/>
              </a:rPr>
              <a:t>原始数据</a:t>
            </a:r>
            <a:endParaRPr lang="zh-CN" altLang="en-US" dirty="0">
              <a:solidFill>
                <a:srgbClr val="C00000"/>
              </a:solidFill>
              <a:sym typeface="方正大黑简体" panose="02010601030101010101" pitchFamily="2" charset="-122"/>
            </a:endParaRPr>
          </a:p>
        </p:txBody>
      </p:sp>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71450" y="1686709"/>
            <a:ext cx="5494155" cy="2664793"/>
          </a:xfrm>
          <a:prstGeom prst="rect">
            <a:avLst/>
          </a:prstGeom>
        </p:spPr>
      </p:pic>
      <p:sp>
        <p:nvSpPr>
          <p:cNvPr id="25" name="文本框 1"/>
          <p:cNvSpPr txBox="1">
            <a:spLocks noChangeArrowheads="1"/>
          </p:cNvSpPr>
          <p:nvPr>
            <p:custDataLst>
              <p:tags r:id="rId11"/>
            </p:custDataLst>
          </p:nvPr>
        </p:nvSpPr>
        <p:spPr bwMode="auto">
          <a:xfrm>
            <a:off x="6329946" y="1141768"/>
            <a:ext cx="1795892" cy="458202"/>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pPr marL="0" indent="0">
              <a:buNone/>
            </a:pPr>
            <a:r>
              <a:rPr lang="zh-CN" altLang="en-US" dirty="0">
                <a:solidFill>
                  <a:srgbClr val="C00000"/>
                </a:solidFill>
                <a:sym typeface="方正大黑简体" panose="02010601030101010101" pitchFamily="2" charset="-122"/>
              </a:rPr>
              <a:t>压力变化关系图</a:t>
            </a:r>
            <a:endParaRPr lang="zh-CN" altLang="en-US" dirty="0">
              <a:solidFill>
                <a:srgbClr val="C00000"/>
              </a:solidFill>
              <a:sym typeface="方正大黑简体" panose="02010601030101010101" pitchFamily="2" charset="-122"/>
            </a:endParaRPr>
          </a:p>
        </p:txBody>
      </p:sp>
      <p:pic>
        <p:nvPicPr>
          <p:cNvPr id="26" name="图片 25"/>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3347" y="1641387"/>
            <a:ext cx="5323597" cy="276848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custDataLst>
              <p:tags r:id="rId1"/>
            </p:custDataLst>
          </p:nvPr>
        </p:nvSpPr>
        <p:spPr>
          <a:xfrm>
            <a:off x="8974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zh-CN" altLang="en-US" sz="2800" b="1" dirty="0">
                <a:latin typeface="方正大黑简体" panose="02010601030101010101" pitchFamily="2" charset="-122"/>
                <a:ea typeface="方正大黑简体" panose="02010601030101010101" pitchFamily="2" charset="-122"/>
              </a:rPr>
              <a:t>智能标注工具</a:t>
            </a:r>
            <a:endParaRPr lang="zh-CN" altLang="en-US" sz="2800" b="1" dirty="0">
              <a:latin typeface="方正大黑简体" panose="02010601030101010101" pitchFamily="2" charset="-122"/>
              <a:ea typeface="方正大黑简体" panose="02010601030101010101" pitchFamily="2" charset="-122"/>
            </a:endParaRPr>
          </a:p>
        </p:txBody>
      </p:sp>
      <p:sp>
        <p:nvSpPr>
          <p:cNvPr id="7" name="文本框 1"/>
          <p:cNvSpPr txBox="1">
            <a:spLocks noChangeArrowheads="1"/>
          </p:cNvSpPr>
          <p:nvPr>
            <p:custDataLst>
              <p:tags r:id="rId2"/>
            </p:custDataLst>
          </p:nvPr>
        </p:nvSpPr>
        <p:spPr bwMode="auto">
          <a:xfrm>
            <a:off x="174348" y="799329"/>
            <a:ext cx="12017652" cy="458202"/>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pPr marL="0" indent="0">
              <a:buNone/>
            </a:pPr>
            <a:r>
              <a:rPr lang="zh-CN" altLang="zh-CN" dirty="0"/>
              <a:t>将压缩机组态和传感状态监测数据集成到一个统一的工作台，进行异常和故障点自动比对和标注，标注点</a:t>
            </a:r>
            <a:r>
              <a:rPr lang="zh-CN" altLang="en-US" dirty="0"/>
              <a:t>由</a:t>
            </a:r>
            <a:r>
              <a:rPr lang="zh-CN" altLang="zh-CN" dirty="0"/>
              <a:t>业务专家进行指导和确认</a:t>
            </a:r>
            <a:endParaRPr lang="zh-CN" altLang="en-US" dirty="0">
              <a:sym typeface="方正大黑简体" panose="02010601030101010101" pitchFamily="2" charset="-122"/>
            </a:endParaRPr>
          </a:p>
        </p:txBody>
      </p:sp>
      <p:pic>
        <p:nvPicPr>
          <p:cNvPr id="11" name="图片 10"/>
          <p:cNvPicPr>
            <a:picLocks noChangeAspect="1"/>
          </p:cNvPicPr>
          <p:nvPr/>
        </p:nvPicPr>
        <p:blipFill>
          <a:blip r:embed="rId3"/>
          <a:stretch>
            <a:fillRect/>
          </a:stretch>
        </p:blipFill>
        <p:spPr>
          <a:xfrm>
            <a:off x="0" y="2607009"/>
            <a:ext cx="5726349" cy="4221851"/>
          </a:xfrm>
          <a:prstGeom prst="rect">
            <a:avLst/>
          </a:prstGeom>
        </p:spPr>
      </p:pic>
      <p:sp>
        <p:nvSpPr>
          <p:cNvPr id="13" name="文本框 1"/>
          <p:cNvSpPr txBox="1">
            <a:spLocks noChangeArrowheads="1"/>
          </p:cNvSpPr>
          <p:nvPr>
            <p:custDataLst>
              <p:tags r:id="rId4"/>
            </p:custDataLst>
          </p:nvPr>
        </p:nvSpPr>
        <p:spPr bwMode="auto">
          <a:xfrm>
            <a:off x="12224" y="2201064"/>
            <a:ext cx="5714125" cy="405945"/>
          </a:xfrm>
          <a:prstGeom prst="rect">
            <a:avLst/>
          </a:prstGeom>
          <a:solidFill>
            <a:schemeClr val="accent3">
              <a:lumMod val="20000"/>
              <a:lumOff val="80000"/>
            </a:schemeClr>
          </a:solidFill>
          <a:ln w="9525">
            <a:noFill/>
            <a:miter lim="800000"/>
          </a:ln>
        </p:spPr>
        <p:txBody>
          <a:bodyPr wrap="square">
            <a:spAutoFit/>
          </a:bodyPr>
          <a:lstStyle>
            <a:defPPr>
              <a:defRPr lang="zh-CN"/>
            </a:defPPr>
            <a:lvl1pPr eaLnBrk="0" hangingPunct="0">
              <a:lnSpc>
                <a:spcPct val="200000"/>
              </a:lnSpc>
              <a:defRPr sz="2000" b="1">
                <a:solidFill>
                  <a:schemeClr val="tx2"/>
                </a:solidFill>
                <a:latin typeface="微软雅黑" panose="020B0503020204020204" charset="-122"/>
                <a:ea typeface="微软雅黑" panose="020B0503020204020204" charset="-122"/>
              </a:defRPr>
            </a:lvl1pPr>
          </a:lstStyle>
          <a:p>
            <a:pPr algn="ctr" fontAlgn="base">
              <a:spcBef>
                <a:spcPct val="0"/>
              </a:spcBef>
              <a:spcAft>
                <a:spcPct val="0"/>
              </a:spcAft>
            </a:pPr>
            <a:r>
              <a:rPr lang="zh-CN" altLang="en-US" sz="1200" dirty="0">
                <a:solidFill>
                  <a:srgbClr val="C00000"/>
                </a:solidFill>
                <a:ea typeface="方正大黑简体" panose="02010601030101010101" pitchFamily="2" charset="-122"/>
                <a:sym typeface="方正大黑简体" panose="02010601030101010101" pitchFamily="2" charset="-122"/>
              </a:rPr>
              <a:t>组态数据和传感器数据的可视化查询标注，异常点可即时进行标注</a:t>
            </a:r>
            <a:endParaRPr lang="en-US" altLang="zh-CN" sz="1200" dirty="0">
              <a:solidFill>
                <a:srgbClr val="C00000"/>
              </a:solidFill>
              <a:ea typeface="方正大黑简体" panose="02010601030101010101" pitchFamily="2" charset="-122"/>
              <a:sym typeface="方正大黑简体" panose="02010601030101010101" pitchFamily="2" charset="-122"/>
            </a:endParaRPr>
          </a:p>
        </p:txBody>
      </p:sp>
      <p:pic>
        <p:nvPicPr>
          <p:cNvPr id="15" name="图片 14"/>
          <p:cNvPicPr>
            <a:picLocks noChangeAspect="1"/>
          </p:cNvPicPr>
          <p:nvPr/>
        </p:nvPicPr>
        <p:blipFill>
          <a:blip r:embed="rId5"/>
          <a:stretch>
            <a:fillRect/>
          </a:stretch>
        </p:blipFill>
        <p:spPr>
          <a:xfrm>
            <a:off x="5765260" y="2607009"/>
            <a:ext cx="6361889" cy="4143987"/>
          </a:xfrm>
          <a:prstGeom prst="rect">
            <a:avLst/>
          </a:prstGeom>
        </p:spPr>
      </p:pic>
      <p:sp>
        <p:nvSpPr>
          <p:cNvPr id="18" name="文本框 1"/>
          <p:cNvSpPr txBox="1">
            <a:spLocks noChangeArrowheads="1"/>
          </p:cNvSpPr>
          <p:nvPr>
            <p:custDataLst>
              <p:tags r:id="rId6"/>
            </p:custDataLst>
          </p:nvPr>
        </p:nvSpPr>
        <p:spPr bwMode="auto">
          <a:xfrm>
            <a:off x="5765260" y="2201063"/>
            <a:ext cx="6361889" cy="405945"/>
          </a:xfrm>
          <a:prstGeom prst="rect">
            <a:avLst/>
          </a:prstGeom>
          <a:solidFill>
            <a:schemeClr val="accent3">
              <a:lumMod val="20000"/>
              <a:lumOff val="80000"/>
            </a:schemeClr>
          </a:solidFill>
          <a:ln w="9525">
            <a:noFill/>
            <a:miter lim="800000"/>
          </a:ln>
        </p:spPr>
        <p:txBody>
          <a:bodyPr wrap="square">
            <a:spAutoFit/>
          </a:bodyPr>
          <a:lstStyle>
            <a:defPPr>
              <a:defRPr lang="zh-CN"/>
            </a:defPPr>
            <a:lvl1pPr eaLnBrk="0" hangingPunct="0">
              <a:lnSpc>
                <a:spcPct val="200000"/>
              </a:lnSpc>
              <a:defRPr sz="2000" b="1">
                <a:solidFill>
                  <a:schemeClr val="tx2"/>
                </a:solidFill>
                <a:latin typeface="微软雅黑" panose="020B0503020204020204" charset="-122"/>
                <a:ea typeface="微软雅黑" panose="020B0503020204020204" charset="-122"/>
              </a:defRPr>
            </a:lvl1pPr>
          </a:lstStyle>
          <a:p>
            <a:pPr algn="ctr" fontAlgn="base">
              <a:spcBef>
                <a:spcPct val="0"/>
              </a:spcBef>
              <a:spcAft>
                <a:spcPct val="0"/>
              </a:spcAft>
            </a:pPr>
            <a:r>
              <a:rPr lang="zh-CN" altLang="en-US" sz="1200" dirty="0">
                <a:solidFill>
                  <a:srgbClr val="C00000"/>
                </a:solidFill>
                <a:ea typeface="方正大黑简体" panose="02010601030101010101" pitchFamily="2" charset="-122"/>
                <a:sym typeface="方正大黑简体" panose="02010601030101010101" pitchFamily="2" charset="-122"/>
              </a:rPr>
              <a:t>各类波形和功图的快速比对</a:t>
            </a:r>
            <a:endParaRPr lang="en-US" altLang="zh-CN" sz="1200" dirty="0">
              <a:solidFill>
                <a:srgbClr val="C00000"/>
              </a:solidFill>
              <a:ea typeface="方正大黑简体" panose="02010601030101010101" pitchFamily="2" charset="-122"/>
              <a:sym typeface="方正大黑简体" panose="02010601030101010101" pitchFamily="2" charset="-122"/>
            </a:endParaRPr>
          </a:p>
        </p:txBody>
      </p:sp>
      <p:sp>
        <p:nvSpPr>
          <p:cNvPr id="20" name="文本框 1"/>
          <p:cNvSpPr txBox="1">
            <a:spLocks noChangeArrowheads="1"/>
          </p:cNvSpPr>
          <p:nvPr>
            <p:custDataLst>
              <p:tags r:id="rId7"/>
            </p:custDataLst>
          </p:nvPr>
        </p:nvSpPr>
        <p:spPr bwMode="auto">
          <a:xfrm>
            <a:off x="174348" y="1434375"/>
            <a:ext cx="10910708" cy="458202"/>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pPr marL="0" indent="0">
              <a:buNone/>
            </a:pPr>
            <a:r>
              <a:rPr lang="zh-CN" altLang="en-US" dirty="0">
                <a:solidFill>
                  <a:srgbClr val="C00000"/>
                </a:solidFill>
                <a:sym typeface="方正大黑简体" panose="02010601030101010101" pitchFamily="2" charset="-122"/>
              </a:rPr>
              <a:t>价值</a:t>
            </a:r>
            <a:r>
              <a:rPr lang="zh-CN" altLang="en-US" dirty="0">
                <a:sym typeface="方正大黑简体" panose="02010601030101010101" pitchFamily="2" charset="-122"/>
              </a:rPr>
              <a:t>：解决故障样本数量稀缺的现状，提供对各类波形数据进行滤波、统计、波形可视化等方法，快速发掘故障初始演化区间</a:t>
            </a:r>
            <a:endParaRPr lang="zh-CN" altLang="en-US" dirty="0">
              <a:sym typeface="方正大黑简体" panose="02010601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custDataLst>
              <p:tags r:id="rId1"/>
            </p:custDataLst>
          </p:nvPr>
        </p:nvSpPr>
        <p:spPr>
          <a:xfrm>
            <a:off x="8974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zh-CN" altLang="en-US" sz="2800" b="1" dirty="0">
                <a:latin typeface="方正大黑简体" panose="02010601030101010101" pitchFamily="2" charset="-122"/>
                <a:ea typeface="方正大黑简体" panose="02010601030101010101" pitchFamily="2" charset="-122"/>
              </a:rPr>
              <a:t>重点故障预测算法模型</a:t>
            </a:r>
            <a:endParaRPr lang="zh-CN" altLang="en-US" sz="2800" b="1" dirty="0">
              <a:latin typeface="方正大黑简体" panose="02010601030101010101" pitchFamily="2" charset="-122"/>
              <a:ea typeface="方正大黑简体" panose="02010601030101010101" pitchFamily="2" charset="-122"/>
            </a:endParaRPr>
          </a:p>
        </p:txBody>
      </p:sp>
      <p:sp>
        <p:nvSpPr>
          <p:cNvPr id="5" name="文本框 1"/>
          <p:cNvSpPr txBox="1">
            <a:spLocks noChangeArrowheads="1"/>
          </p:cNvSpPr>
          <p:nvPr>
            <p:custDataLst>
              <p:tags r:id="rId2"/>
            </p:custDataLst>
          </p:nvPr>
        </p:nvSpPr>
        <p:spPr bwMode="auto">
          <a:xfrm>
            <a:off x="174347" y="896110"/>
            <a:ext cx="11959287" cy="2181751"/>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r>
              <a:rPr lang="zh-CN" altLang="en-US" dirty="0">
                <a:solidFill>
                  <a:srgbClr val="C00000"/>
                </a:solidFill>
                <a:sym typeface="方正大黑简体" panose="02010601030101010101" pitchFamily="2" charset="-122"/>
              </a:rPr>
              <a:t>研究成果</a:t>
            </a:r>
            <a:endParaRPr lang="en-US" altLang="zh-CN" dirty="0">
              <a:solidFill>
                <a:srgbClr val="C00000"/>
              </a:solidFill>
              <a:sym typeface="方正大黑简体" panose="02010601030101010101" pitchFamily="2" charset="-122"/>
            </a:endParaRPr>
          </a:p>
          <a:p>
            <a:pPr marL="342900" indent="-342900">
              <a:buFont typeface="+mj-lt"/>
              <a:buAutoNum type="arabicPeriod"/>
            </a:pPr>
            <a:r>
              <a:rPr lang="zh-CN" altLang="en-US" b="0" dirty="0">
                <a:sym typeface="方正大黑简体" panose="02010601030101010101" pitchFamily="2" charset="-122"/>
              </a:rPr>
              <a:t> </a:t>
            </a:r>
            <a:r>
              <a:rPr lang="zh-CN" altLang="en-US" dirty="0">
                <a:sym typeface="方正大黑简体" panose="02010601030101010101" pitchFamily="2" charset="-122"/>
              </a:rPr>
              <a:t>润滑油压力下降</a:t>
            </a:r>
            <a:r>
              <a:rPr lang="zh-CN" altLang="en-US" b="0" dirty="0">
                <a:sym typeface="方正大黑简体" panose="02010601030101010101" pitchFamily="2" charset="-122"/>
              </a:rPr>
              <a:t>的故障特征，故障特征具备有较强的前期演化过程。已训练出模型实现故障预测，可以提前</a:t>
            </a:r>
            <a:r>
              <a:rPr lang="en-US" altLang="zh-CN" dirty="0">
                <a:solidFill>
                  <a:srgbClr val="FF0000"/>
                </a:solidFill>
                <a:sym typeface="方正大黑简体" panose="02010601030101010101" pitchFamily="2" charset="-122"/>
              </a:rPr>
              <a:t>1</a:t>
            </a:r>
            <a:r>
              <a:rPr lang="zh-CN" altLang="en-US" dirty="0">
                <a:solidFill>
                  <a:srgbClr val="FF0000"/>
                </a:solidFill>
                <a:sym typeface="方正大黑简体" panose="02010601030101010101" pitchFamily="2" charset="-122"/>
              </a:rPr>
              <a:t>个月以上</a:t>
            </a:r>
            <a:r>
              <a:rPr lang="zh-CN" altLang="en-US" b="0" dirty="0">
                <a:sym typeface="方正大黑简体" panose="02010601030101010101" pitchFamily="2" charset="-122"/>
              </a:rPr>
              <a:t>寻找到故障前期特征。模型验证最低</a:t>
            </a:r>
            <a:r>
              <a:rPr lang="zh-CN" altLang="en-US" dirty="0">
                <a:solidFill>
                  <a:srgbClr val="FF0000"/>
                </a:solidFill>
                <a:sym typeface="方正大黑简体" panose="02010601030101010101" pitchFamily="2" charset="-122"/>
              </a:rPr>
              <a:t>查准率</a:t>
            </a:r>
            <a:r>
              <a:rPr lang="en-US" altLang="zh-CN" dirty="0">
                <a:solidFill>
                  <a:srgbClr val="FF0000"/>
                </a:solidFill>
                <a:sym typeface="方正大黑简体" panose="02010601030101010101" pitchFamily="2" charset="-122"/>
              </a:rPr>
              <a:t>0.95</a:t>
            </a:r>
            <a:endParaRPr lang="en-US" altLang="zh-CN" dirty="0">
              <a:solidFill>
                <a:srgbClr val="FF0000"/>
              </a:solidFill>
              <a:sym typeface="方正大黑简体" panose="02010601030101010101" pitchFamily="2" charset="-122"/>
            </a:endParaRPr>
          </a:p>
          <a:p>
            <a:pPr marL="342900" indent="-342900">
              <a:buFont typeface="+mj-lt"/>
              <a:buAutoNum type="arabicPeriod"/>
            </a:pPr>
            <a:r>
              <a:rPr lang="zh-CN" altLang="en-US" dirty="0">
                <a:sym typeface="方正大黑简体" panose="02010601030101010101" pitchFamily="2" charset="-122"/>
              </a:rPr>
              <a:t>振动故障特征</a:t>
            </a:r>
            <a:r>
              <a:rPr lang="zh-CN" altLang="en-US" b="0" dirty="0">
                <a:sym typeface="方正大黑简体" panose="02010601030101010101" pitchFamily="2" charset="-122"/>
              </a:rPr>
              <a:t>，故障特征强，但前期演化过程弱。已训练出模型实现振动异常预测，可以提前</a:t>
            </a:r>
            <a:r>
              <a:rPr lang="en-US" altLang="zh-CN" dirty="0">
                <a:solidFill>
                  <a:srgbClr val="FF0000"/>
                </a:solidFill>
                <a:sym typeface="方正大黑简体" panose="02010601030101010101" pitchFamily="2" charset="-122"/>
              </a:rPr>
              <a:t>5-10</a:t>
            </a:r>
            <a:r>
              <a:rPr lang="zh-CN" altLang="en-US" dirty="0">
                <a:solidFill>
                  <a:srgbClr val="FF0000"/>
                </a:solidFill>
                <a:sym typeface="方正大黑简体" panose="02010601030101010101" pitchFamily="2" charset="-122"/>
              </a:rPr>
              <a:t>天预估故障</a:t>
            </a:r>
            <a:r>
              <a:rPr lang="zh-CN" altLang="en-US" b="0" dirty="0">
                <a:sym typeface="方正大黑简体" panose="02010601030101010101" pitchFamily="2" charset="-122"/>
              </a:rPr>
              <a:t>。模型验证最低</a:t>
            </a:r>
            <a:r>
              <a:rPr lang="zh-CN" altLang="en-US" dirty="0">
                <a:solidFill>
                  <a:srgbClr val="FF0000"/>
                </a:solidFill>
                <a:sym typeface="方正大黑简体" panose="02010601030101010101" pitchFamily="2" charset="-122"/>
              </a:rPr>
              <a:t>查准率</a:t>
            </a:r>
            <a:r>
              <a:rPr lang="en-US" altLang="zh-CN" dirty="0">
                <a:solidFill>
                  <a:srgbClr val="FF0000"/>
                </a:solidFill>
                <a:sym typeface="方正大黑简体" panose="02010601030101010101" pitchFamily="2" charset="-122"/>
              </a:rPr>
              <a:t>75%</a:t>
            </a:r>
            <a:endParaRPr lang="en-US" altLang="zh-CN" dirty="0">
              <a:solidFill>
                <a:srgbClr val="FF0000"/>
              </a:solidFill>
              <a:sym typeface="方正大黑简体" panose="02010601030101010101" pitchFamily="2" charset="-122"/>
            </a:endParaRPr>
          </a:p>
          <a:p>
            <a:pPr marL="342900" indent="-342900">
              <a:buFont typeface="+mj-lt"/>
              <a:buAutoNum type="arabicPeriod"/>
            </a:pPr>
            <a:r>
              <a:rPr lang="zh-CN" altLang="en-US" b="0" dirty="0">
                <a:sym typeface="方正大黑简体" panose="02010601030101010101" pitchFamily="2" charset="-122"/>
              </a:rPr>
              <a:t>使用不下于</a:t>
            </a:r>
            <a:r>
              <a:rPr lang="en-US" altLang="zh-CN" b="0" dirty="0">
                <a:sym typeface="方正大黑简体" panose="02010601030101010101" pitchFamily="2" charset="-122"/>
              </a:rPr>
              <a:t>20</a:t>
            </a:r>
            <a:r>
              <a:rPr lang="zh-CN" altLang="en-US" b="0" dirty="0">
                <a:sym typeface="方正大黑简体" panose="02010601030101010101" pitchFamily="2" charset="-122"/>
              </a:rPr>
              <a:t>种方法研究和构建活塞、</a:t>
            </a:r>
            <a:r>
              <a:rPr lang="zh-CN" altLang="en-US" dirty="0">
                <a:sym typeface="方正大黑简体" panose="02010601030101010101" pitchFamily="2" charset="-122"/>
              </a:rPr>
              <a:t>气阀故障</a:t>
            </a:r>
            <a:r>
              <a:rPr lang="zh-CN" altLang="en-US" b="0" dirty="0">
                <a:sym typeface="方正大黑简体" panose="02010601030101010101" pitchFamily="2" charset="-122"/>
              </a:rPr>
              <a:t>的故障预测模型，包括包络图、小波变换等各种特征提取方法，目前已经有初步效果。</a:t>
            </a:r>
            <a:endParaRPr lang="en-US" altLang="zh-CN" b="0" dirty="0">
              <a:sym typeface="方正大黑简体" panose="02010601030101010101" pitchFamily="2" charset="-122"/>
            </a:endParaRPr>
          </a:p>
        </p:txBody>
      </p:sp>
      <p:pic>
        <p:nvPicPr>
          <p:cNvPr id="7" name="图片 6"/>
          <p:cNvPicPr>
            <a:picLocks noChangeAspect="1"/>
          </p:cNvPicPr>
          <p:nvPr/>
        </p:nvPicPr>
        <p:blipFill>
          <a:blip r:embed="rId3"/>
          <a:stretch>
            <a:fillRect/>
          </a:stretch>
        </p:blipFill>
        <p:spPr>
          <a:xfrm>
            <a:off x="6511046" y="3272001"/>
            <a:ext cx="5622587" cy="3585999"/>
          </a:xfrm>
          <a:prstGeom prst="rect">
            <a:avLst/>
          </a:prstGeom>
        </p:spPr>
      </p:pic>
      <p:pic>
        <p:nvPicPr>
          <p:cNvPr id="10" name="图片 9"/>
          <p:cNvPicPr>
            <a:picLocks noChangeAspect="1"/>
          </p:cNvPicPr>
          <p:nvPr/>
        </p:nvPicPr>
        <p:blipFill>
          <a:blip r:embed="rId4"/>
          <a:stretch>
            <a:fillRect/>
          </a:stretch>
        </p:blipFill>
        <p:spPr>
          <a:xfrm>
            <a:off x="0" y="3359285"/>
            <a:ext cx="6458412" cy="325552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custDataLst>
              <p:tags r:id="rId1"/>
            </p:custDataLst>
          </p:nvPr>
        </p:nvSpPr>
        <p:spPr>
          <a:xfrm>
            <a:off x="897424" y="180000"/>
            <a:ext cx="8232925" cy="521970"/>
          </a:xfrm>
          <a:prstGeom prst="rect">
            <a:avLst/>
          </a:prstGeom>
          <a:noFill/>
          <a:ln w="9525">
            <a:noFill/>
          </a:ln>
        </p:spPr>
        <p:txBody>
          <a:bodyPr wrap="square" anchor="t" anchorCtr="0">
            <a:spAutoFit/>
          </a:bodyPr>
          <a:lstStyle/>
          <a:p>
            <a:pPr fontAlgn="base">
              <a:spcBef>
                <a:spcPct val="0"/>
              </a:spcBef>
              <a:spcAft>
                <a:spcPct val="0"/>
              </a:spcAft>
              <a:defRPr/>
            </a:pPr>
            <a:r>
              <a:rPr lang="zh-CN" altLang="en-US" sz="2800" b="1" dirty="0">
                <a:latin typeface="方正大黑简体" panose="02010601030101010101" pitchFamily="2" charset="-122"/>
                <a:ea typeface="方正大黑简体" panose="02010601030101010101" pitchFamily="2" charset="-122"/>
              </a:rPr>
              <a:t>三维数字孪生仿真模型</a:t>
            </a:r>
            <a:endParaRPr lang="zh-CN" altLang="en-US" sz="2800" b="1" dirty="0">
              <a:latin typeface="方正大黑简体" panose="02010601030101010101" pitchFamily="2" charset="-122"/>
              <a:ea typeface="方正大黑简体" panose="02010601030101010101" pitchFamily="2" charset="-122"/>
            </a:endParaRPr>
          </a:p>
        </p:txBody>
      </p:sp>
      <p:sp>
        <p:nvSpPr>
          <p:cNvPr id="5" name="文本框 1"/>
          <p:cNvSpPr txBox="1">
            <a:spLocks noChangeArrowheads="1"/>
          </p:cNvSpPr>
          <p:nvPr>
            <p:custDataLst>
              <p:tags r:id="rId2"/>
            </p:custDataLst>
          </p:nvPr>
        </p:nvSpPr>
        <p:spPr bwMode="auto">
          <a:xfrm>
            <a:off x="116356" y="701970"/>
            <a:ext cx="11959287" cy="1750864"/>
          </a:xfrm>
          <a:prstGeom prst="rect">
            <a:avLst/>
          </a:prstGeom>
          <a:noFill/>
          <a:ln w="9525">
            <a:noFill/>
            <a:miter lim="800000"/>
          </a:ln>
        </p:spPr>
        <p:txBody>
          <a:bodyPr wrap="square">
            <a:spAutoFit/>
          </a:bodyPr>
          <a:lstStyle>
            <a:defPPr>
              <a:defRPr lang="zh-CN"/>
            </a:defPPr>
            <a:lvl1pPr marL="285750" indent="-285750" algn="just" eaLnBrk="0" fontAlgn="base" hangingPunct="0">
              <a:lnSpc>
                <a:spcPct val="200000"/>
              </a:lnSpc>
              <a:spcBef>
                <a:spcPct val="0"/>
              </a:spcBef>
              <a:spcAft>
                <a:spcPct val="0"/>
              </a:spcAft>
              <a:buFont typeface="Wingdings" panose="05000000000000000000" pitchFamily="2" charset="2"/>
              <a:buChar char="Ø"/>
              <a:defRPr sz="1400" b="1">
                <a:latin typeface="微软雅黑" panose="020B0503020204020204" charset="-122"/>
                <a:ea typeface="微软雅黑" panose="020B0503020204020204" charset="-122"/>
              </a:defRPr>
            </a:lvl1pPr>
          </a:lstStyle>
          <a:p>
            <a:r>
              <a:rPr lang="zh-CN" altLang="en-US" dirty="0">
                <a:solidFill>
                  <a:srgbClr val="C00000"/>
                </a:solidFill>
                <a:sym typeface="方正大黑简体" panose="02010601030101010101" pitchFamily="2" charset="-122"/>
              </a:rPr>
              <a:t>研究成果</a:t>
            </a:r>
            <a:endParaRPr lang="en-US" altLang="zh-CN" dirty="0">
              <a:solidFill>
                <a:srgbClr val="C00000"/>
              </a:solidFill>
              <a:sym typeface="方正大黑简体" panose="02010601030101010101" pitchFamily="2" charset="-122"/>
            </a:endParaRPr>
          </a:p>
          <a:p>
            <a:pPr marL="342900" indent="-342900">
              <a:buFont typeface="+mj-lt"/>
              <a:buAutoNum type="arabicPeriod"/>
            </a:pPr>
            <a:r>
              <a:rPr lang="zh-CN" altLang="en-US" b="0" dirty="0">
                <a:sym typeface="方正大黑简体" panose="02010601030101010101" pitchFamily="2" charset="-122"/>
              </a:rPr>
              <a:t>根据压缩机数字化交付的</a:t>
            </a:r>
            <a:r>
              <a:rPr lang="en-US" altLang="zh-CN" b="0" dirty="0">
                <a:sym typeface="方正大黑简体" panose="02010601030101010101" pitchFamily="2" charset="-122"/>
              </a:rPr>
              <a:t>CAD</a:t>
            </a:r>
            <a:r>
              <a:rPr lang="zh-CN" altLang="en-US" b="0" dirty="0">
                <a:sym typeface="方正大黑简体" panose="02010601030101010101" pitchFamily="2" charset="-122"/>
              </a:rPr>
              <a:t>图纸，对各关键部件的数字化进行轻量化数字仿真建模</a:t>
            </a:r>
            <a:endParaRPr lang="en-US" altLang="zh-CN" b="0" dirty="0">
              <a:sym typeface="方正大黑简体" panose="02010601030101010101" pitchFamily="2" charset="-122"/>
            </a:endParaRPr>
          </a:p>
          <a:p>
            <a:pPr marL="342900" indent="-342900">
              <a:buFont typeface="+mj-lt"/>
              <a:buAutoNum type="arabicPeriod"/>
            </a:pPr>
            <a:r>
              <a:rPr lang="zh-CN" altLang="en-US" b="0" dirty="0">
                <a:sym typeface="方正大黑简体" panose="02010601030101010101" pitchFamily="2" charset="-122"/>
              </a:rPr>
              <a:t>采用轻量内存数据库的方式进行虚实模型的动态映射</a:t>
            </a:r>
            <a:endParaRPr lang="en-US" altLang="zh-CN" b="0" dirty="0">
              <a:sym typeface="方正大黑简体" panose="02010601030101010101" pitchFamily="2" charset="-122"/>
            </a:endParaRPr>
          </a:p>
          <a:p>
            <a:pPr marL="342900" indent="-342900">
              <a:buFont typeface="+mj-lt"/>
              <a:buAutoNum type="arabicPeriod"/>
            </a:pPr>
            <a:r>
              <a:rPr lang="zh-CN" altLang="en-US" b="0" dirty="0">
                <a:sym typeface="方正大黑简体" panose="02010601030101010101" pitchFamily="2" charset="-122"/>
              </a:rPr>
              <a:t>压缩机数字孪生演示模型，以</a:t>
            </a:r>
            <a:r>
              <a:rPr lang="en-US" altLang="zh-CN" b="0" dirty="0">
                <a:sym typeface="方正大黑简体" panose="02010601030101010101" pitchFamily="2" charset="-122"/>
              </a:rPr>
              <a:t>3D</a:t>
            </a:r>
            <a:r>
              <a:rPr lang="zh-CN" altLang="en-US" b="0" dirty="0">
                <a:sym typeface="方正大黑简体" panose="02010601030101010101" pitchFamily="2" charset="-122"/>
              </a:rPr>
              <a:t>图形效果实时查看压缩机运行状态和故障联动信息，实现模型的</a:t>
            </a:r>
            <a:r>
              <a:rPr lang="en-US" altLang="zh-CN" b="0" dirty="0">
                <a:sym typeface="方正大黑简体" panose="02010601030101010101" pitchFamily="2" charset="-122"/>
              </a:rPr>
              <a:t>360</a:t>
            </a:r>
            <a:r>
              <a:rPr lang="zh-CN" altLang="en-US" b="0" dirty="0">
                <a:sym typeface="方正大黑简体" panose="02010601030101010101" pitchFamily="2" charset="-122"/>
              </a:rPr>
              <a:t>度旋转动态展示</a:t>
            </a:r>
            <a:endParaRPr lang="en-US" altLang="zh-CN" b="0" dirty="0">
              <a:sym typeface="方正大黑简体" panose="02010601030101010101" pitchFamily="2" charset="-122"/>
            </a:endParaRPr>
          </a:p>
        </p:txBody>
      </p:sp>
      <p:pic>
        <p:nvPicPr>
          <p:cNvPr id="7" name="图片 6"/>
          <p:cNvPicPr>
            <a:picLocks noChangeAspect="1"/>
          </p:cNvPicPr>
          <p:nvPr/>
        </p:nvPicPr>
        <p:blipFill>
          <a:blip r:embed="rId3"/>
          <a:stretch>
            <a:fillRect/>
          </a:stretch>
        </p:blipFill>
        <p:spPr>
          <a:xfrm>
            <a:off x="220495" y="2418453"/>
            <a:ext cx="11498092" cy="443954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3"/>
          <p:cNvSpPr/>
          <p:nvPr/>
        </p:nvSpPr>
        <p:spPr>
          <a:xfrm>
            <a:off x="2351088" y="4222750"/>
            <a:ext cx="9842400" cy="73025"/>
          </a:xfrm>
          <a:prstGeom prst="rect">
            <a:avLst/>
          </a:prstGeom>
          <a:solidFill>
            <a:srgbClr val="FF0000"/>
          </a:solidFill>
          <a:ln w="9525">
            <a:noFill/>
          </a:ln>
        </p:spPr>
        <p:txBody>
          <a:bodyPr wrap="none" anchor="ctr" anchorCtr="0"/>
          <a:lstStyle/>
          <a:p>
            <a:pPr algn="just">
              <a:lnSpc>
                <a:spcPct val="140000"/>
              </a:lnSpc>
            </a:pPr>
            <a:endParaRPr lang="zh-CN" altLang="en-US" dirty="0">
              <a:latin typeface="黑体" panose="02010609060101010101" pitchFamily="49" charset="-122"/>
              <a:ea typeface="黑体" panose="02010609060101010101" pitchFamily="49" charset="-122"/>
            </a:endParaRPr>
          </a:p>
        </p:txBody>
      </p:sp>
      <p:sp>
        <p:nvSpPr>
          <p:cNvPr id="9218" name="AutoShape 4"/>
          <p:cNvSpPr/>
          <p:nvPr/>
        </p:nvSpPr>
        <p:spPr>
          <a:xfrm>
            <a:off x="2674938" y="1989138"/>
            <a:ext cx="1927225" cy="1944687"/>
          </a:xfrm>
          <a:prstGeom prst="flowChartMultidocumen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fontAlgn="base">
              <a:buClrTx/>
              <a:buSzTx/>
              <a:buFontTx/>
            </a:pPr>
            <a:r>
              <a:rPr lang="en-US" altLang="zh-CN" sz="8800" b="1" dirty="0">
                <a:solidFill>
                  <a:schemeClr val="bg1"/>
                </a:solidFill>
                <a:latin typeface="Tahoma" panose="020B0604030504040204" pitchFamily="34" charset="0"/>
                <a:ea typeface="宋体" pitchFamily="2" charset="-122"/>
                <a:sym typeface="Webdings" panose="05030102010509060703" pitchFamily="18" charset="2"/>
              </a:rPr>
              <a:t>3</a:t>
            </a:r>
            <a:endParaRPr lang="en-US" altLang="zh-CN" sz="8800" b="1" dirty="0">
              <a:solidFill>
                <a:schemeClr val="bg1"/>
              </a:solidFill>
              <a:latin typeface="Tahoma" panose="020B0604030504040204" pitchFamily="34" charset="0"/>
              <a:ea typeface="宋体" pitchFamily="2" charset="-122"/>
              <a:sym typeface="Webdings" panose="05030102010509060703" pitchFamily="18" charset="2"/>
            </a:endParaRPr>
          </a:p>
        </p:txBody>
      </p:sp>
      <p:sp>
        <p:nvSpPr>
          <p:cNvPr id="303109" name="Text Box 5"/>
          <p:cNvSpPr txBox="1">
            <a:spLocks noChangeArrowheads="1"/>
          </p:cNvSpPr>
          <p:nvPr/>
        </p:nvSpPr>
        <p:spPr bwMode="auto">
          <a:xfrm>
            <a:off x="2505075" y="4478655"/>
            <a:ext cx="8458200" cy="70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0" algn="l" defTabSz="914400">
              <a:buClrTx/>
              <a:buSzTx/>
              <a:buFontTx/>
              <a:buNone/>
              <a:defRPr/>
            </a:pPr>
            <a:r>
              <a:rPr kumimoji="1" lang="zh-CN" altLang="en-US" sz="4000" noProof="0" dirty="0">
                <a:effectLst>
                  <a:outerShdw blurRad="38100" dist="38100" dir="2700000" algn="tl">
                    <a:srgbClr val="C0C0C0"/>
                  </a:outerShdw>
                </a:effectLst>
                <a:latin typeface="黑体" panose="02010609060101010101" pitchFamily="49" charset="-122"/>
                <a:ea typeface="黑体" panose="02010609060101010101" pitchFamily="49" charset="-122"/>
                <a:sym typeface="+mn-ea"/>
              </a:rPr>
              <a:t>外协完成情况及对本项目的贡献</a:t>
            </a:r>
            <a:endParaRPr kumimoji="1" lang="zh-CN" altLang="en-US" sz="4000" kern="1200" cap="none" spc="0" normalizeH="0" baseline="0" noProof="0" dirty="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1"/>
          <p:cNvSpPr>
            <a:spLocks noGrp="1"/>
          </p:cNvSpPr>
          <p:nvPr>
            <p:ph type="sldNum" sz="quarter" idx="10"/>
          </p:nvPr>
        </p:nvSpPr>
        <p:spPr>
          <a:xfrm>
            <a:off x="11216537" y="6546079"/>
            <a:ext cx="952500" cy="311921"/>
          </a:xfrm>
        </p:spPr>
        <p:txBody>
          <a:bodyPr/>
          <a:lstStyle/>
          <a:p>
            <a:pPr algn="r" fontAlgn="base">
              <a:spcBef>
                <a:spcPct val="0"/>
              </a:spcBef>
              <a:spcAft>
                <a:spcPct val="0"/>
              </a:spcAft>
              <a:defRPr/>
            </a:pPr>
            <a:fld id="{52EB9A34-2C0A-4F09-A79A-03AAB0CAE43A}" type="slidenum">
              <a:rPr lang="zh-CN" altLang="en-US" b="1" smtClean="0">
                <a:solidFill>
                  <a:schemeClr val="tx1"/>
                </a:solidFill>
              </a:rPr>
            </a:fld>
            <a:endParaRPr lang="zh-CN" altLang="en-US" b="1" dirty="0">
              <a:solidFill>
                <a:schemeClr val="tx1"/>
              </a:solidFill>
            </a:endParaRPr>
          </a:p>
        </p:txBody>
      </p:sp>
      <p:sp>
        <p:nvSpPr>
          <p:cNvPr id="3" name="文本框 2"/>
          <p:cNvSpPr txBox="1"/>
          <p:nvPr/>
        </p:nvSpPr>
        <p:spPr>
          <a:xfrm>
            <a:off x="5054600" y="3198167"/>
            <a:ext cx="1397000" cy="461665"/>
          </a:xfrm>
          <a:prstGeom prst="rect">
            <a:avLst/>
          </a:prstGeom>
          <a:noFill/>
        </p:spPr>
        <p:txBody>
          <a:bodyPr wrap="square" rtlCol="0" anchor="t">
            <a:spAutoFit/>
          </a:bodyPr>
          <a:lstStyle/>
          <a:p>
            <a:r>
              <a:rPr lang="zh-CN" altLang="en-US" sz="2400" b="1" dirty="0">
                <a:solidFill>
                  <a:srgbClr val="0000FF"/>
                </a:solidFill>
                <a:latin typeface="Calibri" charset="0"/>
                <a:ea typeface="宋体" pitchFamily="2" charset="-122"/>
                <a:sym typeface="+mn-ea"/>
              </a:rPr>
              <a:t>无外协</a:t>
            </a:r>
            <a:endParaRPr kumimoji="1" lang="zh-CN" altLang="en-US" sz="2400" b="1" noProof="0" dirty="0">
              <a:ln>
                <a:noFill/>
              </a:ln>
              <a:solidFill>
                <a:srgbClr val="0000FF"/>
              </a:solidFill>
              <a:effectLst/>
              <a:uLnTx/>
              <a:uFillTx/>
              <a:latin typeface="Calibri" charset="0"/>
              <a:ea typeface="宋体" pitchFamily="2"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3"/>
          <p:cNvSpPr/>
          <p:nvPr/>
        </p:nvSpPr>
        <p:spPr>
          <a:xfrm>
            <a:off x="2351088" y="4222750"/>
            <a:ext cx="9842400" cy="73025"/>
          </a:xfrm>
          <a:prstGeom prst="rect">
            <a:avLst/>
          </a:prstGeom>
          <a:solidFill>
            <a:srgbClr val="FF0000"/>
          </a:solidFill>
          <a:ln w="9525">
            <a:noFill/>
          </a:ln>
        </p:spPr>
        <p:txBody>
          <a:bodyPr wrap="none" anchor="ctr" anchorCtr="0"/>
          <a:lstStyle/>
          <a:p>
            <a:pPr algn="just">
              <a:lnSpc>
                <a:spcPct val="140000"/>
              </a:lnSpc>
            </a:pPr>
            <a:endParaRPr lang="zh-CN" altLang="en-US" dirty="0">
              <a:latin typeface="黑体" panose="02010609060101010101" pitchFamily="49" charset="-122"/>
              <a:ea typeface="黑体" panose="02010609060101010101" pitchFamily="49" charset="-122"/>
            </a:endParaRPr>
          </a:p>
        </p:txBody>
      </p:sp>
      <p:sp>
        <p:nvSpPr>
          <p:cNvPr id="9218" name="AutoShape 4"/>
          <p:cNvSpPr/>
          <p:nvPr/>
        </p:nvSpPr>
        <p:spPr>
          <a:xfrm>
            <a:off x="2674938" y="1989138"/>
            <a:ext cx="1927225" cy="1944687"/>
          </a:xfrm>
          <a:prstGeom prst="flowChartMultidocumen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fontAlgn="base">
              <a:buClrTx/>
              <a:buSzTx/>
              <a:buFontTx/>
            </a:pPr>
            <a:r>
              <a:rPr lang="en-US" altLang="zh-CN" sz="8800" b="1" dirty="0">
                <a:solidFill>
                  <a:schemeClr val="bg1"/>
                </a:solidFill>
                <a:latin typeface="Tahoma" panose="020B0604030504040204" pitchFamily="34" charset="0"/>
                <a:ea typeface="宋体" pitchFamily="2" charset="-122"/>
                <a:sym typeface="Webdings" panose="05030102010509060703" pitchFamily="18" charset="2"/>
              </a:rPr>
              <a:t>4</a:t>
            </a:r>
            <a:endParaRPr lang="en-US" altLang="zh-CN" sz="8800" b="1" dirty="0">
              <a:solidFill>
                <a:schemeClr val="bg1"/>
              </a:solidFill>
              <a:latin typeface="Tahoma" panose="020B0604030504040204" pitchFamily="34" charset="0"/>
              <a:ea typeface="宋体" pitchFamily="2" charset="-122"/>
              <a:sym typeface="Webdings" panose="05030102010509060703" pitchFamily="18" charset="2"/>
            </a:endParaRPr>
          </a:p>
        </p:txBody>
      </p:sp>
      <p:sp>
        <p:nvSpPr>
          <p:cNvPr id="303109" name="Text Box 5"/>
          <p:cNvSpPr txBox="1">
            <a:spLocks noChangeArrowheads="1"/>
          </p:cNvSpPr>
          <p:nvPr/>
        </p:nvSpPr>
        <p:spPr bwMode="auto">
          <a:xfrm>
            <a:off x="2505075" y="4478655"/>
            <a:ext cx="8458200" cy="70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0" algn="l" defTabSz="914400">
              <a:buClrTx/>
              <a:buSzTx/>
              <a:buFontTx/>
              <a:buNone/>
              <a:defRPr/>
            </a:pPr>
            <a:r>
              <a:rPr kumimoji="1" lang="zh-CN" altLang="en-US" sz="4000" noProof="0" dirty="0">
                <a:effectLst>
                  <a:outerShdw blurRad="38100" dist="38100" dir="2700000" algn="tl">
                    <a:srgbClr val="C0C0C0"/>
                  </a:outerShdw>
                </a:effectLst>
                <a:latin typeface="黑体" panose="02010609060101010101" pitchFamily="49" charset="-122"/>
                <a:ea typeface="黑体" panose="02010609060101010101" pitchFamily="49" charset="-122"/>
                <a:sym typeface="+mn-ea"/>
              </a:rPr>
              <a:t>知识产权及技术有形化情况</a:t>
            </a:r>
            <a:endParaRPr kumimoji="1" lang="zh-CN" altLang="en-US" sz="4000" kern="1200" cap="none" spc="0" normalizeH="0" baseline="0" noProof="0" dirty="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13150" y="3198167"/>
            <a:ext cx="3867150" cy="461665"/>
          </a:xfrm>
          <a:prstGeom prst="rect">
            <a:avLst/>
          </a:prstGeom>
          <a:noFill/>
        </p:spPr>
        <p:txBody>
          <a:bodyPr wrap="square" rtlCol="0" anchor="t">
            <a:spAutoFit/>
          </a:bodyPr>
          <a:lstStyle/>
          <a:p>
            <a:r>
              <a:rPr kumimoji="1" lang="zh-CN" altLang="en-US" sz="2400" b="1" noProof="0" dirty="0">
                <a:ln>
                  <a:noFill/>
                </a:ln>
                <a:solidFill>
                  <a:srgbClr val="0000FF"/>
                </a:solidFill>
                <a:effectLst/>
                <a:uLnTx/>
                <a:uFillTx/>
                <a:latin typeface="Calibri" charset="0"/>
                <a:ea typeface="宋体" pitchFamily="2" charset="-122"/>
                <a:sym typeface="+mn-ea"/>
              </a:rPr>
              <a:t>暂无知识产权有型化成果</a:t>
            </a:r>
            <a:endParaRPr kumimoji="1" lang="zh-CN" altLang="en-US" sz="2400" b="1" noProof="0" dirty="0">
              <a:ln>
                <a:noFill/>
              </a:ln>
              <a:solidFill>
                <a:srgbClr val="0000FF"/>
              </a:solidFill>
              <a:effectLst/>
              <a:uLnTx/>
              <a:uFillTx/>
              <a:latin typeface="Calibri" charset="0"/>
              <a:ea typeface="宋体" pitchFamily="2"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3"/>
          <p:cNvSpPr/>
          <p:nvPr/>
        </p:nvSpPr>
        <p:spPr>
          <a:xfrm>
            <a:off x="2351088" y="4222750"/>
            <a:ext cx="9842400" cy="73025"/>
          </a:xfrm>
          <a:prstGeom prst="rect">
            <a:avLst/>
          </a:prstGeom>
          <a:solidFill>
            <a:srgbClr val="FF0000"/>
          </a:solidFill>
          <a:ln w="9525">
            <a:noFill/>
          </a:ln>
        </p:spPr>
        <p:txBody>
          <a:bodyPr wrap="none" anchor="ctr" anchorCtr="0"/>
          <a:lstStyle/>
          <a:p>
            <a:pPr algn="just">
              <a:lnSpc>
                <a:spcPct val="140000"/>
              </a:lnSpc>
            </a:pPr>
            <a:endParaRPr lang="zh-CN" altLang="en-US" dirty="0">
              <a:latin typeface="黑体" panose="02010609060101010101" pitchFamily="49" charset="-122"/>
              <a:ea typeface="黑体" panose="02010609060101010101" pitchFamily="49" charset="-122"/>
            </a:endParaRPr>
          </a:p>
        </p:txBody>
      </p:sp>
      <p:sp>
        <p:nvSpPr>
          <p:cNvPr id="9218" name="AutoShape 4"/>
          <p:cNvSpPr/>
          <p:nvPr/>
        </p:nvSpPr>
        <p:spPr>
          <a:xfrm>
            <a:off x="2674938" y="1989138"/>
            <a:ext cx="1927225" cy="1944687"/>
          </a:xfrm>
          <a:prstGeom prst="flowChartMultidocumen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fontAlgn="base">
              <a:buClrTx/>
              <a:buSzTx/>
              <a:buFontTx/>
            </a:pPr>
            <a:r>
              <a:rPr lang="en-US" altLang="zh-CN" sz="8800" b="1" dirty="0">
                <a:solidFill>
                  <a:schemeClr val="bg1"/>
                </a:solidFill>
                <a:latin typeface="Tahoma" panose="020B0604030504040204" pitchFamily="34" charset="0"/>
                <a:ea typeface="宋体" pitchFamily="2" charset="-122"/>
                <a:sym typeface="Webdings" panose="05030102010509060703" pitchFamily="18" charset="2"/>
              </a:rPr>
              <a:t>5</a:t>
            </a:r>
            <a:endParaRPr lang="en-US" altLang="zh-CN" sz="8800" b="1" dirty="0">
              <a:solidFill>
                <a:schemeClr val="bg1"/>
              </a:solidFill>
              <a:latin typeface="Tahoma" panose="020B0604030504040204" pitchFamily="34" charset="0"/>
              <a:ea typeface="宋体" pitchFamily="2" charset="-122"/>
              <a:sym typeface="Webdings" panose="05030102010509060703" pitchFamily="18" charset="2"/>
            </a:endParaRPr>
          </a:p>
        </p:txBody>
      </p:sp>
      <p:sp>
        <p:nvSpPr>
          <p:cNvPr id="303109" name="Text Box 5"/>
          <p:cNvSpPr txBox="1">
            <a:spLocks noChangeArrowheads="1"/>
          </p:cNvSpPr>
          <p:nvPr/>
        </p:nvSpPr>
        <p:spPr bwMode="auto">
          <a:xfrm>
            <a:off x="2505075" y="4478655"/>
            <a:ext cx="8458200" cy="70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0" algn="l" defTabSz="914400">
              <a:buClrTx/>
              <a:buSzTx/>
              <a:buFontTx/>
              <a:buNone/>
              <a:defRPr/>
            </a:pPr>
            <a:r>
              <a:rPr kumimoji="1" lang="zh-CN" altLang="en-US" sz="4000" noProof="0" dirty="0">
                <a:effectLst>
                  <a:outerShdw blurRad="38100" dist="38100" dir="2700000" algn="tl">
                    <a:srgbClr val="C0C0C0"/>
                  </a:outerShdw>
                </a:effectLst>
                <a:latin typeface="黑体" panose="02010609060101010101" pitchFamily="49" charset="-122"/>
                <a:ea typeface="黑体" panose="02010609060101010101" pitchFamily="49" charset="-122"/>
                <a:sym typeface="+mn-ea"/>
              </a:rPr>
              <a:t>经费执行情况及剩余经费使用计划</a:t>
            </a:r>
            <a:endParaRPr kumimoji="1" lang="zh-CN" altLang="en-US" sz="4000" kern="1200" cap="none" spc="0" normalizeH="0" baseline="0" noProof="0" dirty="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3"/>
          <p:cNvSpPr txBox="1"/>
          <p:nvPr/>
        </p:nvSpPr>
        <p:spPr>
          <a:xfrm>
            <a:off x="742101" y="1083927"/>
            <a:ext cx="8119593" cy="461665"/>
          </a:xfrm>
          <a:prstGeom prst="rect">
            <a:avLst/>
          </a:prstGeom>
          <a:noFill/>
          <a:ln w="9525">
            <a:noFill/>
          </a:ln>
        </p:spPr>
        <p:txBody>
          <a:bodyPr wrap="square">
            <a:spAutoFit/>
          </a:bodyPr>
          <a:lstStyle/>
          <a:p>
            <a:r>
              <a:rPr lang="en-US"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、公司拨付经费执行情况（</a:t>
            </a:r>
            <a:r>
              <a:rPr lang="zh-CN" altLang="en-US" sz="2400" b="1" dirty="0">
                <a:solidFill>
                  <a:srgbClr val="FF0000"/>
                </a:solidFill>
                <a:latin typeface="黑体" panose="02010609060101010101" pitchFamily="49" charset="-122"/>
                <a:ea typeface="黑体" panose="02010609060101010101" pitchFamily="49" charset="-122"/>
                <a:cs typeface="黑体" panose="02010609060101010101" pitchFamily="49" charset="-122"/>
              </a:rPr>
              <a:t>单位：万</a:t>
            </a:r>
            <a:r>
              <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a:t>
            </a:r>
            <a:endPar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7411" name="文本框 3"/>
          <p:cNvSpPr txBox="1"/>
          <p:nvPr/>
        </p:nvSpPr>
        <p:spPr>
          <a:xfrm>
            <a:off x="742099" y="5861380"/>
            <a:ext cx="10610850" cy="645160"/>
          </a:xfrm>
          <a:prstGeom prst="rect">
            <a:avLst/>
          </a:prstGeom>
          <a:noFill/>
          <a:ln w="9525">
            <a:noFill/>
          </a:ln>
        </p:spPr>
        <p:txBody>
          <a:bodyPr wrap="square">
            <a:spAutoFit/>
          </a:bodyPr>
          <a:lstStyle/>
          <a:p>
            <a:r>
              <a:rPr lang="zh-CN" altLang="en-US" sz="1800" dirty="0">
                <a:solidFill>
                  <a:schemeClr val="tx1"/>
                </a:solidFill>
                <a:latin typeface="Calibri" charset="0"/>
                <a:ea typeface="宋体" pitchFamily="2" charset="-122"/>
              </a:rPr>
              <a:t>注：</a:t>
            </a:r>
            <a:r>
              <a:rPr lang="en-US" altLang="zh-CN" sz="1800" dirty="0">
                <a:solidFill>
                  <a:schemeClr val="tx1"/>
                </a:solidFill>
                <a:latin typeface="Calibri" charset="0"/>
                <a:ea typeface="宋体" pitchFamily="2" charset="-122"/>
              </a:rPr>
              <a:t> </a:t>
            </a:r>
            <a:r>
              <a:rPr lang="en-US" altLang="zh-CN" dirty="0">
                <a:latin typeface="Calibri" charset="0"/>
                <a:ea typeface="宋体" pitchFamily="2" charset="-122"/>
                <a:sym typeface="+mn-ea"/>
              </a:rPr>
              <a:t> </a:t>
            </a:r>
            <a:r>
              <a:rPr lang="zh-CN" altLang="en-US" dirty="0">
                <a:latin typeface="Calibri" charset="0"/>
                <a:ea typeface="宋体" pitchFamily="2" charset="-122"/>
                <a:sym typeface="+mn-ea"/>
              </a:rPr>
              <a:t>预计经费完成率</a:t>
            </a:r>
            <a:r>
              <a:rPr lang="en-US" altLang="zh-CN" dirty="0">
                <a:latin typeface="Calibri" charset="0"/>
                <a:ea typeface="宋体" pitchFamily="2" charset="-122"/>
                <a:sym typeface="+mn-ea"/>
              </a:rPr>
              <a:t>=</a:t>
            </a:r>
            <a:r>
              <a:rPr lang="zh-CN" altLang="en-US" dirty="0">
                <a:latin typeface="Calibri" charset="0"/>
                <a:ea typeface="宋体" pitchFamily="2" charset="-122"/>
                <a:sym typeface="+mn-ea"/>
              </a:rPr>
              <a:t>（已决算</a:t>
            </a:r>
            <a:r>
              <a:rPr lang="en-US" altLang="zh-CN" dirty="0">
                <a:latin typeface="Calibri" charset="0"/>
                <a:ea typeface="宋体" pitchFamily="2" charset="-122"/>
                <a:sym typeface="+mn-ea"/>
              </a:rPr>
              <a:t>+</a:t>
            </a:r>
            <a:r>
              <a:rPr lang="zh-CN" altLang="en-US" dirty="0">
                <a:latin typeface="Calibri" charset="0"/>
                <a:ea typeface="宋体" pitchFamily="2" charset="-122"/>
                <a:sym typeface="+mn-ea"/>
              </a:rPr>
              <a:t>已发生未决算</a:t>
            </a:r>
            <a:r>
              <a:rPr lang="en-US" altLang="zh-CN" dirty="0">
                <a:latin typeface="Calibri" charset="0"/>
                <a:ea typeface="宋体" pitchFamily="2" charset="-122"/>
                <a:sym typeface="+mn-ea"/>
              </a:rPr>
              <a:t>+</a:t>
            </a:r>
            <a:r>
              <a:rPr lang="zh-CN" altLang="en-US" dirty="0">
                <a:latin typeface="Calibri" charset="0"/>
                <a:ea typeface="宋体" pitchFamily="2" charset="-122"/>
                <a:sym typeface="+mn-ea"/>
              </a:rPr>
              <a:t>剩余经费实际支出）</a:t>
            </a:r>
            <a:r>
              <a:rPr lang="en-US" altLang="zh-CN" dirty="0">
                <a:latin typeface="Calibri" charset="0"/>
                <a:ea typeface="宋体" pitchFamily="2" charset="-122"/>
                <a:sym typeface="+mn-ea"/>
              </a:rPr>
              <a:t> ÷</a:t>
            </a:r>
            <a:r>
              <a:rPr lang="zh-CN" altLang="en-US" dirty="0">
                <a:latin typeface="Calibri" charset="0"/>
                <a:ea typeface="宋体" pitchFamily="2" charset="-122"/>
                <a:sym typeface="+mn-ea"/>
              </a:rPr>
              <a:t>下达经费</a:t>
            </a:r>
            <a:r>
              <a:rPr lang="en-US" altLang="zh-CN" dirty="0">
                <a:latin typeface="Calibri" charset="0"/>
                <a:ea typeface="宋体" pitchFamily="2" charset="-122"/>
                <a:sym typeface="+mn-ea"/>
              </a:rPr>
              <a:t>× 100%</a:t>
            </a:r>
            <a:r>
              <a:rPr lang="zh-CN" altLang="en-US" dirty="0">
                <a:latin typeface="Calibri" charset="0"/>
                <a:ea typeface="宋体" pitchFamily="2" charset="-122"/>
                <a:sym typeface="+mn-ea"/>
              </a:rPr>
              <a:t>。</a:t>
            </a:r>
            <a:endParaRPr lang="zh-CN" altLang="en-US" sz="1800" dirty="0">
              <a:solidFill>
                <a:schemeClr val="tx1"/>
              </a:solidFill>
              <a:latin typeface="Calibri" charset="0"/>
              <a:ea typeface="宋体" pitchFamily="2" charset="-122"/>
            </a:endParaRPr>
          </a:p>
          <a:p>
            <a:endParaRPr lang="en-US" altLang="zh-CN" sz="1800" dirty="0">
              <a:solidFill>
                <a:schemeClr val="tx1"/>
              </a:solidFill>
              <a:latin typeface="Calibri" charset="0"/>
              <a:ea typeface="宋体" pitchFamily="2" charset="-122"/>
            </a:endParaRPr>
          </a:p>
        </p:txBody>
      </p:sp>
      <p:graphicFrame>
        <p:nvGraphicFramePr>
          <p:cNvPr id="2" name="表格 1"/>
          <p:cNvGraphicFramePr>
            <a:graphicFrameLocks noGrp="1"/>
          </p:cNvGraphicFramePr>
          <p:nvPr/>
        </p:nvGraphicFramePr>
        <p:xfrm>
          <a:off x="857098" y="2165268"/>
          <a:ext cx="8141128" cy="1523771"/>
        </p:xfrm>
        <a:graphic>
          <a:graphicData uri="http://schemas.openxmlformats.org/drawingml/2006/table">
            <a:tbl>
              <a:tblPr>
                <a:tableStyleId>{5C22544A-7EE6-4342-B048-85BDC9FD1C3A}</a:tableStyleId>
              </a:tblPr>
              <a:tblGrid>
                <a:gridCol w="578324"/>
                <a:gridCol w="947580"/>
                <a:gridCol w="1847025"/>
                <a:gridCol w="872061"/>
                <a:gridCol w="636104"/>
                <a:gridCol w="1205948"/>
                <a:gridCol w="762000"/>
                <a:gridCol w="1292086"/>
              </a:tblGrid>
              <a:tr h="266507">
                <a:tc>
                  <a:txBody>
                    <a:bodyPr/>
                    <a:lstStyle/>
                    <a:p>
                      <a:pPr algn="ctr" fontAlgn="ctr"/>
                      <a:r>
                        <a:rPr lang="zh-CN" altLang="en-US" sz="1400" b="1" u="none" strike="noStrike" dirty="0">
                          <a:effectLst/>
                          <a:latin typeface="宋体" pitchFamily="2" charset="-122"/>
                          <a:ea typeface="宋体" pitchFamily="2" charset="-122"/>
                        </a:rPr>
                        <a:t>序号</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u="none" strike="noStrike" dirty="0">
                          <a:effectLst/>
                          <a:latin typeface="宋体" pitchFamily="2" charset="-122"/>
                          <a:ea typeface="宋体" pitchFamily="2" charset="-122"/>
                        </a:rPr>
                        <a:t>经费科目</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i="0" u="none" strike="noStrike" dirty="0">
                          <a:solidFill>
                            <a:srgbClr val="000000"/>
                          </a:solidFill>
                          <a:effectLst/>
                          <a:latin typeface="宋体" pitchFamily="2" charset="-122"/>
                          <a:ea typeface="宋体" pitchFamily="2" charset="-122"/>
                        </a:rPr>
                        <a:t>科目名称</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u="none" strike="noStrike" dirty="0">
                          <a:effectLst/>
                          <a:latin typeface="宋体" pitchFamily="2" charset="-122"/>
                          <a:ea typeface="宋体" pitchFamily="2" charset="-122"/>
                        </a:rPr>
                        <a:t>下达经费</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u="none" strike="noStrike">
                          <a:effectLst/>
                          <a:latin typeface="宋体" pitchFamily="2" charset="-122"/>
                          <a:ea typeface="宋体" pitchFamily="2" charset="-122"/>
                        </a:rPr>
                        <a:t>已决算</a:t>
                      </a:r>
                      <a:endParaRPr lang="zh-CN" altLang="en-US" sz="1400" b="1" i="0" u="none" strike="noStrike">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buNone/>
                      </a:pPr>
                      <a:r>
                        <a:rPr lang="zh-CN" altLang="en-US" sz="1400" b="1">
                          <a:effectLst/>
                          <a:latin typeface="宋体" pitchFamily="2" charset="-122"/>
                          <a:ea typeface="宋体" pitchFamily="2" charset="-122"/>
                          <a:sym typeface="+mn-ea"/>
                        </a:rPr>
                        <a:t>已发生未决算</a:t>
                      </a:r>
                      <a:endParaRPr lang="zh-CN" altLang="en-US" sz="1400" b="1" i="0" u="none" strike="noStrike">
                        <a:solidFill>
                          <a:srgbClr val="000000"/>
                        </a:solidFill>
                        <a:effectLst/>
                        <a:latin typeface="宋体" pitchFamily="2" charset="-122"/>
                        <a:ea typeface="宋体" pitchFamily="2" charset="-122"/>
                        <a:sym typeface="+mn-ea"/>
                      </a:endParaRPr>
                    </a:p>
                  </a:txBody>
                  <a:tcPr marL="9525" marR="9525" marT="9516" marB="0" anchor="ctr">
                    <a:solidFill>
                      <a:schemeClr val="accent1"/>
                    </a:solidFill>
                  </a:tcPr>
                </a:tc>
                <a:tc>
                  <a:txBody>
                    <a:bodyPr/>
                    <a:lstStyle/>
                    <a:p>
                      <a:pPr algn="ctr" fontAlgn="ctr">
                        <a:buNone/>
                      </a:pPr>
                      <a:r>
                        <a:rPr lang="zh-CN" altLang="en-US" sz="1400" b="1" i="0" u="none" strike="noStrike">
                          <a:solidFill>
                            <a:srgbClr val="000000"/>
                          </a:solidFill>
                          <a:effectLst/>
                          <a:latin typeface="宋体" pitchFamily="2" charset="-122"/>
                          <a:ea typeface="宋体" pitchFamily="2" charset="-122"/>
                        </a:rPr>
                        <a:t>剩余经费</a:t>
                      </a:r>
                      <a:endParaRPr lang="zh-CN" altLang="en-US" sz="1400" b="1" i="0" u="none" strike="noStrike">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u="none" strike="noStrike" dirty="0">
                          <a:effectLst/>
                          <a:latin typeface="宋体" pitchFamily="2" charset="-122"/>
                          <a:ea typeface="宋体" pitchFamily="2" charset="-122"/>
                        </a:rPr>
                        <a:t>预计经费完成率</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r>
              <a:tr h="177165">
                <a:tc>
                  <a:txBody>
                    <a:bodyPr/>
                    <a:lstStyle/>
                    <a:p>
                      <a:pPr algn="ctr" fontAlgn="ctr"/>
                      <a:r>
                        <a:rPr lang="en-US" altLang="zh-CN" sz="1600" b="1" i="0" u="none" strike="noStrike" dirty="0">
                          <a:solidFill>
                            <a:srgbClr val="000000"/>
                          </a:solidFill>
                          <a:effectLst/>
                          <a:latin typeface="宋体" pitchFamily="2" charset="-122"/>
                          <a:ea typeface="宋体" pitchFamily="2" charset="-122"/>
                        </a:rPr>
                        <a:t>1</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2010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zh-CN" altLang="en-US" sz="1600" b="1" i="0" u="none" strike="noStrike" kern="1200" dirty="0">
                          <a:solidFill>
                            <a:srgbClr val="000000"/>
                          </a:solidFill>
                          <a:effectLst/>
                          <a:latin typeface="宋体" pitchFamily="2" charset="-122"/>
                          <a:ea typeface="宋体" pitchFamily="2" charset="-122"/>
                          <a:cs typeface="+mn-cs"/>
                        </a:rPr>
                        <a:t>材料费</a:t>
                      </a:r>
                      <a:r>
                        <a:rPr lang="en-US" altLang="zh-CN" sz="1600" b="1" i="0" u="none" strike="noStrike" kern="1200" dirty="0">
                          <a:solidFill>
                            <a:srgbClr val="000000"/>
                          </a:solidFill>
                          <a:effectLst/>
                          <a:latin typeface="宋体" pitchFamily="2" charset="-122"/>
                          <a:ea typeface="宋体" pitchFamily="2" charset="-122"/>
                          <a:cs typeface="+mn-cs"/>
                        </a:rPr>
                        <a:t>/</a:t>
                      </a:r>
                      <a:r>
                        <a:rPr lang="zh-CN" altLang="en-US" sz="1600" b="1" i="0" u="none" strike="noStrike" kern="1200" dirty="0">
                          <a:solidFill>
                            <a:srgbClr val="000000"/>
                          </a:solidFill>
                          <a:effectLst/>
                          <a:latin typeface="宋体" pitchFamily="2" charset="-122"/>
                          <a:ea typeface="宋体" pitchFamily="2" charset="-122"/>
                          <a:cs typeface="+mn-cs"/>
                        </a:rPr>
                        <a:t>燃料动力费</a:t>
                      </a:r>
                      <a:endParaRPr lang="zh-CN" altLang="en-US" sz="1600" b="1" i="0" u="none" strike="noStrike" kern="1200" dirty="0">
                        <a:solidFill>
                          <a:srgbClr val="000000"/>
                        </a:solidFill>
                        <a:effectLst/>
                        <a:latin typeface="宋体" pitchFamily="2" charset="-122"/>
                        <a:ea typeface="宋体" pitchFamily="2" charset="-122"/>
                        <a:cs typeface="+mn-cs"/>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15</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15</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r>
              <a:tr h="177165">
                <a:tc>
                  <a:txBody>
                    <a:bodyPr/>
                    <a:lstStyle/>
                    <a:p>
                      <a:pPr algn="ctr" fontAlgn="ctr"/>
                      <a:r>
                        <a:rPr lang="en-US" altLang="zh-CN" sz="1600" b="1" i="0" u="none" strike="noStrike" dirty="0">
                          <a:solidFill>
                            <a:srgbClr val="000000"/>
                          </a:solidFill>
                          <a:effectLst/>
                          <a:latin typeface="宋体" pitchFamily="2" charset="-122"/>
                          <a:ea typeface="宋体" pitchFamily="2" charset="-122"/>
                        </a:rPr>
                        <a:t>2</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2064</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zh-CN" altLang="en-US" sz="1600" b="1" i="0" u="none" strike="noStrike" dirty="0">
                          <a:solidFill>
                            <a:srgbClr val="000000"/>
                          </a:solidFill>
                          <a:effectLst/>
                          <a:latin typeface="宋体" pitchFamily="2" charset="-122"/>
                          <a:ea typeface="宋体" pitchFamily="2" charset="-122"/>
                        </a:rPr>
                        <a:t>劳务费</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1.8</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1.8</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r>
              <a:tr h="177165">
                <a:tc>
                  <a:txBody>
                    <a:bodyPr/>
                    <a:lstStyle/>
                    <a:p>
                      <a:pPr algn="ctr" fontAlgn="ctr"/>
                      <a:r>
                        <a:rPr lang="en-US" altLang="zh-CN" sz="1600" b="1" i="0" u="none" strike="noStrike" dirty="0">
                          <a:solidFill>
                            <a:srgbClr val="000000"/>
                          </a:solidFill>
                          <a:effectLst/>
                          <a:latin typeface="宋体" pitchFamily="2" charset="-122"/>
                          <a:ea typeface="宋体" pitchFamily="2" charset="-122"/>
                        </a:rPr>
                        <a:t>3</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2900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zh-CN" altLang="en-US" sz="1600" b="1" i="0" u="none" strike="noStrike" dirty="0">
                          <a:solidFill>
                            <a:srgbClr val="000000"/>
                          </a:solidFill>
                          <a:effectLst/>
                          <a:latin typeface="宋体" pitchFamily="2" charset="-122"/>
                          <a:ea typeface="宋体" pitchFamily="2" charset="-122"/>
                        </a:rPr>
                        <a:t>办公</a:t>
                      </a:r>
                      <a:r>
                        <a:rPr lang="en-US" altLang="zh-CN" sz="1600" b="1" i="0" u="none" strike="noStrike" dirty="0">
                          <a:solidFill>
                            <a:srgbClr val="000000"/>
                          </a:solidFill>
                          <a:effectLst/>
                          <a:latin typeface="宋体" pitchFamily="2" charset="-122"/>
                          <a:ea typeface="宋体" pitchFamily="2" charset="-122"/>
                        </a:rPr>
                        <a:t>/</a:t>
                      </a:r>
                      <a:r>
                        <a:rPr lang="zh-CN" altLang="en-US" sz="1600" b="1" i="0" u="none" strike="noStrike" dirty="0">
                          <a:solidFill>
                            <a:srgbClr val="000000"/>
                          </a:solidFill>
                          <a:effectLst/>
                          <a:latin typeface="宋体" pitchFamily="2" charset="-122"/>
                          <a:ea typeface="宋体" pitchFamily="2" charset="-122"/>
                        </a:rPr>
                        <a:t>差旅</a:t>
                      </a:r>
                      <a:r>
                        <a:rPr lang="en-US" altLang="zh-CN" sz="1600" b="1" i="0" u="none" strike="noStrike" dirty="0">
                          <a:solidFill>
                            <a:srgbClr val="000000"/>
                          </a:solidFill>
                          <a:effectLst/>
                          <a:latin typeface="宋体" pitchFamily="2" charset="-122"/>
                          <a:ea typeface="宋体" pitchFamily="2" charset="-122"/>
                        </a:rPr>
                        <a:t>/</a:t>
                      </a:r>
                      <a:r>
                        <a:rPr lang="zh-CN" altLang="en-US" sz="1600" b="1" i="0" u="none" strike="noStrike" dirty="0">
                          <a:solidFill>
                            <a:srgbClr val="000000"/>
                          </a:solidFill>
                          <a:effectLst/>
                          <a:latin typeface="宋体" pitchFamily="2" charset="-122"/>
                          <a:ea typeface="宋体" pitchFamily="2" charset="-122"/>
                        </a:rPr>
                        <a:t>会议</a:t>
                      </a:r>
                      <a:r>
                        <a:rPr lang="en-US" altLang="zh-CN" sz="1600" b="1" i="0" u="none" strike="noStrike" dirty="0">
                          <a:solidFill>
                            <a:srgbClr val="000000"/>
                          </a:solidFill>
                          <a:effectLst/>
                          <a:latin typeface="宋体" pitchFamily="2" charset="-122"/>
                          <a:ea typeface="宋体" pitchFamily="2" charset="-122"/>
                        </a:rPr>
                        <a:t>/</a:t>
                      </a:r>
                      <a:r>
                        <a:rPr lang="zh-CN" altLang="en-US" sz="1600" b="1" i="0" u="none" strike="noStrike" dirty="0">
                          <a:solidFill>
                            <a:srgbClr val="000000"/>
                          </a:solidFill>
                          <a:effectLst/>
                          <a:latin typeface="宋体" pitchFamily="2" charset="-122"/>
                          <a:ea typeface="宋体" pitchFamily="2" charset="-122"/>
                        </a:rPr>
                        <a:t>国际合作与交流费</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13.2</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13.2</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r>
              <a:tr h="177165">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zh-CN" altLang="en-US" sz="1600" b="1" u="none" strike="noStrike" dirty="0">
                          <a:effectLst/>
                          <a:latin typeface="宋体" pitchFamily="2" charset="-122"/>
                          <a:ea typeface="宋体" pitchFamily="2" charset="-122"/>
                        </a:rPr>
                        <a:t>合计</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2">
                        <a:lumMod val="60000"/>
                        <a:lumOff val="40000"/>
                      </a:schemeClr>
                    </a:solidFill>
                  </a:tcPr>
                </a:tc>
                <a:tc>
                  <a:txBody>
                    <a:bodyPr/>
                    <a:lstStyle/>
                    <a:p>
                      <a:pPr algn="l" fontAlgn="ctr"/>
                      <a:endParaRPr lang="zh-CN" altLang="en-US" sz="1600" b="1" i="0" u="none" strike="noStrike">
                        <a:solidFill>
                          <a:srgbClr val="000000"/>
                        </a:solidFill>
                        <a:effectLst/>
                        <a:latin typeface="宋体" pitchFamily="2" charset="-122"/>
                        <a:ea typeface="宋体" pitchFamily="2" charset="-122"/>
                      </a:endParaRPr>
                    </a:p>
                  </a:txBody>
                  <a:tcPr marL="9525" marR="9525" marT="9516" marB="0" anchor="ctr">
                    <a:solidFill>
                      <a:schemeClr val="accent2">
                        <a:lumMod val="60000"/>
                        <a:lumOff val="40000"/>
                      </a:schemeClr>
                    </a:solidFill>
                  </a:tcPr>
                </a:tc>
                <a:tc>
                  <a:txBody>
                    <a:bodyPr/>
                    <a:lstStyle/>
                    <a:p>
                      <a:pPr algn="l" fontAlgn="ctr"/>
                      <a:endParaRPr lang="zh-CN" altLang="en-US" sz="1600" b="1" i="0" u="none" strike="noStrike">
                        <a:solidFill>
                          <a:srgbClr val="000000"/>
                        </a:solidFill>
                        <a:effectLst/>
                        <a:latin typeface="宋体" pitchFamily="2" charset="-122"/>
                        <a:ea typeface="宋体" pitchFamily="2" charset="-122"/>
                      </a:endParaRPr>
                    </a:p>
                  </a:txBody>
                  <a:tcPr marL="9525" marR="9525" marT="9516" marB="0" anchor="ctr">
                    <a:solidFill>
                      <a:schemeClr val="accent2">
                        <a:lumMod val="60000"/>
                        <a:lumOff val="40000"/>
                      </a:schemeClr>
                    </a:solidFill>
                  </a:tcP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30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2">
                        <a:lumMod val="60000"/>
                        <a:lumOff val="40000"/>
                      </a:schemeClr>
                    </a:solidFill>
                  </a:tcP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30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2">
                        <a:lumMod val="60000"/>
                        <a:lumOff val="40000"/>
                      </a:schemeClr>
                    </a:solidFill>
                  </a:tcP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2">
                        <a:lumMod val="60000"/>
                        <a:lumOff val="40000"/>
                      </a:schemeClr>
                    </a:solidFill>
                  </a:tcP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2">
                        <a:lumMod val="60000"/>
                        <a:lumOff val="40000"/>
                      </a:schemeClr>
                    </a:solidFill>
                  </a:tcP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2">
                        <a:lumMod val="60000"/>
                        <a:lumOff val="40000"/>
                      </a:schemeClr>
                    </a:solidFill>
                  </a:tcPr>
                </a:tc>
              </a:tr>
            </a:tbl>
          </a:graphicData>
        </a:graphic>
      </p:graphicFrame>
      <p:sp>
        <p:nvSpPr>
          <p:cNvPr id="4" name="文本框 3"/>
          <p:cNvSpPr txBox="1"/>
          <p:nvPr/>
        </p:nvSpPr>
        <p:spPr>
          <a:xfrm>
            <a:off x="742100" y="1624597"/>
            <a:ext cx="8119593" cy="461665"/>
          </a:xfrm>
          <a:prstGeom prst="rect">
            <a:avLst/>
          </a:prstGeom>
          <a:noFill/>
          <a:ln w="9525">
            <a:noFill/>
          </a:ln>
        </p:spPr>
        <p:txBody>
          <a:bodyPr wrap="square">
            <a:spAutoFit/>
          </a:bodyPr>
          <a:lstStyle/>
          <a:p>
            <a:r>
              <a:rPr lang="en-US"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en-US" altLang="zh-CN" sz="2400" b="1" dirty="0">
                <a:latin typeface="黑体" panose="02010609060101010101" pitchFamily="49" charset="-122"/>
                <a:ea typeface="黑体" panose="02010609060101010101" pitchFamily="49" charset="-122"/>
                <a:cs typeface="黑体" panose="02010609060101010101" pitchFamily="49" charset="-122"/>
              </a:rPr>
              <a:t>.1</a:t>
            </a:r>
            <a:r>
              <a:rPr lang="zh-CN" altLang="en-US" sz="2400" b="1" dirty="0">
                <a:latin typeface="黑体" panose="02010609060101010101" pitchFamily="49" charset="-122"/>
                <a:ea typeface="黑体" panose="02010609060101010101" pitchFamily="49" charset="-122"/>
                <a:cs typeface="黑体" panose="02010609060101010101" pitchFamily="49" charset="-122"/>
              </a:rPr>
              <a:t>山西煤层气勘探开发分公司</a:t>
            </a:r>
            <a:endPar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6" name="文本框 5"/>
          <p:cNvSpPr txBox="1"/>
          <p:nvPr/>
        </p:nvSpPr>
        <p:spPr>
          <a:xfrm>
            <a:off x="742099" y="3717933"/>
            <a:ext cx="8119593" cy="461665"/>
          </a:xfrm>
          <a:prstGeom prst="rect">
            <a:avLst/>
          </a:prstGeom>
          <a:noFill/>
          <a:ln w="9525">
            <a:noFill/>
          </a:ln>
        </p:spPr>
        <p:txBody>
          <a:bodyPr wrap="square">
            <a:spAutoFit/>
          </a:bodyPr>
          <a:lstStyle/>
          <a:p>
            <a:r>
              <a:rPr lang="en-US"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1</a:t>
            </a:r>
            <a:r>
              <a:rPr lang="en-US" altLang="zh-CN" sz="2400" b="1" dirty="0">
                <a:latin typeface="黑体" panose="02010609060101010101" pitchFamily="49" charset="-122"/>
                <a:ea typeface="黑体" panose="02010609060101010101" pitchFamily="49" charset="-122"/>
                <a:cs typeface="黑体" panose="02010609060101010101" pitchFamily="49" charset="-122"/>
              </a:rPr>
              <a:t>.2</a:t>
            </a:r>
            <a:r>
              <a:rPr lang="zh-CN" altLang="en-US" sz="2400" b="1" dirty="0">
                <a:latin typeface="黑体" panose="02010609060101010101" pitchFamily="49" charset="-122"/>
                <a:ea typeface="黑体" panose="02010609060101010101" pitchFamily="49" charset="-122"/>
                <a:cs typeface="黑体" panose="02010609060101010101" pitchFamily="49" charset="-122"/>
              </a:rPr>
              <a:t>数智技术公司</a:t>
            </a:r>
            <a:endPar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12" name="表格 11"/>
          <p:cNvGraphicFramePr>
            <a:graphicFrameLocks noGrp="1"/>
          </p:cNvGraphicFramePr>
          <p:nvPr/>
        </p:nvGraphicFramePr>
        <p:xfrm>
          <a:off x="894500" y="4280452"/>
          <a:ext cx="8141128" cy="1480140"/>
        </p:xfrm>
        <a:graphic>
          <a:graphicData uri="http://schemas.openxmlformats.org/drawingml/2006/table">
            <a:tbl>
              <a:tblPr>
                <a:tableStyleId>{5C22544A-7EE6-4342-B048-85BDC9FD1C3A}</a:tableStyleId>
              </a:tblPr>
              <a:tblGrid>
                <a:gridCol w="578324"/>
                <a:gridCol w="947580"/>
                <a:gridCol w="1847025"/>
                <a:gridCol w="872061"/>
                <a:gridCol w="636104"/>
                <a:gridCol w="1205948"/>
                <a:gridCol w="762000"/>
                <a:gridCol w="1292086"/>
              </a:tblGrid>
              <a:tr h="0">
                <a:tc>
                  <a:txBody>
                    <a:bodyPr/>
                    <a:lstStyle/>
                    <a:p>
                      <a:pPr algn="ctr" fontAlgn="ctr"/>
                      <a:r>
                        <a:rPr lang="zh-CN" altLang="en-US" sz="1400" b="1" u="none" strike="noStrike" dirty="0">
                          <a:effectLst/>
                          <a:latin typeface="宋体" pitchFamily="2" charset="-122"/>
                          <a:ea typeface="宋体" pitchFamily="2" charset="-122"/>
                        </a:rPr>
                        <a:t>序号</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u="none" strike="noStrike" dirty="0">
                          <a:effectLst/>
                          <a:latin typeface="宋体" pitchFamily="2" charset="-122"/>
                          <a:ea typeface="宋体" pitchFamily="2" charset="-122"/>
                        </a:rPr>
                        <a:t>经费科目</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i="0" u="none" strike="noStrike" dirty="0">
                          <a:solidFill>
                            <a:srgbClr val="000000"/>
                          </a:solidFill>
                          <a:effectLst/>
                          <a:latin typeface="宋体" pitchFamily="2" charset="-122"/>
                          <a:ea typeface="宋体" pitchFamily="2" charset="-122"/>
                        </a:rPr>
                        <a:t>科目名称</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u="none" strike="noStrike" dirty="0">
                          <a:effectLst/>
                          <a:latin typeface="宋体" pitchFamily="2" charset="-122"/>
                          <a:ea typeface="宋体" pitchFamily="2" charset="-122"/>
                        </a:rPr>
                        <a:t>下达经费</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u="none" strike="noStrike" dirty="0">
                          <a:effectLst/>
                          <a:latin typeface="宋体" pitchFamily="2" charset="-122"/>
                          <a:ea typeface="宋体" pitchFamily="2" charset="-122"/>
                        </a:rPr>
                        <a:t>已决算</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buNone/>
                      </a:pPr>
                      <a:r>
                        <a:rPr lang="zh-CN" altLang="en-US" sz="1400" b="1" dirty="0">
                          <a:effectLst/>
                          <a:latin typeface="宋体" pitchFamily="2" charset="-122"/>
                          <a:ea typeface="宋体" pitchFamily="2" charset="-122"/>
                          <a:sym typeface="+mn-ea"/>
                        </a:rPr>
                        <a:t>已发生未决算</a:t>
                      </a:r>
                      <a:endParaRPr lang="zh-CN" altLang="en-US" sz="1400" b="1" i="0" u="none" strike="noStrike" dirty="0">
                        <a:solidFill>
                          <a:srgbClr val="000000"/>
                        </a:solidFill>
                        <a:effectLst/>
                        <a:latin typeface="宋体" pitchFamily="2" charset="-122"/>
                        <a:ea typeface="宋体" pitchFamily="2" charset="-122"/>
                        <a:sym typeface="+mn-ea"/>
                      </a:endParaRPr>
                    </a:p>
                  </a:txBody>
                  <a:tcPr marL="9525" marR="9525" marT="9516" marB="0" anchor="ctr">
                    <a:solidFill>
                      <a:schemeClr val="accent1"/>
                    </a:solidFill>
                  </a:tcPr>
                </a:tc>
                <a:tc>
                  <a:txBody>
                    <a:bodyPr/>
                    <a:lstStyle/>
                    <a:p>
                      <a:pPr algn="ctr" fontAlgn="ctr">
                        <a:buNone/>
                      </a:pPr>
                      <a:r>
                        <a:rPr lang="zh-CN" altLang="en-US" sz="1400" b="1" i="0" u="none" strike="noStrike" dirty="0">
                          <a:solidFill>
                            <a:srgbClr val="000000"/>
                          </a:solidFill>
                          <a:effectLst/>
                          <a:latin typeface="宋体" pitchFamily="2" charset="-122"/>
                          <a:ea typeface="宋体" pitchFamily="2" charset="-122"/>
                        </a:rPr>
                        <a:t>剩余经费</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c>
                  <a:txBody>
                    <a:bodyPr/>
                    <a:lstStyle/>
                    <a:p>
                      <a:pPr algn="ctr" fontAlgn="ctr"/>
                      <a:r>
                        <a:rPr lang="zh-CN" altLang="en-US" sz="1400" b="1" u="none" strike="noStrike" dirty="0">
                          <a:effectLst/>
                          <a:latin typeface="宋体" pitchFamily="2" charset="-122"/>
                          <a:ea typeface="宋体" pitchFamily="2" charset="-122"/>
                        </a:rPr>
                        <a:t>预计经费完成率</a:t>
                      </a:r>
                      <a:endParaRPr lang="zh-CN" altLang="en-US" sz="1400" b="1" i="0" u="none" strike="noStrike" dirty="0">
                        <a:solidFill>
                          <a:srgbClr val="000000"/>
                        </a:solidFill>
                        <a:effectLst/>
                        <a:latin typeface="宋体" pitchFamily="2" charset="-122"/>
                        <a:ea typeface="宋体" pitchFamily="2" charset="-122"/>
                      </a:endParaRPr>
                    </a:p>
                  </a:txBody>
                  <a:tcPr marL="9525" marR="9525" marT="9516" marB="0" anchor="ctr">
                    <a:solidFill>
                      <a:schemeClr val="accent1"/>
                    </a:solidFill>
                  </a:tcPr>
                </a:tc>
              </a:tr>
              <a:tr h="177165">
                <a:tc>
                  <a:txBody>
                    <a:bodyPr/>
                    <a:lstStyle/>
                    <a:p>
                      <a:pPr algn="ctr" fontAlgn="ct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2010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zh-CN" altLang="en-US" sz="1600" b="1" i="0" u="none" strike="noStrike" dirty="0">
                          <a:solidFill>
                            <a:srgbClr val="000000"/>
                          </a:solidFill>
                          <a:effectLst/>
                          <a:latin typeface="宋体" pitchFamily="2" charset="-122"/>
                          <a:ea typeface="宋体" pitchFamily="2" charset="-122"/>
                        </a:rPr>
                        <a:t>材料费</a:t>
                      </a:r>
                      <a:r>
                        <a:rPr lang="en-US" altLang="zh-CN" sz="1600" b="1" i="0" u="none" strike="noStrike" dirty="0">
                          <a:solidFill>
                            <a:srgbClr val="000000"/>
                          </a:solidFill>
                          <a:effectLst/>
                          <a:latin typeface="宋体" pitchFamily="2" charset="-122"/>
                          <a:ea typeface="宋体" pitchFamily="2" charset="-122"/>
                        </a:rPr>
                        <a:t>/</a:t>
                      </a:r>
                      <a:r>
                        <a:rPr lang="zh-CN" altLang="en-US" sz="1600" b="1" i="0" u="none" strike="noStrike" dirty="0">
                          <a:solidFill>
                            <a:srgbClr val="000000"/>
                          </a:solidFill>
                          <a:effectLst/>
                          <a:latin typeface="宋体" pitchFamily="2" charset="-122"/>
                          <a:ea typeface="宋体" pitchFamily="2" charset="-122"/>
                        </a:rPr>
                        <a:t>燃料动力费</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5</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5</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r>
              <a:tr h="177165">
                <a:tc>
                  <a:txBody>
                    <a:bodyPr/>
                    <a:lstStyle/>
                    <a:p>
                      <a:pPr algn="ctr" fontAlgn="ctr"/>
                      <a:r>
                        <a:rPr lang="en-US" altLang="zh-CN" sz="1600" b="1" i="0" u="none" strike="noStrike" dirty="0">
                          <a:solidFill>
                            <a:srgbClr val="000000"/>
                          </a:solidFill>
                          <a:effectLst/>
                          <a:latin typeface="宋体" pitchFamily="2" charset="-122"/>
                          <a:ea typeface="宋体" pitchFamily="2" charset="-122"/>
                        </a:rPr>
                        <a:t>1</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2064</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zh-CN" altLang="en-US" sz="1600" b="1" i="0" u="none" strike="noStrike" dirty="0">
                          <a:solidFill>
                            <a:srgbClr val="000000"/>
                          </a:solidFill>
                          <a:effectLst/>
                          <a:latin typeface="宋体" pitchFamily="2" charset="-122"/>
                          <a:ea typeface="宋体" pitchFamily="2" charset="-122"/>
                        </a:rPr>
                        <a:t>劳务费</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0.6</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1.8</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r>
              <a:tr h="177165">
                <a:tc>
                  <a:txBody>
                    <a:bodyPr/>
                    <a:lstStyle/>
                    <a:p>
                      <a:pPr algn="ctr" fontAlgn="ctr"/>
                      <a:r>
                        <a:rPr lang="en-US" altLang="zh-CN" sz="1600" b="1" i="0" u="none" strike="noStrike" dirty="0">
                          <a:solidFill>
                            <a:srgbClr val="000000"/>
                          </a:solidFill>
                          <a:effectLst/>
                          <a:latin typeface="宋体" pitchFamily="2" charset="-122"/>
                          <a:ea typeface="宋体" pitchFamily="2" charset="-122"/>
                        </a:rPr>
                        <a:t>2</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2900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zh-CN" altLang="en-US" sz="1600" b="1" i="0" u="none" strike="noStrike" dirty="0">
                          <a:solidFill>
                            <a:srgbClr val="000000"/>
                          </a:solidFill>
                          <a:effectLst/>
                          <a:latin typeface="宋体" pitchFamily="2" charset="-122"/>
                          <a:ea typeface="宋体" pitchFamily="2" charset="-122"/>
                        </a:rPr>
                        <a:t>办公</a:t>
                      </a:r>
                      <a:r>
                        <a:rPr lang="en-US" altLang="zh-CN" sz="1600" b="1" i="0" u="none" strike="noStrike" dirty="0">
                          <a:solidFill>
                            <a:srgbClr val="000000"/>
                          </a:solidFill>
                          <a:effectLst/>
                          <a:latin typeface="宋体" pitchFamily="2" charset="-122"/>
                          <a:ea typeface="宋体" pitchFamily="2" charset="-122"/>
                        </a:rPr>
                        <a:t>/</a:t>
                      </a:r>
                      <a:r>
                        <a:rPr lang="zh-CN" altLang="en-US" sz="1600" b="1" i="0" u="none" strike="noStrike" dirty="0">
                          <a:solidFill>
                            <a:srgbClr val="000000"/>
                          </a:solidFill>
                          <a:effectLst/>
                          <a:latin typeface="宋体" pitchFamily="2" charset="-122"/>
                          <a:ea typeface="宋体" pitchFamily="2" charset="-122"/>
                        </a:rPr>
                        <a:t>差旅</a:t>
                      </a:r>
                      <a:r>
                        <a:rPr lang="en-US" altLang="zh-CN" sz="1600" b="1" i="0" u="none" strike="noStrike" dirty="0">
                          <a:solidFill>
                            <a:srgbClr val="000000"/>
                          </a:solidFill>
                          <a:effectLst/>
                          <a:latin typeface="宋体" pitchFamily="2" charset="-122"/>
                          <a:ea typeface="宋体" pitchFamily="2" charset="-122"/>
                        </a:rPr>
                        <a:t>/</a:t>
                      </a:r>
                      <a:r>
                        <a:rPr lang="zh-CN" altLang="en-US" sz="1600" b="1" i="0" u="none" strike="noStrike" dirty="0">
                          <a:solidFill>
                            <a:srgbClr val="000000"/>
                          </a:solidFill>
                          <a:effectLst/>
                          <a:latin typeface="宋体" pitchFamily="2" charset="-122"/>
                          <a:ea typeface="宋体" pitchFamily="2" charset="-122"/>
                        </a:rPr>
                        <a:t>会议</a:t>
                      </a:r>
                      <a:r>
                        <a:rPr lang="en-US" altLang="zh-CN" sz="1600" b="1" i="0" u="none" strike="noStrike" dirty="0">
                          <a:solidFill>
                            <a:srgbClr val="000000"/>
                          </a:solidFill>
                          <a:effectLst/>
                          <a:latin typeface="宋体" pitchFamily="2" charset="-122"/>
                          <a:ea typeface="宋体" pitchFamily="2" charset="-122"/>
                        </a:rPr>
                        <a:t>/</a:t>
                      </a:r>
                      <a:r>
                        <a:rPr lang="zh-CN" altLang="en-US" sz="1600" b="1" i="0" u="none" strike="noStrike" dirty="0">
                          <a:solidFill>
                            <a:srgbClr val="000000"/>
                          </a:solidFill>
                          <a:effectLst/>
                          <a:latin typeface="宋体" pitchFamily="2" charset="-122"/>
                          <a:ea typeface="宋体" pitchFamily="2" charset="-122"/>
                        </a:rPr>
                        <a:t>国际合作与交流费</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4.4</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4.4</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tc>
              </a:tr>
              <a:tr h="177165">
                <a:tc>
                  <a:txBody>
                    <a:bodyPr/>
                    <a:lstStyle/>
                    <a:p>
                      <a:pPr marL="0" marR="0" lvl="0" indent="0" algn="l" defTabSz="914400" rtl="0" eaLnBrk="1" fontAlgn="ctr" latinLnBrk="0" hangingPunct="1">
                        <a:lnSpc>
                          <a:spcPct val="100000"/>
                        </a:lnSpc>
                        <a:spcBef>
                          <a:spcPts val="0"/>
                        </a:spcBef>
                        <a:spcAft>
                          <a:spcPts val="0"/>
                        </a:spcAft>
                        <a:buClrTx/>
                        <a:buSzTx/>
                        <a:buFontTx/>
                        <a:buNone/>
                        <a:defRPr/>
                      </a:pPr>
                      <a:r>
                        <a:rPr lang="zh-CN" altLang="en-US" sz="1600" b="1" u="none" strike="noStrike" dirty="0">
                          <a:effectLst/>
                          <a:latin typeface="宋体" pitchFamily="2" charset="-122"/>
                          <a:ea typeface="宋体" pitchFamily="2" charset="-122"/>
                        </a:rPr>
                        <a:t>合计</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rgbClr val="F4B183"/>
                    </a:solidFill>
                  </a:tcPr>
                </a:tc>
                <a:tc>
                  <a:txBody>
                    <a:bodyPr/>
                    <a:lstStyle/>
                    <a:p>
                      <a:pPr algn="l" fontAlgn="ctr"/>
                      <a:endParaRPr lang="zh-CN" altLang="en-US" sz="1600" b="1" i="0" u="none" strike="noStrike">
                        <a:solidFill>
                          <a:srgbClr val="000000"/>
                        </a:solidFill>
                        <a:effectLst/>
                        <a:latin typeface="宋体" pitchFamily="2" charset="-122"/>
                        <a:ea typeface="宋体" pitchFamily="2" charset="-122"/>
                      </a:endParaRPr>
                    </a:p>
                  </a:txBody>
                  <a:tcPr marL="9525" marR="9525" marT="9516" marB="0" anchor="ctr">
                    <a:solidFill>
                      <a:srgbClr val="F4B183"/>
                    </a:solidFill>
                  </a:tcPr>
                </a:tc>
                <a:tc>
                  <a:txBody>
                    <a:bodyPr/>
                    <a:lstStyle/>
                    <a:p>
                      <a:pPr algn="l" fontAlgn="ctr"/>
                      <a:endParaRPr lang="zh-CN" altLang="en-US" sz="1600" b="1" i="0" u="none" strike="noStrike">
                        <a:solidFill>
                          <a:srgbClr val="000000"/>
                        </a:solidFill>
                        <a:effectLst/>
                        <a:latin typeface="宋体" pitchFamily="2" charset="-122"/>
                        <a:ea typeface="宋体" pitchFamily="2" charset="-122"/>
                      </a:endParaRPr>
                    </a:p>
                  </a:txBody>
                  <a:tcPr marL="9525" marR="9525" marT="9516" marB="0" anchor="ctr">
                    <a:solidFill>
                      <a:srgbClr val="F4B183"/>
                    </a:solidFill>
                  </a:tcP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rgbClr val="F4B183"/>
                    </a:solidFill>
                  </a:tcP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rgbClr val="F4B183"/>
                    </a:solidFill>
                  </a:tcP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rgbClr val="F4B183"/>
                    </a:solidFill>
                  </a:tcPr>
                </a:tc>
                <a:tc>
                  <a:txBody>
                    <a:bodyPr/>
                    <a:lstStyle/>
                    <a:p>
                      <a:pPr algn="l" fontAlgn="ctr">
                        <a:buNone/>
                      </a:pPr>
                      <a:r>
                        <a:rPr lang="en-US" altLang="zh-CN" sz="1600" b="1" i="0" u="none" strike="noStrike" dirty="0">
                          <a:solidFill>
                            <a:srgbClr val="000000"/>
                          </a:solidFill>
                          <a:effectLst/>
                          <a:latin typeface="宋体" pitchFamily="2" charset="-122"/>
                          <a:ea typeface="宋体" pitchFamily="2" charset="-122"/>
                        </a:rPr>
                        <a:t>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rgbClr val="F4B183"/>
                    </a:solidFill>
                  </a:tcPr>
                </a:tc>
                <a:tc>
                  <a:txBody>
                    <a:bodyPr/>
                    <a:lstStyle/>
                    <a:p>
                      <a:pPr algn="l" fontAlgn="ctr"/>
                      <a:r>
                        <a:rPr lang="en-US" altLang="zh-CN" sz="1600" b="1" i="0" u="none" strike="noStrike" dirty="0">
                          <a:solidFill>
                            <a:srgbClr val="000000"/>
                          </a:solidFill>
                          <a:effectLst/>
                          <a:latin typeface="宋体" pitchFamily="2" charset="-122"/>
                          <a:ea typeface="宋体" pitchFamily="2" charset="-122"/>
                        </a:rPr>
                        <a:t>100%</a:t>
                      </a:r>
                      <a:endParaRPr lang="zh-CN" altLang="en-US" sz="1600" b="1" i="0" u="none" strike="noStrike" dirty="0">
                        <a:solidFill>
                          <a:srgbClr val="000000"/>
                        </a:solidFill>
                        <a:effectLst/>
                        <a:latin typeface="宋体" pitchFamily="2" charset="-122"/>
                        <a:ea typeface="宋体" pitchFamily="2" charset="-122"/>
                      </a:endParaRPr>
                    </a:p>
                  </a:txBody>
                  <a:tcPr marL="9525" marR="9525" marT="9516" marB="0" anchor="ctr">
                    <a:solidFill>
                      <a:srgbClr val="F4B183"/>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3"/>
          <p:cNvSpPr txBox="1"/>
          <p:nvPr/>
        </p:nvSpPr>
        <p:spPr>
          <a:xfrm>
            <a:off x="1717800" y="1055730"/>
            <a:ext cx="3091180" cy="460375"/>
          </a:xfrm>
          <a:prstGeom prst="rect">
            <a:avLst/>
          </a:prstGeom>
          <a:noFill/>
          <a:ln w="9525">
            <a:noFill/>
          </a:ln>
        </p:spPr>
        <p:txBody>
          <a:bodyPr wrap="none">
            <a:spAutoFit/>
          </a:bodyPr>
          <a:lstStyle/>
          <a:p>
            <a:r>
              <a:rPr lang="en-US" altLang="zh-CN"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rPr>
              <a:t>、自筹经费执行情况</a:t>
            </a:r>
            <a:endParaRPr lang="zh-CN" altLang="en-US" sz="2400"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sp>
        <p:nvSpPr>
          <p:cNvPr id="17411" name="文本框 3"/>
          <p:cNvSpPr txBox="1"/>
          <p:nvPr/>
        </p:nvSpPr>
        <p:spPr>
          <a:xfrm>
            <a:off x="1036692" y="4167671"/>
            <a:ext cx="9353011" cy="369332"/>
          </a:xfrm>
          <a:prstGeom prst="rect">
            <a:avLst/>
          </a:prstGeom>
          <a:noFill/>
          <a:ln w="9525">
            <a:noFill/>
          </a:ln>
        </p:spPr>
        <p:txBody>
          <a:bodyPr wrap="square">
            <a:spAutoFit/>
          </a:bodyPr>
          <a:lstStyle/>
          <a:p>
            <a:r>
              <a:rPr lang="zh-CN" altLang="en-US" sz="1800" dirty="0">
                <a:solidFill>
                  <a:schemeClr val="tx1"/>
                </a:solidFill>
                <a:latin typeface="Calibri" charset="0"/>
                <a:ea typeface="宋体" pitchFamily="2" charset="-122"/>
              </a:rPr>
              <a:t>注：</a:t>
            </a:r>
            <a:r>
              <a:rPr lang="zh-CN" altLang="en-US" dirty="0">
                <a:latin typeface="Calibri" charset="0"/>
                <a:ea typeface="宋体" pitchFamily="2" charset="-122"/>
                <a:sym typeface="+mn-ea"/>
              </a:rPr>
              <a:t>预计经费完成率</a:t>
            </a:r>
            <a:r>
              <a:rPr lang="en-US" altLang="zh-CN" dirty="0">
                <a:latin typeface="Calibri" charset="0"/>
                <a:ea typeface="宋体" pitchFamily="2" charset="-122"/>
                <a:sym typeface="+mn-ea"/>
              </a:rPr>
              <a:t>=</a:t>
            </a:r>
            <a:r>
              <a:rPr lang="zh-CN" altLang="en-US" dirty="0">
                <a:latin typeface="Calibri" charset="0"/>
                <a:ea typeface="宋体" pitchFamily="2" charset="-122"/>
                <a:sym typeface="+mn-ea"/>
              </a:rPr>
              <a:t>（已决算</a:t>
            </a:r>
            <a:r>
              <a:rPr lang="en-US" altLang="zh-CN" dirty="0">
                <a:latin typeface="Calibri" charset="0"/>
                <a:ea typeface="宋体" pitchFamily="2" charset="-122"/>
                <a:sym typeface="+mn-ea"/>
              </a:rPr>
              <a:t>+</a:t>
            </a:r>
            <a:r>
              <a:rPr lang="zh-CN" altLang="en-US" dirty="0">
                <a:latin typeface="Calibri" charset="0"/>
                <a:ea typeface="宋体" pitchFamily="2" charset="-122"/>
                <a:sym typeface="+mn-ea"/>
              </a:rPr>
              <a:t>已发生未决算</a:t>
            </a:r>
            <a:r>
              <a:rPr lang="en-US" altLang="zh-CN" dirty="0">
                <a:latin typeface="Calibri" charset="0"/>
                <a:ea typeface="宋体" pitchFamily="2" charset="-122"/>
                <a:sym typeface="+mn-ea"/>
              </a:rPr>
              <a:t>+</a:t>
            </a:r>
            <a:r>
              <a:rPr lang="zh-CN" altLang="en-US" dirty="0">
                <a:latin typeface="Calibri" charset="0"/>
                <a:ea typeface="宋体" pitchFamily="2" charset="-122"/>
                <a:sym typeface="+mn-ea"/>
              </a:rPr>
              <a:t>剩余经费实际支出）</a:t>
            </a:r>
            <a:r>
              <a:rPr lang="en-US" altLang="zh-CN" dirty="0">
                <a:latin typeface="Calibri" charset="0"/>
                <a:ea typeface="宋体" pitchFamily="2" charset="-122"/>
                <a:sym typeface="+mn-ea"/>
              </a:rPr>
              <a:t> ÷</a:t>
            </a:r>
            <a:r>
              <a:rPr lang="zh-CN" altLang="en-US" dirty="0">
                <a:latin typeface="Calibri" charset="0"/>
                <a:ea typeface="宋体" pitchFamily="2" charset="-122"/>
                <a:sym typeface="+mn-ea"/>
              </a:rPr>
              <a:t>下达经费</a:t>
            </a:r>
            <a:r>
              <a:rPr lang="en-US" altLang="zh-CN" dirty="0">
                <a:latin typeface="Calibri" charset="0"/>
                <a:ea typeface="宋体" pitchFamily="2" charset="-122"/>
                <a:sym typeface="+mn-ea"/>
              </a:rPr>
              <a:t>× 100%</a:t>
            </a:r>
            <a:r>
              <a:rPr lang="zh-CN" altLang="en-US" dirty="0">
                <a:latin typeface="Calibri" charset="0"/>
                <a:ea typeface="宋体" pitchFamily="2" charset="-122"/>
                <a:sym typeface="+mn-ea"/>
              </a:rPr>
              <a:t>。</a:t>
            </a:r>
            <a:endParaRPr lang="zh-CN" altLang="en-US" sz="1800" dirty="0">
              <a:solidFill>
                <a:schemeClr val="tx1"/>
              </a:solidFill>
              <a:latin typeface="Calibri" charset="0"/>
              <a:ea typeface="宋体" pitchFamily="2" charset="-122"/>
            </a:endParaRPr>
          </a:p>
        </p:txBody>
      </p:sp>
      <p:graphicFrame>
        <p:nvGraphicFramePr>
          <p:cNvPr id="2" name="表格 1"/>
          <p:cNvGraphicFramePr>
            <a:graphicFrameLocks noGrp="1"/>
          </p:cNvGraphicFramePr>
          <p:nvPr/>
        </p:nvGraphicFramePr>
        <p:xfrm>
          <a:off x="900113" y="1733275"/>
          <a:ext cx="7524750" cy="1302241"/>
        </p:xfrm>
        <a:graphic>
          <a:graphicData uri="http://schemas.openxmlformats.org/drawingml/2006/table">
            <a:tbl>
              <a:tblPr>
                <a:tableStyleId>{5C22544A-7EE6-4342-B048-85BDC9FD1C3A}</a:tableStyleId>
              </a:tblPr>
              <a:tblGrid>
                <a:gridCol w="685800"/>
                <a:gridCol w="1152525"/>
                <a:gridCol w="1152525"/>
                <a:gridCol w="1152525"/>
                <a:gridCol w="1152525"/>
                <a:gridCol w="1152525"/>
                <a:gridCol w="1076325"/>
              </a:tblGrid>
              <a:tr h="513849">
                <a:tc>
                  <a:txBody>
                    <a:bodyPr/>
                    <a:lstStyle/>
                    <a:p>
                      <a:pPr algn="ctr" fontAlgn="ctr"/>
                      <a:r>
                        <a:rPr lang="zh-CN" altLang="en-US" sz="1600" u="none" strike="noStrike">
                          <a:effectLst/>
                        </a:rPr>
                        <a:t>序号</a:t>
                      </a:r>
                      <a:endParaRPr lang="zh-CN" altLang="en-US" sz="1600" b="0" i="0" u="none" strike="noStrike">
                        <a:solidFill>
                          <a:srgbClr val="000000"/>
                        </a:solidFill>
                        <a:effectLst/>
                        <a:latin typeface="方正大黑简体" panose="02010601030101010101" pitchFamily="2" charset="-122"/>
                        <a:ea typeface="方正大黑简体" panose="02010601030101010101" pitchFamily="2" charset="-122"/>
                      </a:endParaRPr>
                    </a:p>
                  </a:txBody>
                  <a:tcPr marL="9525" marR="9525" marT="9516" marB="0" anchor="ctr"/>
                </a:tc>
                <a:tc>
                  <a:txBody>
                    <a:bodyPr/>
                    <a:lstStyle/>
                    <a:p>
                      <a:pPr algn="ctr" fontAlgn="ctr"/>
                      <a:r>
                        <a:rPr lang="zh-CN" altLang="en-US" sz="1600" u="none" strike="noStrike">
                          <a:effectLst/>
                        </a:rPr>
                        <a:t>经费科目</a:t>
                      </a:r>
                      <a:endParaRPr lang="zh-CN" altLang="en-US" sz="1600" b="0" i="0" u="none" strike="noStrike">
                        <a:solidFill>
                          <a:srgbClr val="000000"/>
                        </a:solidFill>
                        <a:effectLst/>
                        <a:latin typeface="方正大黑简体" panose="02010601030101010101" pitchFamily="2" charset="-122"/>
                        <a:ea typeface="方正大黑简体" panose="02010601030101010101" pitchFamily="2" charset="-122"/>
                      </a:endParaRPr>
                    </a:p>
                  </a:txBody>
                  <a:tcPr marL="9525" marR="9525" marT="9516" marB="0" anchor="ctr"/>
                </a:tc>
                <a:tc>
                  <a:txBody>
                    <a:bodyPr/>
                    <a:lstStyle/>
                    <a:p>
                      <a:pPr algn="ctr" fontAlgn="ctr"/>
                      <a:r>
                        <a:rPr lang="zh-CN" altLang="en-US" sz="1600" u="none" strike="noStrike" dirty="0">
                          <a:effectLst/>
                        </a:rPr>
                        <a:t>下达经费</a:t>
                      </a:r>
                      <a:endParaRPr lang="zh-CN" altLang="en-US" sz="1600" b="0" i="0" u="none" strike="noStrike" dirty="0">
                        <a:solidFill>
                          <a:srgbClr val="000000"/>
                        </a:solidFill>
                        <a:effectLst/>
                        <a:latin typeface="方正大黑简体" panose="02010601030101010101" pitchFamily="2" charset="-122"/>
                        <a:ea typeface="方正大黑简体" panose="02010601030101010101" pitchFamily="2" charset="-122"/>
                      </a:endParaRPr>
                    </a:p>
                  </a:txBody>
                  <a:tcPr marL="9525" marR="9525" marT="9516" marB="0" anchor="ctr"/>
                </a:tc>
                <a:tc>
                  <a:txBody>
                    <a:bodyPr/>
                    <a:lstStyle/>
                    <a:p>
                      <a:pPr algn="ctr" fontAlgn="ctr"/>
                      <a:r>
                        <a:rPr lang="zh-CN" altLang="en-US" sz="1600" u="none" strike="noStrike">
                          <a:effectLst/>
                        </a:rPr>
                        <a:t>已决算</a:t>
                      </a:r>
                      <a:endParaRPr lang="zh-CN" altLang="en-US" sz="1600" b="0" i="0" u="none" strike="noStrike">
                        <a:solidFill>
                          <a:srgbClr val="000000"/>
                        </a:solidFill>
                        <a:effectLst/>
                        <a:latin typeface="方正大黑简体" panose="02010601030101010101" pitchFamily="2" charset="-122"/>
                        <a:ea typeface="方正大黑简体" panose="02010601030101010101" pitchFamily="2" charset="-122"/>
                      </a:endParaRPr>
                    </a:p>
                  </a:txBody>
                  <a:tcPr marL="9525" marR="9525" marT="9516" marB="0" anchor="ctr"/>
                </a:tc>
                <a:tc>
                  <a:txBody>
                    <a:bodyPr/>
                    <a:lstStyle/>
                    <a:p>
                      <a:pPr algn="ctr" fontAlgn="ctr"/>
                      <a:r>
                        <a:rPr lang="zh-CN" altLang="en-US" sz="1600" u="none" strike="noStrike">
                          <a:effectLst/>
                        </a:rPr>
                        <a:t>已发生未决算</a:t>
                      </a:r>
                      <a:endParaRPr lang="zh-CN" altLang="en-US" sz="1600" b="0" i="0" u="none" strike="noStrike">
                        <a:solidFill>
                          <a:srgbClr val="000000"/>
                        </a:solidFill>
                        <a:effectLst/>
                        <a:latin typeface="方正大黑简体" panose="02010601030101010101" pitchFamily="2" charset="-122"/>
                        <a:ea typeface="方正大黑简体" panose="02010601030101010101" pitchFamily="2" charset="-122"/>
                      </a:endParaRPr>
                    </a:p>
                  </a:txBody>
                  <a:tcPr marL="9525" marR="9525" marT="9516" marB="0" anchor="ctr"/>
                </a:tc>
                <a:tc>
                  <a:txBody>
                    <a:bodyPr/>
                    <a:lstStyle/>
                    <a:p>
                      <a:pPr algn="ctr" fontAlgn="ctr"/>
                      <a:r>
                        <a:rPr lang="zh-CN" altLang="en-US" sz="1600" u="none" strike="noStrike" dirty="0">
                          <a:effectLst/>
                        </a:rPr>
                        <a:t>剩余经费</a:t>
                      </a:r>
                      <a:endParaRPr lang="zh-CN" altLang="en-US" sz="1600" b="0" i="0" u="none" strike="noStrike" dirty="0">
                        <a:solidFill>
                          <a:srgbClr val="000000"/>
                        </a:solidFill>
                        <a:effectLst/>
                        <a:latin typeface="方正大黑简体" panose="02010601030101010101" pitchFamily="2" charset="-122"/>
                        <a:ea typeface="方正大黑简体" panose="02010601030101010101" pitchFamily="2" charset="-122"/>
                      </a:endParaRPr>
                    </a:p>
                  </a:txBody>
                  <a:tcPr marL="9525" marR="9525" marT="9516" marB="0" anchor="ctr"/>
                </a:tc>
                <a:tc>
                  <a:txBody>
                    <a:bodyPr/>
                    <a:lstStyle/>
                    <a:p>
                      <a:pPr algn="ctr" fontAlgn="ctr"/>
                      <a:r>
                        <a:rPr lang="zh-CN" altLang="en-US" sz="1600" u="none" strike="noStrike">
                          <a:effectLst/>
                        </a:rPr>
                        <a:t>预计经费完成率</a:t>
                      </a:r>
                      <a:endParaRPr lang="zh-CN" altLang="en-US" sz="1600" b="0" i="0" u="none" strike="noStrike">
                        <a:solidFill>
                          <a:srgbClr val="000000"/>
                        </a:solidFill>
                        <a:effectLst/>
                        <a:latin typeface="方正大黑简体" panose="02010601030101010101" pitchFamily="2" charset="-122"/>
                        <a:ea typeface="方正大黑简体" panose="02010601030101010101" pitchFamily="2" charset="-122"/>
                      </a:endParaRPr>
                    </a:p>
                  </a:txBody>
                  <a:tcPr marL="9525" marR="9525" marT="9516" marB="0" anchor="ctr"/>
                </a:tc>
              </a:tr>
              <a:tr h="176992">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r>
              <a:tr h="176992">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dirty="0">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r>
              <a:tr h="176992">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r>
              <a:tr h="256924">
                <a:tc>
                  <a:txBody>
                    <a:bodyPr/>
                    <a:lstStyle/>
                    <a:p>
                      <a:pPr algn="ctr" fontAlgn="ctr"/>
                      <a:r>
                        <a:rPr lang="zh-CN" altLang="en-US" sz="1600" u="none" strike="noStrike">
                          <a:effectLst/>
                        </a:rPr>
                        <a:t>合计</a:t>
                      </a:r>
                      <a:endParaRPr lang="zh-CN" altLang="en-US" sz="1600" b="0" i="0" u="none" strike="noStrike">
                        <a:solidFill>
                          <a:srgbClr val="000000"/>
                        </a:solidFill>
                        <a:effectLst/>
                        <a:latin typeface="方正大黑简体" panose="02010601030101010101" pitchFamily="2" charset="-122"/>
                        <a:ea typeface="方正大黑简体" panose="02010601030101010101"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a:solidFill>
                          <a:srgbClr val="000000"/>
                        </a:solidFill>
                        <a:effectLst/>
                        <a:latin typeface="宋体" pitchFamily="2" charset="-122"/>
                        <a:ea typeface="宋体" pitchFamily="2" charset="-122"/>
                      </a:endParaRPr>
                    </a:p>
                  </a:txBody>
                  <a:tcPr marL="9525" marR="9525" marT="9516" marB="0" anchor="ctr"/>
                </a:tc>
                <a:tc>
                  <a:txBody>
                    <a:bodyPr/>
                    <a:lstStyle/>
                    <a:p>
                      <a:pPr algn="l" fontAlgn="ctr"/>
                      <a:endParaRPr lang="zh-CN" altLang="en-US" sz="1100" b="0" i="0" u="none" strike="noStrike" dirty="0">
                        <a:solidFill>
                          <a:srgbClr val="000000"/>
                        </a:solidFill>
                        <a:effectLst/>
                        <a:latin typeface="宋体" pitchFamily="2" charset="-122"/>
                        <a:ea typeface="宋体" pitchFamily="2" charset="-122"/>
                      </a:endParaRPr>
                    </a:p>
                  </a:txBody>
                  <a:tcPr marL="9525" marR="9525" marT="9516" marB="0" anchor="ctr"/>
                </a:tc>
              </a:tr>
            </a:tbl>
          </a:graphicData>
        </a:graphic>
      </p:graphicFrame>
      <p:sp>
        <p:nvSpPr>
          <p:cNvPr id="4" name="文本框 3"/>
          <p:cNvSpPr txBox="1"/>
          <p:nvPr/>
        </p:nvSpPr>
        <p:spPr>
          <a:xfrm>
            <a:off x="983684" y="3453153"/>
            <a:ext cx="7441180" cy="369332"/>
          </a:xfrm>
          <a:prstGeom prst="rect">
            <a:avLst/>
          </a:prstGeom>
          <a:noFill/>
          <a:ln w="9525">
            <a:noFill/>
          </a:ln>
        </p:spPr>
        <p:txBody>
          <a:bodyPr wrap="square">
            <a:spAutoFit/>
          </a:bodyPr>
          <a:lstStyle/>
          <a:p>
            <a:r>
              <a:rPr lang="zh-CN" altLang="en-US" dirty="0">
                <a:solidFill>
                  <a:srgbClr val="FF0000"/>
                </a:solidFill>
                <a:latin typeface="Calibri" charset="0"/>
                <a:ea typeface="宋体" pitchFamily="2" charset="-122"/>
                <a:sym typeface="+mn-ea"/>
              </a:rPr>
              <a:t>无自筹经费</a:t>
            </a:r>
            <a:endParaRPr lang="zh-CN" altLang="en-US" sz="1800" dirty="0">
              <a:solidFill>
                <a:srgbClr val="FF0000"/>
              </a:solidFill>
              <a:latin typeface="Calibri" charset="0"/>
              <a:ea typeface="宋体"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3"/>
          <p:cNvSpPr txBox="1"/>
          <p:nvPr/>
        </p:nvSpPr>
        <p:spPr>
          <a:xfrm>
            <a:off x="1403033" y="1556068"/>
            <a:ext cx="4618990" cy="460375"/>
          </a:xfrm>
          <a:prstGeom prst="rect">
            <a:avLst/>
          </a:prstGeom>
          <a:noFill/>
          <a:ln w="9525">
            <a:noFill/>
          </a:ln>
        </p:spPr>
        <p:txBody>
          <a:bodyPr wrap="none">
            <a:spAutoFit/>
          </a:bodyPr>
          <a:lstStyle/>
          <a:p>
            <a:r>
              <a:rPr lang="en-US" altLang="zh-CN" sz="2400" b="0" dirty="0">
                <a:solidFill>
                  <a:schemeClr val="tx1"/>
                </a:solidFill>
                <a:latin typeface="方正大黑简体" panose="02010601030101010101" pitchFamily="2" charset="-122"/>
                <a:ea typeface="方正大黑简体" panose="02010601030101010101" pitchFamily="2" charset="-122"/>
              </a:rPr>
              <a:t>3</a:t>
            </a:r>
            <a:r>
              <a:rPr lang="zh-CN" altLang="en-US" sz="2400" b="0" dirty="0">
                <a:solidFill>
                  <a:schemeClr val="tx1"/>
                </a:solidFill>
                <a:latin typeface="方正大黑简体" panose="02010601030101010101" pitchFamily="2" charset="-122"/>
                <a:ea typeface="方正大黑简体" panose="02010601030101010101" pitchFamily="2" charset="-122"/>
              </a:rPr>
              <a:t>、剩余经费使用计划及调整建议</a:t>
            </a:r>
            <a:endParaRPr lang="zh-CN" altLang="en-US" sz="2400" b="0" dirty="0">
              <a:solidFill>
                <a:schemeClr val="tx1"/>
              </a:solidFill>
              <a:latin typeface="方正大黑简体" panose="02010601030101010101" pitchFamily="2" charset="-122"/>
              <a:ea typeface="方正大黑简体" panose="02010601030101010101" pitchFamily="2" charset="-122"/>
            </a:endParaRPr>
          </a:p>
        </p:txBody>
      </p:sp>
      <p:sp>
        <p:nvSpPr>
          <p:cNvPr id="18435" name="文本框 3"/>
          <p:cNvSpPr txBox="1"/>
          <p:nvPr/>
        </p:nvSpPr>
        <p:spPr>
          <a:xfrm>
            <a:off x="1403350" y="4581525"/>
            <a:ext cx="8424863" cy="646113"/>
          </a:xfrm>
          <a:prstGeom prst="rect">
            <a:avLst/>
          </a:prstGeom>
          <a:noFill/>
          <a:ln w="9525">
            <a:noFill/>
          </a:ln>
        </p:spPr>
        <p:txBody>
          <a:bodyPr>
            <a:spAutoFit/>
          </a:bodyPr>
          <a:lstStyle/>
          <a:p>
            <a:r>
              <a:rPr lang="zh-CN" altLang="en-US" sz="1800" dirty="0">
                <a:solidFill>
                  <a:schemeClr val="tx1"/>
                </a:solidFill>
                <a:latin typeface="Calibri" charset="0"/>
                <a:ea typeface="宋体" pitchFamily="2" charset="-122"/>
              </a:rPr>
              <a:t>注：</a:t>
            </a:r>
            <a:r>
              <a:rPr lang="en-US" altLang="zh-CN" sz="1800" dirty="0">
                <a:solidFill>
                  <a:schemeClr val="tx1"/>
                </a:solidFill>
                <a:latin typeface="Calibri" charset="0"/>
                <a:ea typeface="宋体" pitchFamily="2" charset="-122"/>
              </a:rPr>
              <a:t> </a:t>
            </a:r>
            <a:r>
              <a:rPr lang="zh-CN" altLang="en-US" sz="1800" dirty="0">
                <a:solidFill>
                  <a:schemeClr val="tx1"/>
                </a:solidFill>
                <a:latin typeface="Calibri" charset="0"/>
                <a:ea typeface="宋体" pitchFamily="2" charset="-122"/>
              </a:rPr>
              <a:t>剩余经费使用计划及调整建议需根据项目实际填写</a:t>
            </a:r>
            <a:endParaRPr lang="en-US" altLang="zh-CN" sz="1800" dirty="0">
              <a:solidFill>
                <a:schemeClr val="tx1"/>
              </a:solidFill>
              <a:latin typeface="Calibri" charset="0"/>
              <a:ea typeface="宋体" pitchFamily="2" charset="-122"/>
            </a:endParaRPr>
          </a:p>
          <a:p>
            <a:endParaRPr lang="en-US" altLang="zh-CN" sz="1800" dirty="0">
              <a:solidFill>
                <a:schemeClr val="tx1"/>
              </a:solidFill>
              <a:latin typeface="Calibri" charset="0"/>
              <a:ea typeface="宋体"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3"/>
          <p:cNvSpPr/>
          <p:nvPr/>
        </p:nvSpPr>
        <p:spPr>
          <a:xfrm>
            <a:off x="2351088" y="4222750"/>
            <a:ext cx="9842400" cy="73025"/>
          </a:xfrm>
          <a:prstGeom prst="rect">
            <a:avLst/>
          </a:prstGeom>
          <a:solidFill>
            <a:srgbClr val="FF0000"/>
          </a:solidFill>
          <a:ln w="9525">
            <a:noFill/>
          </a:ln>
        </p:spPr>
        <p:txBody>
          <a:bodyPr wrap="none" anchor="ctr" anchorCtr="0"/>
          <a:lstStyle/>
          <a:p>
            <a:pPr algn="just">
              <a:lnSpc>
                <a:spcPct val="140000"/>
              </a:lnSpc>
            </a:pPr>
            <a:endParaRPr lang="zh-CN" altLang="en-US" dirty="0">
              <a:latin typeface="黑体" panose="02010609060101010101" pitchFamily="49" charset="-122"/>
              <a:ea typeface="黑体" panose="02010609060101010101" pitchFamily="49" charset="-122"/>
            </a:endParaRPr>
          </a:p>
        </p:txBody>
      </p:sp>
      <p:sp>
        <p:nvSpPr>
          <p:cNvPr id="9218" name="AutoShape 4"/>
          <p:cNvSpPr/>
          <p:nvPr/>
        </p:nvSpPr>
        <p:spPr>
          <a:xfrm>
            <a:off x="2674938" y="1989138"/>
            <a:ext cx="1927225" cy="1944687"/>
          </a:xfrm>
          <a:prstGeom prst="flowChartMultidocument">
            <a:avLst/>
          </a:prstGeom>
          <a:solidFill>
            <a:srgbClr val="FF0000"/>
          </a:solidFill>
          <a:ln w="9525" cap="flat" cmpd="sng">
            <a:solidFill>
              <a:schemeClr val="tx1"/>
            </a:solidFill>
            <a:prstDash val="solid"/>
            <a:miter/>
            <a:headEnd type="none" w="med" len="med"/>
            <a:tailEnd type="none" w="med" len="med"/>
          </a:ln>
        </p:spPr>
        <p:txBody>
          <a:bodyPr wrap="none" anchor="ctr" anchorCtr="0"/>
          <a:lstStyle/>
          <a:p>
            <a:pPr algn="ctr" fontAlgn="base">
              <a:buClrTx/>
              <a:buSzTx/>
              <a:buFontTx/>
            </a:pPr>
            <a:r>
              <a:rPr lang="en-US" altLang="zh-CN" sz="8800" b="1" dirty="0">
                <a:solidFill>
                  <a:schemeClr val="bg1"/>
                </a:solidFill>
                <a:latin typeface="Tahoma" panose="020B0604030504040204" pitchFamily="34" charset="0"/>
                <a:ea typeface="宋体" pitchFamily="2" charset="-122"/>
                <a:sym typeface="Webdings" panose="05030102010509060703" pitchFamily="18" charset="2"/>
              </a:rPr>
              <a:t>6</a:t>
            </a:r>
            <a:endParaRPr lang="en-US" altLang="zh-CN" sz="8800" b="1" dirty="0">
              <a:solidFill>
                <a:schemeClr val="bg1"/>
              </a:solidFill>
              <a:latin typeface="Tahoma" panose="020B0604030504040204" pitchFamily="34" charset="0"/>
              <a:ea typeface="宋体" pitchFamily="2" charset="-122"/>
              <a:sym typeface="Webdings" panose="05030102010509060703" pitchFamily="18" charset="2"/>
            </a:endParaRPr>
          </a:p>
        </p:txBody>
      </p:sp>
      <p:sp>
        <p:nvSpPr>
          <p:cNvPr id="303109" name="Text Box 5"/>
          <p:cNvSpPr txBox="1">
            <a:spLocks noChangeArrowheads="1"/>
          </p:cNvSpPr>
          <p:nvPr/>
        </p:nvSpPr>
        <p:spPr bwMode="auto">
          <a:xfrm>
            <a:off x="2505075" y="4478655"/>
            <a:ext cx="8458200" cy="70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0" algn="l" defTabSz="914400">
              <a:buClrTx/>
              <a:buSzTx/>
              <a:buFontTx/>
              <a:buNone/>
              <a:defRPr/>
            </a:pPr>
            <a:r>
              <a:rPr kumimoji="1" lang="zh-CN" altLang="en-US" sz="4000" noProof="0" dirty="0">
                <a:effectLst>
                  <a:outerShdw blurRad="38100" dist="38100" dir="2700000" algn="tl">
                    <a:srgbClr val="C0C0C0"/>
                  </a:outerShdw>
                </a:effectLst>
                <a:latin typeface="黑体" panose="02010609060101010101" pitchFamily="49" charset="-122"/>
                <a:ea typeface="黑体" panose="02010609060101010101" pitchFamily="49" charset="-122"/>
                <a:sym typeface="+mn-ea"/>
              </a:rPr>
              <a:t>存在问题及下步工作安排</a:t>
            </a:r>
            <a:endParaRPr kumimoji="1" lang="zh-CN" altLang="en-US" sz="4000" kern="1200" cap="none" spc="0" normalizeH="0" baseline="0" noProof="0" dirty="0">
              <a:solidFill>
                <a:schemeClr val="tx1"/>
              </a:solidFill>
              <a:effectLst>
                <a:outerShdw blurRad="38100" dist="38100" dir="2700000" algn="tl">
                  <a:srgbClr val="C0C0C0"/>
                </a:outerShdw>
              </a:effectLst>
              <a:latin typeface="黑体" panose="02010609060101010101" pitchFamily="49" charset="-122"/>
              <a:ea typeface="黑体" panose="02010609060101010101" pitchFamily="49" charset="-122"/>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80" name="Text Box 4"/>
          <p:cNvSpPr txBox="1">
            <a:spLocks noChangeArrowheads="1"/>
          </p:cNvSpPr>
          <p:nvPr/>
        </p:nvSpPr>
        <p:spPr bwMode="auto">
          <a:xfrm>
            <a:off x="292100" y="1007110"/>
            <a:ext cx="30035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marR="0" indent="-457200" defTabSz="914400" eaLnBrk="1" hangingPunct="1">
              <a:buClrTx/>
              <a:buSzTx/>
              <a:buFont typeface="Wingdings" panose="05000000000000000000" pitchFamily="2" charset="2"/>
              <a:buChar char="Ø"/>
              <a:defRPr/>
            </a:pPr>
            <a:r>
              <a:rPr kumimoji="1" lang="zh-CN" altLang="en-US" sz="2800" b="1" kern="1200" cap="none" spc="0" normalizeH="0" baseline="0" noProof="0" dirty="0">
                <a:solidFill>
                  <a:srgbClr val="C00000"/>
                </a:solidFill>
                <a:effectLst>
                  <a:outerShdw blurRad="38100" dist="38100" dir="2700000" algn="tl">
                    <a:srgbClr val="C0C0C0"/>
                  </a:outerShdw>
                </a:effectLst>
                <a:latin typeface="黑体" panose="02010609060101010101" pitchFamily="49" charset="-122"/>
                <a:ea typeface="黑体" panose="02010609060101010101" pitchFamily="49" charset="-122"/>
                <a:cs typeface="+mn-cs"/>
              </a:rPr>
              <a:t>存在问题</a:t>
            </a:r>
            <a:endParaRPr kumimoji="1" lang="zh-CN" altLang="en-US" sz="2800" b="1" kern="1200" cap="none" spc="0" normalizeH="0" baseline="0" noProof="0" dirty="0">
              <a:solidFill>
                <a:srgbClr val="C00000"/>
              </a:solidFill>
              <a:effectLst>
                <a:outerShdw blurRad="38100" dist="38100" dir="2700000" algn="tl">
                  <a:srgbClr val="C0C0C0"/>
                </a:outerShdw>
              </a:effectLst>
              <a:latin typeface="黑体" panose="02010609060101010101" pitchFamily="49" charset="-122"/>
              <a:ea typeface="黑体" panose="02010609060101010101" pitchFamily="49" charset="-122"/>
              <a:cs typeface="+mn-cs"/>
            </a:endParaRPr>
          </a:p>
        </p:txBody>
      </p:sp>
      <p:sp>
        <p:nvSpPr>
          <p:cNvPr id="3" name="Text Box 4"/>
          <p:cNvSpPr txBox="1">
            <a:spLocks noChangeArrowheads="1"/>
          </p:cNvSpPr>
          <p:nvPr/>
        </p:nvSpPr>
        <p:spPr bwMode="auto">
          <a:xfrm>
            <a:off x="292100" y="3515360"/>
            <a:ext cx="30035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buFont typeface="Wingdings" panose="05000000000000000000" pitchFamily="2" charset="2"/>
              <a:buChar char="Ø"/>
              <a:defRPr/>
            </a:pPr>
            <a:r>
              <a:rPr kumimoji="1" lang="zh-CN" altLang="en-US" sz="2800" b="1" dirty="0">
                <a:solidFill>
                  <a:srgbClr val="C00000"/>
                </a:solidFill>
                <a:effectLst>
                  <a:outerShdw blurRad="38100" dist="38100" dir="2700000" algn="tl">
                    <a:srgbClr val="C0C0C0"/>
                  </a:outerShdw>
                </a:effectLst>
                <a:latin typeface="黑体" panose="02010609060101010101" pitchFamily="49" charset="-122"/>
                <a:ea typeface="黑体" panose="02010609060101010101" pitchFamily="49" charset="-122"/>
              </a:rPr>
              <a:t>下步工作安排</a:t>
            </a:r>
            <a:endParaRPr kumimoji="1" lang="zh-CN" altLang="en-US" sz="2800" b="1" dirty="0">
              <a:solidFill>
                <a:srgbClr val="C00000"/>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5" name="文本框 4"/>
          <p:cNvSpPr txBox="1"/>
          <p:nvPr/>
        </p:nvSpPr>
        <p:spPr>
          <a:xfrm>
            <a:off x="233954" y="1641624"/>
            <a:ext cx="11221446" cy="1754326"/>
          </a:xfrm>
          <a:prstGeom prst="rect">
            <a:avLst/>
          </a:prstGeom>
          <a:noFill/>
          <a:ln>
            <a:solidFill>
              <a:schemeClr val="bg1"/>
            </a:solidFill>
          </a:ln>
        </p:spPr>
        <p:txBody>
          <a:bodyPr wrap="square" rtlCol="0">
            <a:spAutoFit/>
          </a:bodyPr>
          <a:lstStyle/>
          <a:p>
            <a:pPr marL="285750" indent="-285750">
              <a:buFont typeface="Wingdings" panose="05000000000000000000" pitchFamily="2" charset="2"/>
              <a:buChar char="l"/>
            </a:pPr>
            <a:r>
              <a:rPr lang="zh-CN" altLang="en-US" dirty="0">
                <a:latin typeface="微软雅黑" panose="020B0503020204020204" charset="-122"/>
              </a:rPr>
              <a:t>某些压缩机</a:t>
            </a:r>
            <a:r>
              <a:rPr lang="zh-CN" altLang="en-US" dirty="0">
                <a:latin typeface="微软雅黑" panose="020B0503020204020204" charset="-122"/>
                <a:ea typeface="微软雅黑" panose="020B0503020204020204" charset="-122"/>
              </a:rPr>
              <a:t>传感器状态监测数据在处理厂服务器存储的历史数据不完整</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如：</a:t>
            </a:r>
            <a:r>
              <a:rPr lang="en-US" altLang="zh-CN" dirty="0">
                <a:latin typeface="微软雅黑" panose="020B0503020204020204" charset="-122"/>
                <a:ea typeface="微软雅黑" panose="020B0503020204020204" charset="-122"/>
              </a:rPr>
              <a:t>4,5,6</a:t>
            </a:r>
            <a:r>
              <a:rPr lang="zh-CN" altLang="en-US" dirty="0">
                <a:latin typeface="微软雅黑" panose="020B0503020204020204" charset="-122"/>
                <a:ea typeface="微软雅黑" panose="020B0503020204020204" charset="-122"/>
              </a:rPr>
              <a:t>机器</a:t>
            </a:r>
            <a:r>
              <a:rPr lang="en-US" altLang="zh-CN" dirty="0">
                <a:latin typeface="微软雅黑" panose="020B0503020204020204" charset="-122"/>
                <a:ea typeface="微软雅黑" panose="020B0503020204020204" charset="-122"/>
              </a:rPr>
              <a:t>2026</a:t>
            </a:r>
            <a:r>
              <a:rPr lang="zh-CN" altLang="en-US" dirty="0">
                <a:latin typeface="微软雅黑" panose="020B0503020204020204" charset="-122"/>
                <a:ea typeface="微软雅黑" panose="020B0503020204020204" charset="-122"/>
              </a:rPr>
              <a:t>年</a:t>
            </a:r>
            <a:r>
              <a:rPr lang="en-US" altLang="zh-CN" dirty="0">
                <a:latin typeface="微软雅黑" panose="020B0503020204020204" charset="-122"/>
                <a:ea typeface="微软雅黑" panose="020B0503020204020204" charset="-122"/>
              </a:rPr>
              <a:t>1-3</a:t>
            </a:r>
            <a:r>
              <a:rPr lang="zh-CN" altLang="en-US" dirty="0">
                <a:latin typeface="微软雅黑" panose="020B0503020204020204" charset="-122"/>
                <a:ea typeface="微软雅黑" panose="020B0503020204020204" charset="-122"/>
              </a:rPr>
              <a:t>日数据缺失</a:t>
            </a:r>
            <a:r>
              <a:rPr lang="en-US" altLang="zh-CN" dirty="0">
                <a:latin typeface="微软雅黑" panose="020B0503020204020204" charset="-122"/>
                <a:ea typeface="微软雅黑" panose="020B0503020204020204" charset="-122"/>
              </a:rPr>
              <a:t>)</a:t>
            </a:r>
            <a:endParaRPr lang="en-US" altLang="zh-CN" sz="1800" b="0" dirty="0">
              <a:solidFill>
                <a:schemeClr val="tx1"/>
              </a:solidFill>
              <a:latin typeface="微软雅黑" panose="020B0503020204020204" charset="-122"/>
              <a:ea typeface="微软雅黑" panose="020B0503020204020204" charset="-122"/>
            </a:endParaRPr>
          </a:p>
          <a:p>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r>
              <a:rPr lang="zh-CN" altLang="en-US" sz="1800" b="0" dirty="0">
                <a:solidFill>
                  <a:schemeClr val="tx1"/>
                </a:solidFill>
                <a:latin typeface="微软雅黑" panose="020B0503020204020204" charset="-122"/>
                <a:ea typeface="微软雅黑" panose="020B0503020204020204" charset="-122"/>
              </a:rPr>
              <a:t>传感器状态监测</a:t>
            </a:r>
            <a:r>
              <a:rPr lang="zh-CN" altLang="en-US" dirty="0">
                <a:latin typeface="微软雅黑" panose="020B0503020204020204" charset="-122"/>
              </a:rPr>
              <a:t>数据对非计划停机的预测标签缺乏</a:t>
            </a:r>
            <a:r>
              <a:rPr lang="zh-CN" altLang="en-US" sz="1800" b="0" dirty="0">
                <a:solidFill>
                  <a:schemeClr val="tx1"/>
                </a:solidFill>
                <a:latin typeface="微软雅黑" panose="020B0503020204020204" charset="-122"/>
                <a:ea typeface="微软雅黑" panose="020B0503020204020204" charset="-122"/>
              </a:rPr>
              <a:t>；</a:t>
            </a: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endParaRPr lang="en-US" altLang="zh-CN" dirty="0">
              <a:latin typeface="微软雅黑" panose="020B0503020204020204" charset="-122"/>
              <a:ea typeface="微软雅黑" panose="020B0503020204020204" charset="-122"/>
            </a:endParaRPr>
          </a:p>
          <a:p>
            <a:pPr marL="285750" indent="-285750">
              <a:buFont typeface="Wingdings" panose="05000000000000000000" pitchFamily="2" charset="2"/>
              <a:buChar char="l"/>
            </a:pPr>
            <a:endParaRPr lang="zh-CN" altLang="en-US" sz="1800" b="0" dirty="0">
              <a:solidFill>
                <a:schemeClr val="tx1"/>
              </a:solidFill>
              <a:latin typeface="微软雅黑" panose="020B0503020204020204" charset="-122"/>
              <a:ea typeface="微软雅黑" panose="020B0503020204020204" charset="-122"/>
            </a:endParaRPr>
          </a:p>
        </p:txBody>
      </p:sp>
      <p:sp>
        <p:nvSpPr>
          <p:cNvPr id="7" name="文本框 6"/>
          <p:cNvSpPr txBox="1"/>
          <p:nvPr/>
        </p:nvSpPr>
        <p:spPr>
          <a:xfrm>
            <a:off x="348572" y="4238729"/>
            <a:ext cx="11724092" cy="2585323"/>
          </a:xfrm>
          <a:prstGeom prst="rect">
            <a:avLst/>
          </a:prstGeom>
          <a:noFill/>
          <a:ln>
            <a:solidFill>
              <a:schemeClr val="bg1"/>
            </a:solidFill>
          </a:ln>
        </p:spPr>
        <p:txBody>
          <a:bodyPr wrap="square" rtlCol="0">
            <a:spAutoFit/>
          </a:bodyPr>
          <a:lstStyle/>
          <a:p>
            <a:pPr marL="285750" indent="-285750">
              <a:buFont typeface="Wingdings" panose="05000000000000000000" pitchFamily="2" charset="2"/>
              <a:buChar char="l"/>
            </a:pPr>
            <a:r>
              <a:rPr lang="zh-CN" altLang="en-US" dirty="0">
                <a:latin typeface="微软雅黑" panose="020B0503020204020204" charset="-122"/>
                <a:ea typeface="微软雅黑" panose="020B0503020204020204" charset="-122"/>
              </a:rPr>
              <a:t>进一步加强对压缩机</a:t>
            </a:r>
            <a:r>
              <a:rPr lang="zh-CN" altLang="en-US" dirty="0">
                <a:latin typeface="微软雅黑" panose="020B0503020204020204" charset="-122"/>
              </a:rPr>
              <a:t>传感器状态监测数据的运行机理的认识</a:t>
            </a: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r>
              <a:rPr lang="zh-CN" altLang="en-US" dirty="0">
                <a:latin typeface="微软雅黑" panose="020B0503020204020204" charset="-122"/>
                <a:ea typeface="微软雅黑" panose="020B0503020204020204" charset="-122"/>
              </a:rPr>
              <a:t>增强模型的业务解释性，进行模型预测证据链方面的算法研究</a:t>
            </a: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r>
              <a:rPr lang="zh-CN" altLang="en-US" dirty="0">
                <a:latin typeface="微软雅黑" panose="020B0503020204020204" charset="-122"/>
                <a:ea typeface="微软雅黑" panose="020B0503020204020204" charset="-122"/>
              </a:rPr>
              <a:t>用业务场景串联数字孪生、预测性维护、</a:t>
            </a:r>
            <a:r>
              <a:rPr lang="zh-CN" altLang="en-US" dirty="0">
                <a:latin typeface="微软雅黑" panose="020B0503020204020204" charset="-122"/>
              </a:rPr>
              <a:t>预测证据链三个方面的技术点</a:t>
            </a: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r>
              <a:rPr lang="zh-CN" altLang="en-US" dirty="0">
                <a:latin typeface="微软雅黑" panose="020B0503020204020204" charset="-122"/>
                <a:ea typeface="微软雅黑" panose="020B0503020204020204" charset="-122"/>
              </a:rPr>
              <a:t>关注决策类大模型（</a:t>
            </a:r>
            <a:r>
              <a:rPr lang="en-US" altLang="zh-CN" dirty="0">
                <a:latin typeface="微软雅黑" panose="020B0503020204020204" charset="-122"/>
                <a:ea typeface="微软雅黑" panose="020B0503020204020204" charset="-122"/>
              </a:rPr>
              <a:t>JEV</a:t>
            </a:r>
            <a:r>
              <a:rPr lang="zh-CN" altLang="en-US" dirty="0">
                <a:latin typeface="微软雅黑" panose="020B0503020204020204" charset="-122"/>
                <a:ea typeface="微软雅黑" panose="020B0503020204020204" charset="-122"/>
              </a:rPr>
              <a:t>）的最新技术进展，为后续智能体的研发做好技术储备</a:t>
            </a: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endParaRPr lang="en-US" altLang="zh-CN" sz="1800" b="0" dirty="0">
              <a:solidFill>
                <a:schemeClr val="tx1"/>
              </a:solidFill>
              <a:latin typeface="微软雅黑" panose="020B0503020204020204" charset="-122"/>
              <a:ea typeface="微软雅黑" panose="020B0503020204020204" charset="-122"/>
            </a:endParaRPr>
          </a:p>
          <a:p>
            <a:pPr marL="285750" indent="-285750">
              <a:buFont typeface="Wingdings" panose="05000000000000000000" pitchFamily="2" charset="2"/>
              <a:buChar char="l"/>
            </a:pPr>
            <a:endParaRPr lang="zh-CN" altLang="en-US" sz="1800" b="0" dirty="0">
              <a:solidFill>
                <a:schemeClr val="tx1"/>
              </a:solidFill>
              <a:latin typeface="微软雅黑" panose="020B0503020204020204" charset="-122"/>
              <a:ea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FULL_TEXT_BEAUTIFY_COPY_ID" val="51"/>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FULL_TEXT_BEAUTIFY_COPY_ID" val="50"/>
</p:tagLst>
</file>

<file path=ppt/tags/tag25.xml><?xml version="1.0" encoding="utf-8"?>
<p:tagLst xmlns:p="http://schemas.openxmlformats.org/presentationml/2006/main">
  <p:tag name="KSO_WM_FULL_TEXT_BEAUTIFY_COPY_ID" val="50"/>
</p:tagLst>
</file>

<file path=ppt/tags/tag26.xml><?xml version="1.0" encoding="utf-8"?>
<p:tagLst xmlns:p="http://schemas.openxmlformats.org/presentationml/2006/main">
  <p:tag name="KSO_WM_FULL_TEXT_BEAUTIFY_COPY_ID" val="51"/>
</p:tagLst>
</file>

<file path=ppt/tags/tag27.xml><?xml version="1.0" encoding="utf-8"?>
<p:tagLst xmlns:p="http://schemas.openxmlformats.org/presentationml/2006/main">
  <p:tag name="KSO_WM_FULL_TEXT_BEAUTIFY_COPY_ID" val="50"/>
</p:tagLst>
</file>

<file path=ppt/tags/tag28.xml><?xml version="1.0" encoding="utf-8"?>
<p:tagLst xmlns:p="http://schemas.openxmlformats.org/presentationml/2006/main">
  <p:tag name="KSO_WM_FULL_TEXT_BEAUTIFY_COPY_ID" val="50"/>
</p:tagLst>
</file>

<file path=ppt/tags/tag29.xml><?xml version="1.0" encoding="utf-8"?>
<p:tagLst xmlns:p="http://schemas.openxmlformats.org/presentationml/2006/main">
  <p:tag name="KSO_WM_FULL_TEXT_BEAUTIFY_COPY_ID" val="51"/>
</p:tagLst>
</file>

<file path=ppt/tags/tag30.xml><?xml version="1.0" encoding="utf-8"?>
<p:tagLst xmlns:p="http://schemas.openxmlformats.org/presentationml/2006/main">
  <p:tag name="KSO_WM_FULL_TEXT_BEAUTIFY_COPY_ID" val="50"/>
</p:tagLst>
</file>

<file path=ppt/tags/tag31.xml><?xml version="1.0" encoding="utf-8"?>
<p:tagLst xmlns:p="http://schemas.openxmlformats.org/presentationml/2006/main">
  <p:tag name="KSO_WM_FULL_TEXT_BEAUTIFY_COPY_ID" val="51"/>
</p:tagLst>
</file>

<file path=ppt/tags/tag32.xml><?xml version="1.0" encoding="utf-8"?>
<p:tagLst xmlns:p="http://schemas.openxmlformats.org/presentationml/2006/main">
  <p:tag name="KSO_WM_FULL_TEXT_BEAUTIFY_COPY_ID" val="51"/>
</p:tagLst>
</file>

<file path=ppt/tags/tag33.xml><?xml version="1.0" encoding="utf-8"?>
<p:tagLst xmlns:p="http://schemas.openxmlformats.org/presentationml/2006/main">
  <p:tag name="KSO_WM_FULL_TEXT_BEAUTIFY_COPY_ID" val="51"/>
</p:tagLst>
</file>

<file path=ppt/tags/tag34.xml><?xml version="1.0" encoding="utf-8"?>
<p:tagLst xmlns:p="http://schemas.openxmlformats.org/presentationml/2006/main">
  <p:tag name="KSO_WM_FULL_TEXT_BEAUTIFY_COPY_ID" val="51"/>
</p:tagLst>
</file>

<file path=ppt/tags/tag35.xml><?xml version="1.0" encoding="utf-8"?>
<p:tagLst xmlns:p="http://schemas.openxmlformats.org/presentationml/2006/main">
  <p:tag name="KSO_WM_FULL_TEXT_BEAUTIFY_COPY_ID" val="50"/>
</p:tagLst>
</file>

<file path=ppt/tags/tag36.xml><?xml version="1.0" encoding="utf-8"?>
<p:tagLst xmlns:p="http://schemas.openxmlformats.org/presentationml/2006/main">
  <p:tag name="KSO_WM_FULL_TEXT_BEAUTIFY_COPY_ID" val="51"/>
</p:tagLst>
</file>

<file path=ppt/tags/tag37.xml><?xml version="1.0" encoding="utf-8"?>
<p:tagLst xmlns:p="http://schemas.openxmlformats.org/presentationml/2006/main">
  <p:tag name="KSO_WM_FULL_TEXT_BEAUTIFY_COPY_ID" val="51"/>
</p:tagLst>
</file>

<file path=ppt/tags/tag38.xml><?xml version="1.0" encoding="utf-8"?>
<p:tagLst xmlns:p="http://schemas.openxmlformats.org/presentationml/2006/main">
  <p:tag name="KSO_WM_FULL_TEXT_BEAUTIFY_COPY_ID" val="51"/>
</p:tagLst>
</file>

<file path=ppt/tags/tag39.xml><?xml version="1.0" encoding="utf-8"?>
<p:tagLst xmlns:p="http://schemas.openxmlformats.org/presentationml/2006/main">
  <p:tag name="KSO_WM_FULL_TEXT_BEAUTIFY_COPY_ID" val="51"/>
</p:tagLst>
</file>

<file path=ppt/tags/tag40.xml><?xml version="1.0" encoding="utf-8"?>
<p:tagLst xmlns:p="http://schemas.openxmlformats.org/presentationml/2006/main">
  <p:tag name="KSO_WM_FULL_TEXT_BEAUTIFY_COPY_ID" val="51"/>
</p:tagLst>
</file>

<file path=ppt/tags/tag41.xml><?xml version="1.0" encoding="utf-8"?>
<p:tagLst xmlns:p="http://schemas.openxmlformats.org/presentationml/2006/main">
  <p:tag name="KSO_WM_FULL_TEXT_BEAUTIFY_COPY_ID" val="51"/>
</p:tagLst>
</file>

<file path=ppt/tags/tag42.xml><?xml version="1.0" encoding="utf-8"?>
<p:tagLst xmlns:p="http://schemas.openxmlformats.org/presentationml/2006/main">
  <p:tag name="KSO_WM_FULL_TEXT_BEAUTIFY_COPY_ID" val="51"/>
</p:tagLst>
</file>

<file path=ppt/tags/tag43.xml><?xml version="1.0" encoding="utf-8"?>
<p:tagLst xmlns:p="http://schemas.openxmlformats.org/presentationml/2006/main">
  <p:tag name="KSO_WM_FULL_TEXT_BEAUTIFY_COPY_ID" val="50"/>
</p:tagLst>
</file>

<file path=ppt/tags/tag44.xml><?xml version="1.0" encoding="utf-8"?>
<p:tagLst xmlns:p="http://schemas.openxmlformats.org/presentationml/2006/main">
  <p:tag name="KSO_WM_FULL_TEXT_BEAUTIFY_COPY_ID" val="51"/>
</p:tagLst>
</file>

<file path=ppt/tags/tag45.xml><?xml version="1.0" encoding="utf-8"?>
<p:tagLst xmlns:p="http://schemas.openxmlformats.org/presentationml/2006/main">
  <p:tag name="KSO_WM_FULL_TEXT_BEAUTIFY_COPY_ID" val="51"/>
</p:tagLst>
</file>

<file path=ppt/tags/tag46.xml><?xml version="1.0" encoding="utf-8"?>
<p:tagLst xmlns:p="http://schemas.openxmlformats.org/presentationml/2006/main">
  <p:tag name="KSO_WM_FULL_TEXT_BEAUTIFY_COPY_ID" val="51"/>
</p:tagLst>
</file>

<file path=ppt/tags/tag47.xml><?xml version="1.0" encoding="utf-8"?>
<p:tagLst xmlns:p="http://schemas.openxmlformats.org/presentationml/2006/main">
  <p:tag name="KSO_WM_FULL_TEXT_BEAUTIFY_COPY_ID" val="51"/>
</p:tagLst>
</file>

<file path=ppt/tags/tag48.xml><?xml version="1.0" encoding="utf-8"?>
<p:tagLst xmlns:p="http://schemas.openxmlformats.org/presentationml/2006/main">
  <p:tag name="KSO_WM_FULL_TEXT_BEAUTIFY_COPY_ID" val="50"/>
</p:tagLst>
</file>

<file path=ppt/tags/tag49.xml><?xml version="1.0" encoding="utf-8"?>
<p:tagLst xmlns:p="http://schemas.openxmlformats.org/presentationml/2006/main">
  <p:tag name="KSO_WM_FULL_TEXT_BEAUTIFY_COPY_ID" val="51"/>
</p:tagLst>
</file>

<file path=ppt/tags/tag50.xml><?xml version="1.0" encoding="utf-8"?>
<p:tagLst xmlns:p="http://schemas.openxmlformats.org/presentationml/2006/main">
  <p:tag name="KSO_WM_FULL_TEXT_BEAUTIFY_COPY_ID" val="50"/>
</p:tagLst>
</file>

<file path=ppt/tags/tag51.xml><?xml version="1.0" encoding="utf-8"?>
<p:tagLst xmlns:p="http://schemas.openxmlformats.org/presentationml/2006/main">
  <p:tag name="KSO_WM_FULL_TEXT_BEAUTIFY_COPY_ID" val="5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54.xml"/></Relationships>
</file>

<file path=customXml/item1.xml><?xml version="1.0" encoding="utf-8"?>
<p:properties xmlns:p="http://schemas.microsoft.com/office/2006/metadata/properties" xmlns:pc="http://schemas.microsoft.com/office/infopath/2007/PartnerControls" xmlns:xsi="http://www.w3.org/2001/XMLSchema-instance">
  <documentManagement/>
</p:properties>
</file>

<file path=customXml/item2.xml><?xml version="1.0" encoding="utf-8"?>
<ct:contentTypeSchema xmlns:ma="http://schemas.microsoft.com/office/2006/metadata/properties/metaAttributes" xmlns:ct="http://schemas.microsoft.com/office/2006/metadata/contentType" ma:contentTypeScope="" ma:contentTypeVersion="0" ma:contentTypeName="文档" ma:versionID="ff2c95614d11f4730e4fad699b3c1e88" ct:_="" ma:contentTypeID="0x0101008556D51653B6BE42B9FE00308F53D5E3" ma:_="" ma:contentTypeDescription="新建文档。">
  <xsd:schema xmlns:p="http://schemas.microsoft.com/office/2006/metadata/properties" xmlns:xs="http://www.w3.org/2001/XMLSchema" xmlns:xsd="http://www.w3.org/2001/XMLSchema" ma:root="true" ma:fieldsID="fe9c461895c5e875a7bafe7f5884261e" targetNamespace="http://schemas.microsoft.com/office/2006/metadata/properties">
    <xsd:element name="properties">
      <xsd:complexType>
        <xsd:sequence>
          <xsd:element name="documentManagement">
            <xsd:complexType>
              <xsd:all/>
            </xsd:complexType>
          </xsd:element>
        </xsd:sequence>
      </xsd:complexType>
    </xsd:element>
  </xsd:schema>
  <xsd:schema xmlns:dcterms="http://purl.org/dc/terms/" xmlns:odoc="http://schemas.microsoft.com/internal/obd" xmlns:xsd="http://www.w3.org/2001/XMLSchema" xmlns="http://schemas.openxmlformats.org/package/2006/metadata/core-properties" xmlns:dc="http://purl.org/dc/elements/1.1/" xmlns:xsi="http://www.w3.org/2001/XMLSchema-instance" targetNamespace="http://schemas.openxmlformats.org/package/2006/metadata/core-properties" elementFormDefault="qualified" attributeFormDefault="unqualified" blockDefault="#all">
    <xsd:import schemaLocation="http://dublincore.org/schemas/xmls/qdc/2003/04/02/dc.xsd" namespace="http://purl.org/dc/elements/1.1/"/>
    <xsd:import schemaLocation="http://dublincore.org/schemas/xmls/qdc/2003/04/02/dcterms.xsd" namespace="http://purl.org/dc/terms/"/>
    <xsd:element type="CT_coreProperties" name="coreProperties"/>
    <xsd:complexType name="CT_coreProperties">
      <xsd:all>
        <xsd:element ref="dc:creator" maxOccurs="1" minOccurs="0"/>
        <xsd:element ref="dcterms:created" maxOccurs="1" minOccurs="0"/>
        <xsd:element ref="dc:identifier" maxOccurs="1" minOccurs="0"/>
        <xsd:element type="xsd:string" name="contentType" maxOccurs="1" ma:displayName="内容类型" ma:index="0" minOccurs="0"/>
        <xsd:element ref="dc:title" maxOccurs="1" ma:displayName="标题" ma:index="4" minOccurs="0"/>
        <xsd:element ref="dc:subject" maxOccurs="1" minOccurs="0"/>
        <xsd:element ref="dc:description" maxOccurs="1" minOccurs="0"/>
        <xsd:element type="xsd:string" name="keywords" maxOccurs="1" minOccurs="0"/>
        <xsd:element ref="dc:language" maxOccurs="1" minOccurs="0"/>
        <xsd:element type="xsd:string" name="category" maxOccurs="1" minOccurs="0"/>
        <xsd:element type="xsd:string" name="version" maxOccurs="1" minOccurs="0"/>
        <xsd:element type="xsd:string" name="revision" maxOccurs="1" minOccurs="0">
          <xsd:annotation>
            <xsd:documentation>
                        This value indicates the number of saves or revisions. The application is responsible for updating this value after each revision.
                    </xsd:documentation>
          </xsd:annotation>
        </xsd:element>
        <xsd:element type="xsd:string" name="lastModifiedBy" maxOccurs="1" minOccurs="0"/>
        <xsd:element ref="dcterms:modified" maxOccurs="1" minOccurs="0"/>
        <xsd:element type="xsd:string" name="contentStatus" maxOccurs="1" minOccurs="0"/>
      </xsd:all>
    </xsd:complexType>
  </xsd:schema>
  <xs:schema xmlns:xs="http://www.w3.org/2001/XMLSchema" xmlns:pc="http://schemas.microsoft.com/office/infopath/2007/PartnerControls"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type="xs:string" name="DisplayName"/>
    <xs:element type="xs:string" name="AccountId"/>
    <xs:element type="xs:string" name="AccountType"/>
    <xs:element name="BDCAssociatedEntity">
      <xs:complexType>
        <xs:sequence>
          <xs:element ref="pc:BDCEntity" maxOccurs="unbounded" minOccurs="0"/>
        </xs:sequence>
        <xs:attribute ref="pc:EntityNamespace"/>
        <xs:attribute ref="pc:EntityName"/>
        <xs:attribute ref="pc:SystemInstanceName"/>
        <xs:attribute ref="pc:AssociationName"/>
      </xs:complexType>
    </xs:element>
    <xs:attribute type="xs:string" name="EntityNamespace"/>
    <xs:attribute type="xs:string" name="EntityName"/>
    <xs:attribute type="xs:string" name="SystemInstanceName"/>
    <xs:attribute type="xs:string" name="AssociationName"/>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type="xs:string" name="EntityDisplayName"/>
    <xs:element type="xs:string" name="EntityInstanceReference"/>
    <xs:element type="xs:string" name="EntityId1"/>
    <xs:element type="xs:string" name="EntityId2"/>
    <xs:element type="xs:string" name="EntityId3"/>
    <xs:element type="xs:string" name="EntityId4"/>
    <xs:element type="xs:string" name="EntityId5"/>
    <xs:element name="Terms">
      <xs:complexType>
        <xs:sequence>
          <xs:element ref="pc:TermInfo" maxOccurs="unbounded" minOccurs="0"/>
        </xs:sequence>
      </xs:complexType>
    </xs:element>
    <xs:element name="TermInfo">
      <xs:complexType>
        <xs:sequence>
          <xs:element ref="pc:TermName" minOccurs="0"/>
          <xs:element ref="pc:TermId" minOccurs="0"/>
        </xs:sequence>
      </xs:complexType>
    </xs:element>
    <xs:element type="xs:string" name="TermName"/>
    <xs:element type="xs:string" name="TermId"/>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52.xml><?xml version="1.0" encoding="utf-8"?>
<ds:datastoreItem xmlns:ds="http://schemas.openxmlformats.org/officeDocument/2006/customXml" ds:itemID="{CD778868-0A8D-45CD-8985-B1E50EBCB333}">
  <ds:schemaRefs/>
</ds:datastoreItem>
</file>

<file path=customXml/itemProps53.xml><?xml version="1.0" encoding="utf-8"?>
<ds:datastoreItem xmlns:ds="http://schemas.openxmlformats.org/officeDocument/2006/customXml" ds:itemID="{6E552F2F-4A37-411F-B528-DEF99C0A5A20}">
  <ds:schemaRefs/>
</ds:datastoreItem>
</file>

<file path=customXml/itemProps54.xml><?xml version="1.0" encoding="utf-8"?>
<ds:datastoreItem xmlns:ds="http://schemas.openxmlformats.org/officeDocument/2006/customXml" ds:itemID="{CC2AB921-4DE7-4241-94E1-0D497EBF4CE9}">
  <ds:schemaRefs/>
</ds:datastoreItem>
</file>

<file path=docProps/app.xml><?xml version="1.0" encoding="utf-8"?>
<Properties xmlns="http://schemas.openxmlformats.org/officeDocument/2006/extended-properties" xmlns:vt="http://schemas.openxmlformats.org/officeDocument/2006/docPropsVTypes">
  <TotalTime>0</TotalTime>
  <Words>3310</Words>
  <Application>WPS 表格</Application>
  <PresentationFormat>宽屏</PresentationFormat>
  <Paragraphs>543</Paragraphs>
  <Slides>24</Slides>
  <Notes>1</Notes>
  <HiddenSlides>0</HiddenSlides>
  <MMClips>0</MMClips>
  <ScaleCrop>false</ScaleCrop>
  <HeadingPairs>
    <vt:vector size="8" baseType="variant">
      <vt:variant>
        <vt:lpstr>已用的字体</vt:lpstr>
      </vt:variant>
      <vt:variant>
        <vt:i4>30</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56" baseType="lpstr">
      <vt:lpstr>Arial</vt:lpstr>
      <vt:lpstr>宋体</vt:lpstr>
      <vt:lpstr>Wingdings</vt:lpstr>
      <vt:lpstr>黑体</vt:lpstr>
      <vt:lpstr>汉仪中黑KW</vt:lpstr>
      <vt:lpstr>微软雅黑</vt:lpstr>
      <vt:lpstr>方正雅意黑 GB18030L2</vt:lpstr>
      <vt:lpstr>Times New Roman</vt:lpstr>
      <vt:lpstr>Tahoma</vt:lpstr>
      <vt:lpstr>隶书</vt:lpstr>
      <vt:lpstr>华文细黑</vt:lpstr>
      <vt:lpstr>华文中宋</vt:lpstr>
      <vt:lpstr>汉仪书宋二KW</vt:lpstr>
      <vt:lpstr>Webdings</vt:lpstr>
      <vt:lpstr>方正大黑简体</vt:lpstr>
      <vt:lpstr>Calibri</vt:lpstr>
      <vt:lpstr>Helvetica Neue</vt:lpstr>
      <vt:lpstr>报隶-简</vt:lpstr>
      <vt:lpstr>黑体-简</vt:lpstr>
      <vt:lpstr>宋体</vt:lpstr>
      <vt:lpstr>Arial Unicode MS</vt:lpstr>
      <vt:lpstr>等线</vt:lpstr>
      <vt:lpstr>汉仪中等线KW</vt:lpstr>
      <vt:lpstr>Webdings</vt:lpstr>
      <vt:lpstr>Wingdings</vt:lpstr>
      <vt:lpstr>华文细黑</vt:lpstr>
      <vt:lpstr>微软雅黑</vt:lpstr>
      <vt:lpstr>方正大黑简体</vt:lpstr>
      <vt:lpstr>隶书</vt:lpstr>
      <vt:lpstr>黑体</vt:lpstr>
      <vt:lpstr>Office 主题</vt:lpstr>
      <vt:lpstr>Visio.Drawing.15</vt:lpstr>
      <vt:lpstr>项目名称 数字孪生驱动的设备全生命周期评估与预防性维护关键技术研究与应用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关于召开2026 年公司科技项目 开题设计审查暨“三新”鉴定会的通知</dc:title>
  <dc:creator>YJY_WYT</dc:creator>
  <cp:lastModifiedBy>壹次心</cp:lastModifiedBy>
  <cp:revision>480</cp:revision>
  <dcterms:created xsi:type="dcterms:W3CDTF">2026-10-21T04:05:04Z</dcterms:created>
  <dcterms:modified xsi:type="dcterms:W3CDTF">2026-10-21T04:05:04Z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2052-12.1.28496.28496</vt:lpwstr>
  </property>
  <property fmtid="{D5CDD505-2E9C-101B-9397-08002B2CF9AE}" pid="3" name="ICV">
    <vt:lpwstr>2D092BD08CA97988F039D86A8F713649_43</vt:lpwstr>
  </property>
  <property fmtid="{D5CDD505-2E9C-101B-9397-08002B2CF9AE}" pid="4" name="ContentTypeId">
    <vt:lpwstr>0x0101008556D51653B6BE42B9FE00308F53D5E3</vt:lpwstr>
  </property>
</Properties>
</file>