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0ef67de34041ae" /><Relationship Type="http://schemas.openxmlformats.org/officeDocument/2006/relationships/extended-properties" Target="/docProps/app.xml" Id="Rde731bfe1c164fd3" /><Relationship Type="http://schemas.openxmlformats.org/officeDocument/2006/relationships/officeDocument" Target="/ppt/presentation.xml" Id="R96552ca7b6ea4ae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18473f03414e42"/>
  </p:sldMasterIdLst>
  <p:notesMasterIdLst>
    <p:notesMasterId xmlns:r="http://schemas.openxmlformats.org/officeDocument/2006/relationships" r:id="R7f753e35fee7476a"/>
  </p:notesMasterIdLst>
  <p:sldIdLst>
    <p:sldId xmlns:r="http://schemas.openxmlformats.org/officeDocument/2006/relationships" id="256" r:id="Rfd82d1101e6d486f"/>
    <p:sldId xmlns:r="http://schemas.openxmlformats.org/officeDocument/2006/relationships" id="257" r:id="R18692a4c3d7e40ae"/>
    <p:sldId xmlns:r="http://schemas.openxmlformats.org/officeDocument/2006/relationships" id="258" r:id="Re95cb75cc3304e6b"/>
    <p:sldId xmlns:r="http://schemas.openxmlformats.org/officeDocument/2006/relationships" id="259" r:id="R6d57c5bee70a4339"/>
    <p:sldId xmlns:r="http://schemas.openxmlformats.org/officeDocument/2006/relationships" id="260" r:id="R59fd3095b5494899"/>
    <p:sldId xmlns:r="http://schemas.openxmlformats.org/officeDocument/2006/relationships" id="261" r:id="Rffb9ba37c9d442d1"/>
    <p:sldId xmlns:r="http://schemas.openxmlformats.org/officeDocument/2006/relationships" id="262" r:id="R1e1992d1b66f44c2"/>
    <p:sldId xmlns:r="http://schemas.openxmlformats.org/officeDocument/2006/relationships" id="263" r:id="Rf9ae5c7d63b34cf3"/>
    <p:sldId xmlns:r="http://schemas.openxmlformats.org/officeDocument/2006/relationships" id="264" r:id="Re89adad5e2a940eb"/>
    <p:sldId xmlns:r="http://schemas.openxmlformats.org/officeDocument/2006/relationships" id="265" r:id="R3e7b8b07b3cd46d5"/>
    <p:sldId xmlns:r="http://schemas.openxmlformats.org/officeDocument/2006/relationships" id="266" r:id="R56944b6886094131"/>
    <p:sldId xmlns:r="http://schemas.openxmlformats.org/officeDocument/2006/relationships" id="267" r:id="Rf334b8323fc14767"/>
    <p:sldId xmlns:r="http://schemas.openxmlformats.org/officeDocument/2006/relationships" id="268" r:id="R30e8215c14374df2"/>
    <p:sldId xmlns:r="http://schemas.openxmlformats.org/officeDocument/2006/relationships" id="269" r:id="R3187131ac4eb4bf4"/>
    <p:sldId xmlns:r="http://schemas.openxmlformats.org/officeDocument/2006/relationships" id="270" r:id="R19a1f8f5932546e6"/>
    <p:sldId xmlns:r="http://schemas.openxmlformats.org/officeDocument/2006/relationships" id="271" r:id="R8d728d2393a94921"/>
    <p:sldId xmlns:r="http://schemas.openxmlformats.org/officeDocument/2006/relationships" id="272" r:id="R4426e8fd9bea4430"/>
    <p:sldId xmlns:r="http://schemas.openxmlformats.org/officeDocument/2006/relationships" id="273" r:id="R4045db40c5eb469f"/>
    <p:sldId xmlns:r="http://schemas.openxmlformats.org/officeDocument/2006/relationships" id="274" r:id="Rb24076867f4049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6edded7828473e" /><Relationship Type="http://schemas.openxmlformats.org/officeDocument/2006/relationships/slideMaster" Target="/ppt/slideMasters/slideMaster1.xml" Id="Rb718473f03414e42" /><Relationship Type="http://schemas.openxmlformats.org/officeDocument/2006/relationships/notesMaster" Target="/ppt/notesMasters/notesMaster1.xml" Id="R7f753e35fee7476a" /><Relationship Type="http://schemas.openxmlformats.org/officeDocument/2006/relationships/presProps" Target="/ppt/presProps.xml" Id="Re085f41d4abe474a" /><Relationship Type="http://schemas.openxmlformats.org/officeDocument/2006/relationships/tableStyles" Target="/ppt/tableStyles.xml" Id="R9ec4cf4dc77a4a1e" /><Relationship Type="http://schemas.openxmlformats.org/officeDocument/2006/relationships/slide" Target="/ppt/slides/slide1.xml" Id="Rfd82d1101e6d486f" /><Relationship Type="http://schemas.openxmlformats.org/officeDocument/2006/relationships/slide" Target="/ppt/slides/slide2.xml" Id="R18692a4c3d7e40ae" /><Relationship Type="http://schemas.openxmlformats.org/officeDocument/2006/relationships/slide" Target="/ppt/slides/slide3.xml" Id="Re95cb75cc3304e6b" /><Relationship Type="http://schemas.openxmlformats.org/officeDocument/2006/relationships/slide" Target="/ppt/slides/slide4.xml" Id="R6d57c5bee70a4339" /><Relationship Type="http://schemas.openxmlformats.org/officeDocument/2006/relationships/slide" Target="/ppt/slides/slide5.xml" Id="R59fd3095b5494899" /><Relationship Type="http://schemas.openxmlformats.org/officeDocument/2006/relationships/slide" Target="/ppt/slides/slide6.xml" Id="Rffb9ba37c9d442d1" /><Relationship Type="http://schemas.openxmlformats.org/officeDocument/2006/relationships/slide" Target="/ppt/slides/slide7.xml" Id="R1e1992d1b66f44c2" /><Relationship Type="http://schemas.openxmlformats.org/officeDocument/2006/relationships/slide" Target="/ppt/slides/slide8.xml" Id="Rf9ae5c7d63b34cf3" /><Relationship Type="http://schemas.openxmlformats.org/officeDocument/2006/relationships/slide" Target="/ppt/slides/slide9.xml" Id="Re89adad5e2a940eb" /><Relationship Type="http://schemas.openxmlformats.org/officeDocument/2006/relationships/slide" Target="/ppt/slides/slide10.xml" Id="R3e7b8b07b3cd46d5" /><Relationship Type="http://schemas.openxmlformats.org/officeDocument/2006/relationships/slide" Target="/ppt/slides/slide11.xml" Id="R56944b6886094131" /><Relationship Type="http://schemas.openxmlformats.org/officeDocument/2006/relationships/slide" Target="/ppt/slides/slide12.xml" Id="Rf334b8323fc14767" /><Relationship Type="http://schemas.openxmlformats.org/officeDocument/2006/relationships/slide" Target="/ppt/slides/slide13.xml" Id="R30e8215c14374df2" /><Relationship Type="http://schemas.openxmlformats.org/officeDocument/2006/relationships/slide" Target="/ppt/slides/slide14.xml" Id="R3187131ac4eb4bf4" /><Relationship Type="http://schemas.openxmlformats.org/officeDocument/2006/relationships/slide" Target="/ppt/slides/slide15.xml" Id="R19a1f8f5932546e6" /><Relationship Type="http://schemas.openxmlformats.org/officeDocument/2006/relationships/slide" Target="/ppt/slides/slide16.xml" Id="R8d728d2393a94921" /><Relationship Type="http://schemas.openxmlformats.org/officeDocument/2006/relationships/slide" Target="/ppt/slides/slide17.xml" Id="R4426e8fd9bea4430" /><Relationship Type="http://schemas.openxmlformats.org/officeDocument/2006/relationships/slide" Target="/ppt/slides/slide18.xml" Id="R4045db40c5eb469f" /><Relationship Type="http://schemas.openxmlformats.org/officeDocument/2006/relationships/slide" Target="/ppt/slides/slide19.xml" Id="Rb24076867f4049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8eb4016d2f4b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9f9bfb490a46ad" /><Relationship Type="http://schemas.openxmlformats.org/officeDocument/2006/relationships/notesMaster" Target="/ppt/notesMasters/notesMaster1.xml" Id="R9bf0868f42be48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603c62f11b473c" /><Relationship Type="http://schemas.openxmlformats.org/officeDocument/2006/relationships/notesMaster" Target="/ppt/notesMasters/notesMaster1.xml" Id="R9819636b86814e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e3e9c5b8ff420e" /><Relationship Type="http://schemas.openxmlformats.org/officeDocument/2006/relationships/notesMaster" Target="/ppt/notesMasters/notesMaster1.xml" Id="Ra469207f684640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bb770bba7149e9" /><Relationship Type="http://schemas.openxmlformats.org/officeDocument/2006/relationships/notesMaster" Target="/ppt/notesMasters/notesMaster1.xml" Id="R2fe8a1ae503840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af9a92b6de460f" /><Relationship Type="http://schemas.openxmlformats.org/officeDocument/2006/relationships/notesMaster" Target="/ppt/notesMasters/notesMaster1.xml" Id="Re2256e5d70e344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78872e4f8045e3" /><Relationship Type="http://schemas.openxmlformats.org/officeDocument/2006/relationships/notesMaster" Target="/ppt/notesMasters/notesMaster1.xml" Id="R4ba7324c17f344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b7543677fd4afb" /><Relationship Type="http://schemas.openxmlformats.org/officeDocument/2006/relationships/notesMaster" Target="/ppt/notesMasters/notesMaster1.xml" Id="Rd6b4c81e097047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f00c4f4d154499" /><Relationship Type="http://schemas.openxmlformats.org/officeDocument/2006/relationships/notesMaster" Target="/ppt/notesMasters/notesMaster1.xml" Id="Rf0c8c148411942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9d53583f404f4b" /><Relationship Type="http://schemas.openxmlformats.org/officeDocument/2006/relationships/notesMaster" Target="/ppt/notesMasters/notesMaster1.xml" Id="Re3b48a8dfbc447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4efcd17d4ec4c21" /><Relationship Type="http://schemas.openxmlformats.org/officeDocument/2006/relationships/notesMaster" Target="/ppt/notesMasters/notesMaster1.xml" Id="R0cde34c29c474e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ea42e377404c74" /><Relationship Type="http://schemas.openxmlformats.org/officeDocument/2006/relationships/notesMaster" Target="/ppt/notesMasters/notesMaster1.xml" Id="R78e5731240c34c5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3e4d013bbe54194" /><Relationship Type="http://schemas.openxmlformats.org/officeDocument/2006/relationships/notesMaster" Target="/ppt/notesMasters/notesMaster1.xml" Id="Re4d498e9459a45f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7ec7b550084256" /><Relationship Type="http://schemas.openxmlformats.org/officeDocument/2006/relationships/notesMaster" Target="/ppt/notesMasters/notesMaster1.xml" Id="Rbc5d32cc34d446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723f514a16d417c" /><Relationship Type="http://schemas.openxmlformats.org/officeDocument/2006/relationships/notesMaster" Target="/ppt/notesMasters/notesMaster1.xml" Id="R676b542e6e2a4f4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b5796f1afff42c2" /><Relationship Type="http://schemas.openxmlformats.org/officeDocument/2006/relationships/notesMaster" Target="/ppt/notesMasters/notesMaster1.xml" Id="R962401324749403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aaf1de80b4486f" /><Relationship Type="http://schemas.openxmlformats.org/officeDocument/2006/relationships/notesMaster" Target="/ppt/notesMasters/notesMaster1.xml" Id="Rab58efd84aab445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ebd76805fb94d0c" /><Relationship Type="http://schemas.openxmlformats.org/officeDocument/2006/relationships/notesMaster" Target="/ppt/notesMasters/notesMaster1.xml" Id="Rd83e9b1868bf4d3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6fcda77e7b4df1" /><Relationship Type="http://schemas.openxmlformats.org/officeDocument/2006/relationships/notesMaster" Target="/ppt/notesMasters/notesMaster1.xml" Id="Rf0a47d099edf4b5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f0279232b9c45ae" /><Relationship Type="http://schemas.openxmlformats.org/officeDocument/2006/relationships/notesMaster" Target="/ppt/notesMasters/notesMaster1.xml" Id="Rebb49872854541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不急着讲技术，先用一句话建立印象：这套系统不是再做一个报警平台，而是给设备建立一个会学习、能进化的数字分身。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这一页是全篇的“总纲”。后面每一章，都是对这四句话的展开。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先把问题讲透：不是设备不够智能，而是数据、认知、行动三件事没有连起来。后面的系统设计，就是逐层把这三个断点接上。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强调“提前量”的价值：同样的故障，早几天和晚几小时，处置成本完全不同。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数字世界模型不是一张静态的三维图，而是一套持续更新的设备认知系统。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这一页只讲链路，不讲技术。听众只需要记住：数据从现场进来，最后变成可执行的判断。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强调分层的好处：接入变化不影响模型，模型升级不影响呈现，系统可以持续演进。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这一页是“能力地图”，让听众建立整体感。不要逐条念，挑三条重点讲即可。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可以讲一个通用故事：过去靠人工导出、手工整理；现在通过接口解析和自动批量获取，把数据孤岛变成可编程的数据源。这是整套系统能成立的前提。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一句话总结：数据处理不是“洗干净”，而是把数据变成“可比较、可计算、可追溯”的资产。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这一页回答一个常见疑问：模型从哪里来？答案是，从专家标注和业务确认中来。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强调组合思维：规则保底线，统计看趋势，表征看形态，功图看机理，综合判断给结论。任何单一模型都不够。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用“医生看病”类比：验血看指标，影像看形态，问诊看历史，最后综合判断。系统也是一样，多种证据一起看。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这一页是“感知呈现”的高潮。强调从“看曲线”升级为“看设备”，让非技术人员也能一眼看懂。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系统的价值不只在第一次上线，而在于使用过程中不断变准。这是“数字世界模型”和“静态报表”的本质区别。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不堆指标，重点讲“这些能力解决什么问题”。指标放在附录或答疑时使用。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把技术能力翻译成管理语言：系统最终要落到“少停机、少用人、少出错、可传承”。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创新点不要讲成技术清单，要讲成“为什么这套系统可以复制到更多设备”。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用一句话收束全篇：这套系统的终点不是更多报警，而是更少的意外停机。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7140bdb22d423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dbdaed8a3c4a6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d32d470dc0450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86ede1f9564e2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d5a541baeb45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2452cb756646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B0BA889-7F96-4ADC-84DB-3BFEFFB17C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D90B6DC-B029-4932-AEBF-09FC864B2AE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F047B6D-613F-4592-B001-41E5D528BE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CD070AD-CB19-499C-9514-48DD0D6E71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D448300-8676-4FC3-8D23-33E24717C8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ED763D2-AEC0-4497-8F60-21AE11E5A2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D17348-014F-4934-A10B-547743A713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C4CB4BC-37C5-4A68-B897-EA1871498B9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CA61D30-0EDE-4268-B209-8E0012869F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7A3E35-E685-4251-895E-AAB7F385BF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2d7f0c0adf41e3" /><Relationship Type="http://schemas.openxmlformats.org/officeDocument/2006/relationships/slideLayout" Target="/ppt/slideLayouts/slideLayout1.xml" Id="R0effbde339a94bfd" /><Relationship Type="http://schemas.openxmlformats.org/officeDocument/2006/relationships/slideLayout" Target="/ppt/slideLayouts/slideLayout2.xml" Id="R60574a2aa53545cb" /><Relationship Type="http://schemas.openxmlformats.org/officeDocument/2006/relationships/slideLayout" Target="/ppt/slideLayouts/slideLayout3.xml" Id="R1b36591c9f694e9c" /><Relationship Type="http://schemas.openxmlformats.org/officeDocument/2006/relationships/slideLayout" Target="/ppt/slideLayouts/slideLayout4.xml" Id="R796bd4962aa9410c" /><Relationship Type="http://schemas.openxmlformats.org/officeDocument/2006/relationships/slideLayout" Target="/ppt/slideLayouts/slideLayout5.xml" Id="R82609a2181ed4abe" /><Relationship Type="http://schemas.openxmlformats.org/officeDocument/2006/relationships/slideLayout" Target="/ppt/slideLayouts/slideLayout6.xml" Id="R7f5ee42131fd42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ffbde339a94bfd"/>
    <p:sldLayoutId xmlns:r="http://schemas.openxmlformats.org/officeDocument/2006/relationships" id="2147483650" r:id="R60574a2aa53545cb"/>
    <p:sldLayoutId xmlns:r="http://schemas.openxmlformats.org/officeDocument/2006/relationships" id="2147483651" r:id="R1b36591c9f694e9c"/>
    <p:sldLayoutId xmlns:r="http://schemas.openxmlformats.org/officeDocument/2006/relationships" id="2147483652" r:id="R796bd4962aa9410c"/>
    <p:sldLayoutId xmlns:r="http://schemas.openxmlformats.org/officeDocument/2006/relationships" id="2147483653" r:id="R82609a2181ed4abe"/>
    <p:sldLayoutId xmlns:r="http://schemas.openxmlformats.org/officeDocument/2006/relationships" id="2147483654" r:id="R7f5ee42131fd42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8a50c0a793488a" /><Relationship Type="http://schemas.openxmlformats.org/officeDocument/2006/relationships/image" Target="/ppt/media/image.png" Id="Rdd87650ba42b426e" /><Relationship Type="http://schemas.openxmlformats.org/officeDocument/2006/relationships/notesSlide" Target="/ppt/notesSlides/notesSlide1.xml" Id="R8d1e5108126847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8c03effebf4816" /><Relationship Type="http://schemas.openxmlformats.org/officeDocument/2006/relationships/notesSlide" Target="/ppt/notesSlides/notesSlide2.xml" Id="R40a74e88b54d42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7ceb3f92ff48bf" /><Relationship Type="http://schemas.openxmlformats.org/officeDocument/2006/relationships/notesSlide" Target="/ppt/notesSlides/notesSlide3.xml" Id="Reda7c5c2897a46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e21a01aa694f7f" /><Relationship Type="http://schemas.openxmlformats.org/officeDocument/2006/relationships/notesSlide" Target="/ppt/notesSlides/notesSlide4.xml" Id="R29fede688c3045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7695be8f144cd0" /><Relationship Type="http://schemas.openxmlformats.org/officeDocument/2006/relationships/notesSlide" Target="/ppt/notesSlides/notesSlide5.xml" Id="Rcead57d3808a40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c03a03529c46e6" /><Relationship Type="http://schemas.openxmlformats.org/officeDocument/2006/relationships/notesSlide" Target="/ppt/notesSlides/notesSlide6.xml" Id="R67080872a8a94e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abde5f2a1b415e" /><Relationship Type="http://schemas.openxmlformats.org/officeDocument/2006/relationships/notesSlide" Target="/ppt/notesSlides/notesSlide7.xml" Id="R92d5dd66bf7545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ef926db6a14f92" /><Relationship Type="http://schemas.openxmlformats.org/officeDocument/2006/relationships/notesSlide" Target="/ppt/notesSlides/notesSlide8.xml" Id="R995a3f70d54a46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7939a3ce4a47f6" /><Relationship Type="http://schemas.openxmlformats.org/officeDocument/2006/relationships/notesSlide" Target="/ppt/notesSlides/notesSlide9.xml" Id="Rc60a25031d5b47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0afdfffcd44633" /><Relationship Type="http://schemas.openxmlformats.org/officeDocument/2006/relationships/notesSlide" Target="/ppt/notesSlides/notesSlide10.xml" Id="R8929cf8880b345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d3af9fbdd24b2b" /><Relationship Type="http://schemas.openxmlformats.org/officeDocument/2006/relationships/notesSlide" Target="/ppt/notesSlides/notesSlide11.xml" Id="Rbf8164a3554e444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84b27fa83f4a36" /><Relationship Type="http://schemas.openxmlformats.org/officeDocument/2006/relationships/notesSlide" Target="/ppt/notesSlides/notesSlide12.xml" Id="R0c7c6bf9820443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1321111f734394" /><Relationship Type="http://schemas.openxmlformats.org/officeDocument/2006/relationships/notesSlide" Target="/ppt/notesSlides/notesSlide13.xml" Id="R04af371402af4c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4a63355ad8455e" /><Relationship Type="http://schemas.openxmlformats.org/officeDocument/2006/relationships/image" Target="/ppt/media/image2.png" Id="R0f221356d8234742" /><Relationship Type="http://schemas.openxmlformats.org/officeDocument/2006/relationships/notesSlide" Target="/ppt/notesSlides/notesSlide14.xml" Id="R63b2378174b9499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ae0339523b45e0" /><Relationship Type="http://schemas.openxmlformats.org/officeDocument/2006/relationships/notesSlide" Target="/ppt/notesSlides/notesSlide15.xml" Id="R371f61c39cce476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a087133f52430d" /><Relationship Type="http://schemas.openxmlformats.org/officeDocument/2006/relationships/notesSlide" Target="/ppt/notesSlides/notesSlide16.xml" Id="R4b93e735c074417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b3dc1265e34542" /><Relationship Type="http://schemas.openxmlformats.org/officeDocument/2006/relationships/notesSlide" Target="/ppt/notesSlides/notesSlide17.xml" Id="R98ebfc8ad7e3473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683712f80a4c68" /><Relationship Type="http://schemas.openxmlformats.org/officeDocument/2006/relationships/notesSlide" Target="/ppt/notesSlides/notesSlide18.xml" Id="Ref700abc9358426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c25b8afc334d36" /><Relationship Type="http://schemas.openxmlformats.org/officeDocument/2006/relationships/notesSlide" Target="/ppt/notesSlides/notesSlide19.xml" Id="R62853f81fb7b44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A66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FCFC8-CAD7-427B-B323-5078F3E3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0"/>
            <a:ext cx="42195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FBD1ED-8460-4CF0-80A9-6F776D5F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04975"/>
            <a:ext cx="733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C38F37-DD2C-41BE-B0D7-5089AF55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7620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压缩机生命周期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5F83D5-25DB-44A2-B5FA-05A64E50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704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DE9A3-6600-478D-A9F3-26EEE238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695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从报警之后处置，到故障之前感知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28AAEF-6113-4D60-9619-D7FD4AC7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626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D5E3EE"/>
                </a:solidFill>
                <a:latin typeface="MiSans"/>
                <a:ea typeface="MiSans"/>
                <a:cs typeface="MiSans"/>
              </a:rPr>
              <a:t>系统介绍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A206B9-9F5E-4A4D-82AC-5E1FC0E3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9626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2026.10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546CE-DDDD-4EFD-9A04-3BBE31012D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87650ba42b426e"/>
          <a:stretch xmlns:a="http://schemas.openxmlformats.org/drawingml/2006/main"/>
        </p:blipFill>
        <p:spPr>
          <a:xfrm xmlns:a="http://schemas.openxmlformats.org/drawingml/2006/main">
            <a:off x="8096250" y="2616056"/>
            <a:ext cx="3714750" cy="192116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449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E50FF0-668B-44C7-B8D5-CD9B78AC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C01F17-38A5-4D03-92CB-EBE531C5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20C2FE-9348-4D68-BB21-50BDA815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一页看懂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C8192-2357-480C-849D-261C5786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让压缩机状态可理解，让故障风险提前可见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527FE-1325-407F-9C1D-22CF43BCF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7635A8-2CE3-475F-A187-51125707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A30F80-356C-4736-8746-B74DF9D6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2231A-1E4E-4C07-8B01-FF903512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E2A29-C9D6-483A-BEC5-39457FFE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看得见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1D8851-C135-4BE7-A895-08535ECE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多源数据汇成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一份设备健康档案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B41B50-1E5D-433B-B75F-8174B6A1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47D5B-1B2B-40F3-AFA9-FDBEED98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269E9F-8FEB-4750-A8EC-277331E3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D83052-375F-47F1-8F49-E57BC736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算得准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38EC6-3E8D-4682-92DE-D09FA523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趋势与机理共同判断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捕捉早期演化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2B9515-1E75-476A-AA89-678BFA47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343E70-9CB3-4ED1-824F-120B28F6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AAC30-88EC-4322-96D5-AE1E9965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E6219E-3807-4EAC-A456-48E9E8A77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定得位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31CCAF-A74F-4C19-B854-97CA1A70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风险映射到部件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快速找到问题所在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782BD6-D576-43E1-A833-C5B1780C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783F84-E20A-42A0-B693-82C7354C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E802EE-1FAC-4257-9B51-26812B18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091BF5-08E1-4800-A558-0B3133CB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学得会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1DACD1-95E8-46BD-8379-D3628B52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人工确认回写样本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经验持续沉淀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FBC93E-C0F9-427F-BD1C-E39D21349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4F9EB5-07D8-41D2-A751-B9A85560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一套持续更新的数字分身，贯通数据、判断与行动</a:t>
            </a:r>
          </a:p>
        </p:txBody>
      </p:sp>
    </p:spTree>
    <p:extLst>
      <p:ext uri="{BB962C8B-B14F-4D97-AF65-F5344CB8AC3E}">
        <p14:creationId xmlns:p14="http://schemas.microsoft.com/office/powerpoint/2010/main" val="6150249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B06829-1CA0-4528-9A74-2BE6004C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28BD1C-077D-458D-BC31-DA416182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06FF52-1639-48AD-8C72-F28A9BFD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为什么需要这套系统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8C138-5DA4-40AA-9D88-84689CF6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数据、认知与行动之间，仍有三个断层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F15F47-C7D1-4358-82DB-1FF1D2BD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ED4D12-E037-4B04-B969-67246B627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14550"/>
            <a:ext cx="33909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426D4-A571-4864-A113-65F0EFB7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14550"/>
            <a:ext cx="3390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BAAC7C-80A9-43B5-9462-50C4F72A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33625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0CFD7E-11BD-4D8C-A59B-799274F9E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47975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数据断层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78EDCB-59B1-420E-8E01-0A53D4A6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00425"/>
            <a:ext cx="2933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系统各管一段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数据难以联合使用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1ACB1-4877-40B6-A9C8-C6D4C26E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114550"/>
            <a:ext cx="33909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9F4626-0D9E-4991-A23C-40282407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114550"/>
            <a:ext cx="3390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1C30B9-8258-484E-9107-EB0E5E31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33625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A840A3-B4F9-49D2-B8F8-FCFFBFDC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847975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认知断层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51192-4924-4161-9F44-E44236ED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400425"/>
            <a:ext cx="2933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阈值只看当下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演化过程难以识别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117B13-AE08-4BF7-B340-37E553F1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114550"/>
            <a:ext cx="33909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DF8BD0-3141-4FDA-867C-784323FD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114550"/>
            <a:ext cx="3390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D43A04-3172-4CCD-84B0-F39FBF11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333625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BE1C81-5344-4E4C-960A-58DD09235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47975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行动断层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551CE4-3702-45F4-9B0C-D910ABA2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00425"/>
            <a:ext cx="2933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知道异常发生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却难判断部位与轻重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FCF73F-E2D4-4177-A590-41D81F72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0B7BAB-0454-43F0-BBD3-DCE9867A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把分散的数据，转化为能够指导检修的判断</a:t>
            </a:r>
          </a:p>
        </p:txBody>
      </p:sp>
    </p:spTree>
    <p:extLst>
      <p:ext uri="{BB962C8B-B14F-4D97-AF65-F5344CB8AC3E}">
        <p14:creationId xmlns:p14="http://schemas.microsoft.com/office/powerpoint/2010/main" val="9592338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4CF6EA4-B131-44E5-9EA4-8914275B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F515C-B16F-4EE0-B443-7AA8A03F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CA1803-AD88-40BF-83AF-62CECBE9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建设目标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35FB8-2E81-481C-AA89-21170F17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把处置窗口前移，为计划检修争取时间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635E8-E22E-4E22-BE22-419BD9DB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BB0E11-42BD-4A31-8853-CD3A3BD9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19300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传统路径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66FE0E-F8F2-4D0E-8CAF-31D060EF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48100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目标路径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1E61AC-AE45-48A4-BFAD-74DAE25C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D8DD0-746C-4078-AE5E-ADF82C43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故障发生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7B1E8-6941-48AF-9E95-F2501B8E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2574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80343-F60E-4A8F-B6CC-A415DFC1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91CFA-9CA7-414A-8BAD-D3299A96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触发报警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E16ED-31FB-4F9B-A60C-69175B9C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2574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9FAF4-7D79-4D80-8906-5D8BE7C9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023443-6B9B-47F7-BF07-D83A74F2E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非计划停机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D9D5E5-339D-4947-AE32-2A96EE1D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2574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8F1E93-7156-48F4-84E4-37981D39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5F8442-194B-41BB-826B-7D07126D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事后维修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4810B8-072D-4BC1-AA36-88CDDAEB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2F2D31-2DBF-4641-A85A-749BF8BD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特征出现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A62A9F-9BE2-4F0D-93A5-C193AFF8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0862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812782-1EC7-49EE-934D-70310CC4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80F536-4C31-43B2-BDB5-C13892B8D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趋势确认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B9E403-07E1-40BF-A9C6-B4A6E667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0862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C12C26-6E0D-4FCF-AF8E-BFD50861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BB80E6-C96C-40EB-B1AE-9E3B1A94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提前预警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C4BD96-8672-49E2-ACB6-6C0A665E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40862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40A1407-C670-4804-89FE-FDFA50D97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6667FB-9ABA-4DDE-B4CD-0CFE744A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计划检修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FA1D40-2EDC-480D-9408-E15D09F5D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857500"/>
            <a:ext cx="8810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被动处置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F4A3EEB-D6B2-454F-AAA1-ABF156D0D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695825"/>
            <a:ext cx="8810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更早发现   更准判断   更直观定位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9CFA791-E4D7-4E77-B6D1-DC362DE3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A0E5205-3CB8-4B42-9516-36520182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提前感知，让同一类故障拥有更从容的处置窗口</a:t>
            </a:r>
          </a:p>
        </p:txBody>
      </p:sp>
    </p:spTree>
    <p:extLst>
      <p:ext uri="{BB962C8B-B14F-4D97-AF65-F5344CB8AC3E}">
        <p14:creationId xmlns:p14="http://schemas.microsoft.com/office/powerpoint/2010/main" val="6627142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5FC215-0BC4-405F-9ACC-E342B963B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E6631-6C0D-41AA-9326-ACAF86FF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9114EE-621B-4A92-8B9E-4E5B8D3F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总体理念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117DEB-1C4E-4EE1-B755-36C2388C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为压缩机建立能感知、会判断、可进化的数字分身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943706-C215-4800-9D3B-87BB6D96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11276B-3081-4626-86DF-0469EFD49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0097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3E589B-70AD-4C5E-B45E-0140D7553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0097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FB3456-EE80-40C4-87C1-CCD4DF41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22288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感知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0183E-2F1C-4B99-A30E-A84691C7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28003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多源状态持续汇入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116D1-41B3-4D11-99AF-9932B33D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097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B30FE-7932-498A-9DED-7BB42313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097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B9D73C-BAE8-4D27-A69B-E279E331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2288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认知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94D8F3-AA7F-4E8D-A462-CE91B06F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8003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特征、趋势与机理判断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92D8A3-A254-4D99-BB39-FC81682D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671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09552B-45B8-47B4-A719-4316EEEDB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671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E623B2-05A2-4C71-B6A5-FDD54851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2862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学习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96D899-DFC1-4BB6-8192-54BAC8B9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8577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确认回写，模型迭代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9453F3-2E4D-49AE-9C71-9C7CCD84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671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B8D781-9F33-4228-9C7E-8367CE9BA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671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ECB42F-7880-448E-8B55-64C9DE27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2862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决策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7E0161-A668-419C-AB10-23E46D7C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8577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风险分级，辅助检修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15DA3E-35FB-487F-B8DB-BBCC1939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571750"/>
            <a:ext cx="11430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64B991-FB7C-4B27-8BAE-9E866E1B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4619625"/>
            <a:ext cx="11430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1B4C83-336C-4D14-A74F-39F1927F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400425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3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设备数字分身</a:t>
            </a:r>
          </a:p>
        </p:txBody>
      </p:sp>
    </p:spTree>
    <p:extLst>
      <p:ext uri="{BB962C8B-B14F-4D97-AF65-F5344CB8AC3E}">
        <p14:creationId xmlns:p14="http://schemas.microsoft.com/office/powerpoint/2010/main" val="1678451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37ED289-0BF5-4249-A7B0-A7EA73D1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4035DB-06F0-4709-929C-8B02E3B7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829F46-D724-4583-BA45-0005185F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业务架构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88E9C-A3DE-42AF-B7E5-9870D5BE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让现场数据沿完整链路，走到可执行的决策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ABBCE-19FC-4BF6-91A8-55EA7920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9B7BC1-D22A-48BC-88B1-8A43AFD7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87E96F-D219-46E2-B468-337C8644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C7972-D258-4F86-857A-9AF12C7C1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传感器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控制与监测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1F743D-DCDA-4A73-9508-6056E413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9B9C8-C523-44BD-9D02-86624392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4FE03C-7D54-4C13-B8B4-C9B8F7D8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统一接入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07A25-9C12-49B4-B355-B67EB1C1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多协议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多系统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A08FC-1A20-446E-879B-959F1B48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21C929-4577-4FE5-BB72-52BD8CE5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8D3E1C-EFED-4C7E-9E32-74A75FB6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A9B6A6-6346-47A3-8BC8-F36F80008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语义统一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质量处理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26B995-673E-4420-A0FD-91BE4C36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837BB-AA7C-4C7D-AD74-0569D53E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F72DAC-FDA6-4601-BC4B-FA88F8ED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模型评估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22D515-365A-47EF-A156-86BF275C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趋势与波形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机理融合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ACEE6C-0DC5-4A1B-9DAF-433718D3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4601A4-BE14-415B-B48E-D1FCBBAE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0E6B19-4193-457A-8A30-F170CD68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感知呈现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7C27CD-C649-4376-A0AD-1921CED4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分级与定位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处置窗口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15E58B-BF25-4C0D-9A80-13AF90AD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2CAD03-E761-4A69-9E09-095A7BB3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D717FE-5ACB-4195-BCA7-BF7FA5B6A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闭环反馈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E15DF5-5C44-4AC5-8216-865E94448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人工确认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样本回写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9B1AEA-5E56-467B-99E9-3E9451E73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5086350"/>
            <a:ext cx="719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32BBECA-4A02-46DC-B81B-8A184E4A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4391025"/>
            <a:ext cx="2857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1303D24-45B4-46AB-9823-CC40A08D1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2197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样本与知识持续回流模型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8E6FDC3-DEAB-48C6-B8D8-5443E60CB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C16931C-AC36-420D-9DB3-60CFE0CF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数据流连接现场，业务流连接判断与行动</a:t>
            </a:r>
          </a:p>
        </p:txBody>
      </p:sp>
    </p:spTree>
    <p:extLst>
      <p:ext uri="{BB962C8B-B14F-4D97-AF65-F5344CB8AC3E}">
        <p14:creationId xmlns:p14="http://schemas.microsoft.com/office/powerpoint/2010/main" val="5757371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432B45-76C4-4D9A-A502-AAC2E012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141FDF-67FC-4606-B88F-F005E925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B225F-F191-44E9-9354-D7AB8F7F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功能架构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462F8-47C2-4B13-8A7C-071B1300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五层能力，支撑从看到数据到看懂压缩机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6FE749-A277-4167-8D61-114FB89D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DA6556-7FD1-43B1-BD7E-9D2C3BA0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876425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67F801-518A-4E73-9AF6-EED6775F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933575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呈现层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5638E9-01E8-4613-BEED-AC12B2DF1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876425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DAEC3-46ED-45D5-AB6D-764FA86C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952625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三维状态    告警    曲线    报告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D4B783-D52D-4AD8-BC8A-FC3139A5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609850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A652C-A9FA-4C1A-B690-3F2910691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667000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应用层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BA2027-EFE1-4734-9751-BADBA82A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609850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9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50580E-37F0-473E-BD7F-A7368073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686050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提前预警    风险分级    部件定位    人工复核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9FC5C1-DA0A-4038-BFFF-A98F1521A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43275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F7DE03-A54F-4998-97B1-24D4A068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400425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02D751-B054-4D07-B24A-015862FE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343275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F44614-FF61-47DB-B47A-6AE32CCB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419475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规则    时序    波形表征    功图    综合判断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5C71BA-2705-4DBD-9E02-2E7B35BD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076700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98D71E-35FD-4AD0-A27D-71C31A2F5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133850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0114EA-0509-4822-9414-4940612A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076700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9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7728E0-4C78-40C5-B035-66508F20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52900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原始数据    聚合数据    特征样本    业务结论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2DAAFC-D57D-4F7A-9BCE-E9C4A3863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810125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4E1E58-FF1B-409D-BB59-4594EA5B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867275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接入层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80E54A-8BC8-45C3-958B-D48A1F13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810125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6AC0FD-CB85-4D77-80CC-61730EA1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86325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    控制系统    监测系统    离线资料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C519DA-F1A7-436F-887F-D1D67074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8C03E0-7258-4969-8596-E9D9E193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接入、模型与呈现分层演进，支撑系统持续扩展</a:t>
            </a:r>
          </a:p>
        </p:txBody>
      </p:sp>
    </p:spTree>
    <p:extLst>
      <p:ext uri="{BB962C8B-B14F-4D97-AF65-F5344CB8AC3E}">
        <p14:creationId xmlns:p14="http://schemas.microsoft.com/office/powerpoint/2010/main" val="12542965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417BC4-043D-45C6-BFB2-C7DDA403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F3197-EC33-4C87-A92E-61A184CE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9F97B4-4AEC-4773-83BE-E5561334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功能全景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69E8DD-9777-4B8E-A94E-89D1DB0D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五组能力覆盖数据进入、风险判断与经验沉淀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472876-2732-42F9-98DE-0ECC0E110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A28F9-78DF-4AD9-A74C-1C82382B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2381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4C662C-8404-4748-87A9-EA5B54E8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52750"/>
            <a:ext cx="20193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3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</a:p>
          <a:p xmlns:a="http://schemas.openxmlformats.org/drawingml/2006/main">
            <a: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3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0E70CC-055C-4145-AC98-D962F32A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52650"/>
            <a:ext cx="28575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6F444-08C7-4399-9815-9017FD39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381375"/>
            <a:ext cx="2571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F40633-49FD-4768-B6F1-542BEBD5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5265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44E82-4B4F-42BB-AAC2-DD75DF78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66900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1AFD4E-C900-4055-88AF-637827DF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193357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数据接入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67A9AC-6051-41D9-BAD2-BDC6B1C97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19431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多协议    多系统    多形态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2A36B5-8B30-4AA6-B53E-9208F897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924175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882DE6-DE30-44BB-9E12-9E2F3CA3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638425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3E448E-57FB-45A0-8DFA-39D531B86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70510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DE6863-C7CD-4A56-A6F0-35F2CA16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714625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语义统一    运行过滤    分层存储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2CFD4F-FF9E-45D5-9CD6-9ED673C6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69570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ADABCB-E33E-4790-B166-C7DA65EC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09950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A62AC5-66A9-4DA6-9083-FA6A5162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47662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模型能力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5EDE5E-ADE0-411F-8F93-E251C4E75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34861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趋势判断    波形表征    功图评估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B9FAA8-9996-4800-9955-A1FA2744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67225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FD6817-B08C-49D1-B4B9-06C7AC94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181475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1E6907-D149-4FDE-A80E-C1722763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2481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感知呈现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F8C2C1-75FF-48B7-82DC-952E81E2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257675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三维定位    风险分级    提前期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B55008-9DE6-4D1E-A160-E5868668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23875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8C0916-FA25-4049-A77A-2AEE45299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953000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9A31906-B836-49EC-AA71-13ADB03A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01967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闭环学习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B84A246-7E91-4E4B-B78F-9A439B5E9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50292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人工标注    样本回写    模型迭代</a:t>
            </a:r>
          </a:p>
        </p:txBody>
      </p:sp>
    </p:spTree>
    <p:extLst>
      <p:ext uri="{BB962C8B-B14F-4D97-AF65-F5344CB8AC3E}">
        <p14:creationId xmlns:p14="http://schemas.microsoft.com/office/powerpoint/2010/main" val="4107340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44D667-6DF3-49BB-B153-00D4B1D6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85FEF-52F9-4B0B-A9BF-18924A5E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9F1612-0261-401A-8E93-DDE152A9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数据从哪里来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EE9F0-7A32-4DA5-BE45-7131DF4C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多源、多协议、多形态的数据，统一接入与理解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A1994D-4A26-4125-BC4F-22AD2CF67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DAF72-809D-4986-826F-8D5386D1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192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B9BE5B-3C22-4223-A2D2-1FC0609D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954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传感器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C69B2-B8F9-44DA-A6EB-2A7796BF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288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压力、温度、振动、转速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46624-D12E-4E1F-8FFB-FD93B294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336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CBBDB3-FA63-49D2-B737-5CA8279AB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098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控制系统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43D816-E855-49D0-9BA5-347F8B21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432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运行状态、工艺与报警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0C594-F2E8-4D64-886D-8207641B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480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687060-7C32-49F1-8325-1AA10156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242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监测系统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6040E-5CE7-4653-B99A-D905E662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76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波形、周期、设备状态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EEAC6C-399F-459F-A829-1D78A566E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624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C9ED3C-2439-4767-B7F3-40F4E28BA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386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离线资料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67653F-7D12-4AC5-BB5E-BB9756A4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720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图纸、维修、巡检记录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DD8371-D2EC-49AF-B7AF-B48E7966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81225"/>
            <a:ext cx="4953000" cy="2676525"/>
          </a:xfrm>
          <a:prstGeom xmlns:a="http://schemas.openxmlformats.org/drawingml/2006/main" prst="roundRect">
            <a:avLst>
              <a:gd name="adj" fmla="val 2847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5ABA8C-4F90-4A76-B72F-AE56E340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457450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统一数据层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D519ED-D617-47C0-B11A-D5FB9ABC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295650"/>
            <a:ext cx="4286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实时流与历史数据</a:t>
            </a:r>
          </a:p>
          <a:p xmlns:a="http://schemas.openxmlformats.org/drawingml/2006/main">
            <a: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多协议适配与接口解析</a:t>
            </a:r>
          </a:p>
          <a:p xmlns:a="http://schemas.openxmlformats.org/drawingml/2006/main">
            <a: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批量导入与自动获取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A49F5A-1081-46CC-B427-09B0828F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276600"/>
            <a:ext cx="762000" cy="3048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4811AC-2889-4772-B5F9-04D2FFBD6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D8CE2D-6028-4782-9727-6E9BBCDC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让分散的数据源，成为可查询、可计算的设备资产</a:t>
            </a:r>
          </a:p>
        </p:txBody>
      </p:sp>
    </p:spTree>
    <p:extLst>
      <p:ext uri="{BB962C8B-B14F-4D97-AF65-F5344CB8AC3E}">
        <p14:creationId xmlns:p14="http://schemas.microsoft.com/office/powerpoint/2010/main" val="8326455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AA15171-DB3B-4992-962B-410C986A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37DAB9-9151-44FE-9C0D-0AA5587E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D9BC1F-8359-4BAD-9210-D727D2B75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数据如何变成资产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172F8-69E2-4AEC-A11E-1F7ACF38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治理让原始数据变得可比较、可计算、可追溯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52ECB-F5B5-47C5-9D3F-B0602CC6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6F6ECC-8635-4C19-A0C0-FAACABE5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7DB3E-9AB9-482E-9FC0-7BD3A18E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8EB56-21D1-4E34-8BF6-1DD8FC91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C8564C-A142-4C0C-8834-C4314757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统一语言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A8AB78-AFBE-499D-9696-AA6C03A3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设备、部件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测点对上号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934FEF-C75F-4EE7-A40B-28CC0B07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2FD631-A27D-4DAD-9ACE-6EE890A1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B92B18-21D8-446B-87FA-2F6CBDA9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630690-6091-4FF9-8E5A-FAE59DA6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2FA755-64CE-421B-B7BA-3330C617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运行过滤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17E037-0E4D-4F2D-B26B-E8BAA6D4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识别停机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排除启停过渡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D8777E-C027-4EFE-A85F-702C88E1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62506E-39AB-4844-BA92-3219C156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93578E-39B8-43AF-ADA2-EFBCDFD2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23B8B0-BEFB-4EFC-BD12-0CA4D87B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D2A717-216C-4407-A39A-658E9104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清洗去噪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3FC81F-34FA-460F-B539-E1AB4462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处理缺失坏点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排除无效通道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AF40FD-94A2-4BF4-ACB2-E171B1C3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5DDB90-8327-4A51-AC80-C21572443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CED220-C36E-4962-9E08-BF631F4D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5D3877-CD0A-43B5-AB21-E79917E3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532922-D451-4E86-AC16-7283B3F5B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识别周期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101665-4758-41BD-B820-AFE58349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波形按周期对齐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支持同尺度比较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8C9824-D408-4314-A29F-EDEC2F83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D4EAA99-799D-4639-921E-88D7CB3F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D7A705-F2BC-498F-B78C-04C633537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34CAF76-64B9-4848-B778-AB4722DB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05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3B3B2CD-C96B-424C-A90B-C7A92918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分层存储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5F28D43-907F-4622-912E-A6B35E45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保留证据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服务分析与业务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932DF16-CBB3-4701-8C1E-CC1621C6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C0CA526-AD95-49A8-8563-49ECDBC4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原始层保留证据，聚合层看趋势，特征层供模型，结论层供业务</a:t>
            </a:r>
          </a:p>
        </p:txBody>
      </p:sp>
    </p:spTree>
    <p:extLst>
      <p:ext uri="{BB962C8B-B14F-4D97-AF65-F5344CB8AC3E}">
        <p14:creationId xmlns:p14="http://schemas.microsoft.com/office/powerpoint/2010/main" val="18268317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2B53E0-8864-4774-8A63-0E007A38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F4CB4-D81C-4A2D-96E5-1F1AC0B0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177DA-D358-4E5C-9F1E-C3F5320E3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数据工具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DF3234-2D14-4E70-B039-6286E9AE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查得快、看得懂、标得准，让专家经验留下来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1B4B8-BCC6-4729-AC82-D3B14BCF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DCCD3-B225-4798-B19C-2E1023639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520065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1DCA2-12E4-452F-A237-838F305C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5200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8BBCB2-0B3B-44CE-B275-8D672BB4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71700"/>
            <a:ext cx="4743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数据查询工作台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40A5A4-F407-43ED-AE7C-96E4D5F87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43200"/>
            <a:ext cx="4743450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多测点与多时间尺度组合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波形、趋势、功图联合对比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分图与归一化帮助复核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F5265F-E43C-4E9B-8138-3076DE73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527685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C429BC-B740-4E54-9FE4-87D5CDE3E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527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7AE4A-8D2D-4FAB-9CB6-1C8692CC4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71700"/>
            <a:ext cx="4819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智能标注工具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BE4E50-7A6F-4309-AAAF-DC5B8D47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743200"/>
            <a:ext cx="4819650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专家直接圈定异常区段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确认结果沉淀为样本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坏段与误报段单独排除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3AEC6-7F91-44C9-9960-2A648F80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B3C63D-3CB2-4F84-9756-E09CBA56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查询帮助发现问题，标注帮助系统学习</a:t>
            </a:r>
          </a:p>
        </p:txBody>
      </p:sp>
    </p:spTree>
    <p:extLst>
      <p:ext uri="{BB962C8B-B14F-4D97-AF65-F5344CB8AC3E}">
        <p14:creationId xmlns:p14="http://schemas.microsoft.com/office/powerpoint/2010/main" val="12156465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BD2010-DB62-4324-A2FE-1193FE3A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E80EA-B65F-44D2-98BB-BFBD6418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611CC-A00B-41B8-A16B-A6247E40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模型体系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6B959-BA2C-4CD7-B2CB-3294B5AE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规则保底线，统计看趋势，波形与机理提供更多证据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89C7B-A3EA-4FE3-971D-61E30B12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65204A-1E58-44F9-8FBB-C9D283D8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1857375"/>
            <a:ext cx="41910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7E0C4-10A9-41FA-814A-EAFF8443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1914525"/>
            <a:ext cx="381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综合判断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B734E4-9222-4670-8FF8-2C29CFA9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189547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多证据融合，输出类型、级别、位置与时间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82DF9-018A-4280-9E2E-0D435F15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2562225"/>
            <a:ext cx="485775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6691A8-2E1D-492C-A2CC-BAFD93022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2619375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功图评估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0ABE19-4614-430A-B2CC-0821D50B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60032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分析吸排气过程，定位异常角度与部位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2A1AE-8CC9-43CD-A7A3-952A420C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67075"/>
            <a:ext cx="55245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BCA519-1981-494D-A21A-610C6595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24225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表征学习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53D53-0555-4464-BE9B-190D2FBD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30517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将波形转成数学指纹，比较形态变化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ED49D-7B0E-4880-A26A-E33A6364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71925"/>
            <a:ext cx="619125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D96EEB-8E55-41FF-BD49-15F65D1F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4029075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时序统计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6400F7-AFCB-4003-998A-809BAFFE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01002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观察基线、趋势与偏离，识别缓慢演化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B239F6-BEC0-406A-9E73-A8C43C00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76775"/>
            <a:ext cx="68580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4CD45F-6E11-4ED9-9E51-8B22D4AF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3392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规则引擎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D64BCA-A912-4803-946F-D7250E2F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71487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阈值、持续时长、运行状态，可解释可追溯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3BA908-5F36-450F-B8CC-FC95BF58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607A8D-D4D5-45A8-B655-6F418D02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不同模型各司其职，共同形成设备状态判断</a:t>
            </a:r>
          </a:p>
        </p:txBody>
      </p:sp>
    </p:spTree>
    <p:extLst>
      <p:ext uri="{BB962C8B-B14F-4D97-AF65-F5344CB8AC3E}">
        <p14:creationId xmlns:p14="http://schemas.microsoft.com/office/powerpoint/2010/main" val="7805728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028143-09D7-4835-A062-48C4C2DD2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F26117-70AE-4DB7-8476-9B757B90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22F633-64AB-44DD-89E9-824E4E355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FBFD20-6868-462C-824E-7DB4BB3FF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看趋势、看波形、看功图，汇成一条判断链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7ABFD0-3BC7-4E06-A833-63BE32BD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4AC3F-7D8A-4918-A5B0-9162CAA7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4785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BCDFF-C27A-422E-A601-B73E5611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4785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40F32-1994-4314-8370-943B7BD7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6692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会看趋势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12AA6D-FF2F-4B25-A610-3D53059FB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3842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是否持续变化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是否偏离自身历史基线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EFB2F-2DAA-4E1F-A9A0-29E8D33F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84785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AB119-DC71-4094-BC99-6F45D79B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84785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1FCB6-C43F-45BC-8233-1272C37E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6692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会看波形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5974A-F2D4-41FD-AB0D-AED707A3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63842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是否出现冲击与波动扩大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是否与运行状态相关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451A00-A62D-4481-9D68-5F3BD27E1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9570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9C8B92-F983-48E7-A713-0E66EAE8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9570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D6ABC9-4237-4708-83E1-F02028B1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1477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会看功图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0FA3ED-88EE-4971-8B57-896729FE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8627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吸排气平台与相位是否异常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异常位于哪个角度区间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A8C9E5-37A2-43F4-BE1C-FF56FD69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9570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B64A78-B996-4DF1-AD92-E85536C9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9570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4B7ABF-293B-47AD-B6FD-F0ACCCB8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91477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会做判断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DB3771-3D18-4422-98E1-58BEE6C1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8627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融合多种证据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输出风险、部件与时间范围</a:t>
            </a:r>
          </a:p>
        </p:txBody>
      </p:sp>
    </p:spTree>
    <p:extLst>
      <p:ext uri="{BB962C8B-B14F-4D97-AF65-F5344CB8AC3E}">
        <p14:creationId xmlns:p14="http://schemas.microsoft.com/office/powerpoint/2010/main" val="124030797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1DE69C4-18DC-417B-88A4-12732FED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FB5D26-1230-44C8-A99C-62B5F34C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3F2FDB-F671-43BB-8603-46CEE7CD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感知呈现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4CD47-5802-4F2F-99A7-CB04EE84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一张图定位设备、部件、故障、级别与起始时间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E31DF-F89F-4251-B934-79E1C0D5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EAC8B-E064-43BA-94A7-5D705D70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609600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AEC29-C539-4264-9AAF-5D101AEE96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221356d8234742"/>
          <a:stretch xmlns:a="http://schemas.openxmlformats.org/drawingml/2006/main"/>
        </p:blipFill>
        <p:spPr>
          <a:xfrm xmlns:a="http://schemas.openxmlformats.org/drawingml/2006/main">
            <a:off x="1431615" y="2457450"/>
            <a:ext cx="4604370" cy="2381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9A8D6-3B5F-4583-B618-465F8E5E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047875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部件状态映射示意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64050-19C0-400F-9BE0-67540CC6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9337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39E2EC-7446-4A68-91D9-B9535251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571750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气阀关注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AAFB1-D8F0-4F25-A8CF-1D5D2D26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1971675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设备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F6D75E-8363-433B-83B6-95627EA9B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97167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压缩机健康档案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76DBDF-7792-4CF2-8D77-858DEA069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276225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部件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8DEC9A-E473-485C-8A4E-9CD4C06D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7622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从整机定位到关键部件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204062-E0F5-4C23-8BC9-E8A82C5C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3552825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判断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4EF20D-FA28-4C08-968E-F033A9FB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5528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故障类型与风险等级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11652C-015A-4228-A935-9C436B09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434340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时间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715569-E116-41C2-8E81-243D6012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434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异常开始与演化阶段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073835-CE60-445A-8A2E-120D7F5A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647B2D-2AF9-4771-A501-996566DD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正常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E84D98-2A8E-4D5F-9497-47421918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9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504E78-3BDE-4E31-9784-DC26EDAF9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关注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329C81-38D0-4B15-A986-7D3528F4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98F8CD-E9A4-44D6-9E8C-2A663A8B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9793DD-F161-4FC3-97B0-E8FF509B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54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5635D9-7F2A-4F74-BCA5-C7A56015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严重异常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E3C2D7-D2EE-4188-B0AE-D5995295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DE9F53-890B-4A47-A304-21D720E4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三维状态与测点、告警联动，辅助判断处置窗口</a:t>
            </a:r>
          </a:p>
        </p:txBody>
      </p:sp>
    </p:spTree>
    <p:extLst>
      <p:ext uri="{BB962C8B-B14F-4D97-AF65-F5344CB8AC3E}">
        <p14:creationId xmlns:p14="http://schemas.microsoft.com/office/powerpoint/2010/main" val="154613661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60627F0-9057-44E5-A3BA-7A5EF258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42EF01-67CE-43D8-8C0B-3ADF53F6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CB46B-891C-4E1E-B8EF-0C003398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自学习闭环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AFAAF1-8A48-4AA8-97CE-17D97B9D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每次人工确认，都为下一次判断积累经验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E97BA-9421-4A63-A158-0A35F71C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97B6A7-826F-43EA-A568-4D696B3A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A0692C-919E-4CE2-843C-F8C9C536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系统提示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8541C-E091-4746-9441-2FEEF115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发现风险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D664F-2630-43AF-A665-8E3978A7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0B14CA-BBBC-44D0-B6FB-E77BEF3F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729167-C0E8-44DF-86F4-3EECE589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人工确认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727D0-369B-4E83-A10D-D4562C46D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核实证据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1F2BE9-7154-4F20-A9BB-F79C7D47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EC4864-B38A-4775-A268-A41247D51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54812-02AF-4E9C-AFBB-A1247A86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样本回写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B7660-1B09-40DE-A64B-6E36BAC6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保留标签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9C887A-F1E4-4546-96F3-953FA2B2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057EF4-0B94-4367-8FE0-53B8F1BA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036A73-8DD1-41CB-88BC-1D96E79A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模型更新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C607C4-B84B-4D9F-8E52-841A0074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吸收经验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39BF8E-7CFD-44EB-95B1-6107D0E5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747D67-5B53-4F4A-AAF5-F0E048AB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A61793-D54C-4291-B041-7FBD2E91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效果评估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E2FC68-C031-4236-A877-4ED45721C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达标再上线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F2613F-D85B-42DE-8864-4A4DD2E8F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76750"/>
            <a:ext cx="86391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2070EC-86A9-4641-B776-DC520329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4076700"/>
            <a:ext cx="285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025722-1FA1-4B25-9ADE-680663205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4076700"/>
            <a:ext cx="285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A89A5A0-361D-46E5-9C6A-E60C00B8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629150"/>
            <a:ext cx="457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再次提示，持续迭代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C2350B-E5E4-4DC4-899C-43E2FB19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91CEDB5-855F-428F-9D32-EC4AAB42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可追溯：保留证据    可排除：隔离误报坏段    可评估：验证更新效果</a:t>
            </a:r>
          </a:p>
        </p:txBody>
      </p:sp>
    </p:spTree>
    <p:extLst>
      <p:ext uri="{BB962C8B-B14F-4D97-AF65-F5344CB8AC3E}">
        <p14:creationId xmlns:p14="http://schemas.microsoft.com/office/powerpoint/2010/main" val="21382540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EDF350-D33C-44E5-9493-FD7DC918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0E62A-9E14-45E2-86EE-14AE26F8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8D199A-9B20-48C6-8AC2-C59461AB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成果展示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B01D6B-E391-45CB-ACD4-797D1E031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油压、振动、功图、三维，形成四类核心能力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524AF-468E-4673-8D9B-2605D444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64C6E-9AF0-41F1-917C-E8A40669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FA98A-15F8-4136-BC07-2BB2277C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89AF0C-3541-4486-AEEA-0C74D142A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389AD4-5B7E-42A0-8C7E-BBA1473C9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润滑油压力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84501F-73AE-4400-B5E3-9131B132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捕捉持续下降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识别长期恶化趋势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5670C-A33A-4755-A8B2-20267E19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12DCAC-2D56-4D66-8B30-0193989D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5E7BCD-E128-41BC-AD12-5882822A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96054A-917D-40EF-8033-7E7A4432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振动异常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BD31A9-353F-45D3-B302-9A015C4D1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发现冲击与上升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识别相对基线偏离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D8AAE7-7DC2-44A2-B6A2-361BAD17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837F54-1F5E-4527-B9C4-C8F7A0E33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E24750-C6C0-4C19-8106-D79E1C20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6C4BD0-6B98-4833-84E3-3022E29F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功图与气阀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8E8F7B-BA4B-4CF4-8096-D6FF733BB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从整周期到局部角度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辅助早期气阀识别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78012-63A9-42FB-9676-2F6E58B5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698755-4997-41EA-B36E-BB9DD97AA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C4456B-E868-4DB3-BDA5-8893A111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A563D0-83A1-4693-9C70-7211C9B1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三维呈现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30B63D-8780-4DAD-BCB0-16EE04A6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故障关联部件与测点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实现分级定位与联动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941C2A-9113-4A50-8723-51E14F81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F05D8E-901F-4581-BC59-8ED1259C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提前感知异常演化，将分析结果直接带入设备管理</a:t>
            </a:r>
          </a:p>
        </p:txBody>
      </p:sp>
    </p:spTree>
    <p:extLst>
      <p:ext uri="{BB962C8B-B14F-4D97-AF65-F5344CB8AC3E}">
        <p14:creationId xmlns:p14="http://schemas.microsoft.com/office/powerpoint/2010/main" val="8254884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83CBFA-8024-43A9-A657-433D0FF1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362555-A503-4945-A827-12433B9F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67A505-A039-4524-9FC0-07371922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应用场景与价值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29ACA-94C6-416D-845C-D958B077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从日常巡检到检修复盘，嵌入压缩机管理各环节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666967-5DFA-4BBF-8DCF-F4EEDF66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AF79C-6358-461E-A69C-DBBDE817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F5FF6-0417-447A-989F-8B9BD209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95262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日常巡检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54DAB-ECD2-466C-9BDB-1EFA1163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95262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逐点查看变为状态总览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A29DFA-9ABF-41C9-B738-225E38B4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95262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更省时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F3DC4-F3FC-4665-9497-DC9A0061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00B80-C2B7-484D-B7AD-72E0E29C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0987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异常复核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56431-DA4C-4D6F-B6CB-4595D21D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80987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翻查曲线变为证据对比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8CAE4F-E54A-47BB-8878-C98DB784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80987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更清晰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7F07A3-E073-4A09-A739-C17FD8C1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7187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EA1FDB-C2D4-4B18-9E10-8DAB02EF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66712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检修决策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75AD6-7D81-49F9-A4A1-F7EA6A8A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66712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被动处置变为计划安排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D768DC-4202-4059-9BAA-D85E84B1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66712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少停机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D0BEED-1EAB-4BCF-9E26-71E9FBB3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33E789-18F6-4BDC-92BB-A1836ABC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52437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知识沉淀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473BA3-7E4A-4A1C-A20E-FEE6FAE3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52437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个人经验变为复用知识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0740C4-AEAF-445B-A638-F39825388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52437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可传承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E44A98-CE7F-4863-B8DD-F7ED434D0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55B515-0AE8-488A-BE8B-2E244CA1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安全、效率、成本与知识，统一落到更少意外停机</a:t>
            </a:r>
          </a:p>
        </p:txBody>
      </p:sp>
    </p:spTree>
    <p:extLst>
      <p:ext uri="{BB962C8B-B14F-4D97-AF65-F5344CB8AC3E}">
        <p14:creationId xmlns:p14="http://schemas.microsoft.com/office/powerpoint/2010/main" val="2688184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B07BF53-BC6C-45F0-8866-35837371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40A94-5967-41A9-A516-4FFCDF12F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62780F-A540-4E57-B975-31891E304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创新与展望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3900D2-7F0F-4C19-83E6-998A7B68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将试点能力沉淀为可复制、可持续演进的系统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A63CA-67BE-47F4-B417-808B7224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0B9AA-15A2-481D-BBCB-1FA03EA8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95475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45727-ADA4-41B0-AF00-7171723ED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9547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C9808-4D8A-44BC-AF58-F4D3EEEB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14550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数据破壁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A1CEB-1A66-482C-A33E-1007B252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多系统数据统一使用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5B4B6B-40ED-46E2-9B7E-75326DA8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1895475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218224-5837-4986-9C6A-2407C807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189547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28384-55B9-4CE9-ABC3-4EBBEF54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114550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机理融合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CA9876-22F4-49AF-9AD8-28A7CF47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686050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波形、趋势与功图互证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BE2C26-4330-4E82-9E77-46E0496C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00450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51DB92-42AD-4739-B261-374375C12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00450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8C1506-E8D0-4CE4-AAC6-B6161169F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9525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跨设备泛化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7C9088-B1DD-47D0-8F76-D40F12FC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91025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降低新设备适配成本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8652D7-296A-40E7-AD98-1CD9798C5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600450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686CEE-5D26-46CA-A133-4663500E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600450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2D7D65-D751-4B3D-923A-9B0F06E6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819525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三维语义绑定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75F8F9-D9CE-4647-81B1-F523B287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391025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模型、测点与故障关联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11E7FE-8AEE-43D8-B2B1-86A32D81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82880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演进路线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CA9C7C-C67D-4A3B-86C3-93E1861F1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95550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应用范围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5F78E6-A662-4108-99BB-0384B759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886075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单设备   多设备   全厂区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D006A2-34E5-44C5-9787-25F97459F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514725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感知能力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6966DB-715E-4FDA-8E76-A5E50E6A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905250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报警   预警   寿命预测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C0B42E-469F-40D9-B87F-E229AF69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533900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决策方式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B780CC-EE61-41D2-AC41-A2FF526F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924425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人工辅助   证据链   智能体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4D8756-E3F5-4223-B692-853F962E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9562C54-B5B5-4D90-88ED-DFD31703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由单机验证走向规模应用，由状态感知走向生命周期决策</a:t>
            </a:r>
          </a:p>
        </p:txBody>
      </p:sp>
    </p:spTree>
    <p:extLst>
      <p:ext uri="{BB962C8B-B14F-4D97-AF65-F5344CB8AC3E}">
        <p14:creationId xmlns:p14="http://schemas.microsoft.com/office/powerpoint/2010/main" val="81311696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4A66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F797E-2471-469F-B6E1-A347FEE8E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9547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从看见数据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FD676F-8C7E-4637-B11D-C4E5720E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8607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到看懂压缩机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0A2363-A20B-41D6-92E6-4E4EBCC1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10075"/>
            <a:ext cx="10287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47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让更早的感知，带来更少的意外停机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3BE00D-08EC-4007-89D6-5EE1DE7E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943600"/>
            <a:ext cx="1038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D5E3EE"/>
                </a:solidFill>
                <a:latin typeface="MiSans"/>
                <a:ea typeface="MiSans"/>
                <a:cs typeface="MiSans"/>
              </a:rPr>
              <a:t>数字世界模型驱动的压缩机生命周期感知系统</a:t>
            </a:r>
          </a:p>
        </p:txBody>
      </p:sp>
    </p:spTree>
    <p:extLst>
      <p:ext uri="{BB962C8B-B14F-4D97-AF65-F5344CB8AC3E}">
        <p14:creationId xmlns:p14="http://schemas.microsoft.com/office/powerpoint/2010/main" val="15984693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2026-10-21T07:32:09.4610000Z</dcterms:created>
  <dcterms:modified xsi:type="dcterms:W3CDTF">2026-10-21T07:32:09.4610000Z</dcterms:modified>
</coreProperties>
</file>