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ed63fd65b34ce3" /><Relationship Type="http://schemas.openxmlformats.org/officeDocument/2006/relationships/extended-properties" Target="/docProps/app.xml" Id="R53444fa69b5647e0" /><Relationship Type="http://schemas.openxmlformats.org/officeDocument/2006/relationships/officeDocument" Target="/ppt/presentation.xml" Id="Raf8e1130a067416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c56dcd97e04692"/>
  </p:sldMasterIdLst>
  <p:notesMasterIdLst>
    <p:notesMasterId xmlns:r="http://schemas.openxmlformats.org/officeDocument/2006/relationships" r:id="Rd3907efea6b54392"/>
  </p:notesMasterIdLst>
  <p:sldIdLst>
    <p:sldId xmlns:r="http://schemas.openxmlformats.org/officeDocument/2006/relationships" id="256" r:id="Raf9de131eec04e21"/>
    <p:sldId xmlns:r="http://schemas.openxmlformats.org/officeDocument/2006/relationships" id="257" r:id="Raac7117976e043cd"/>
    <p:sldId xmlns:r="http://schemas.openxmlformats.org/officeDocument/2006/relationships" id="258" r:id="R17d06bb24f94419a"/>
    <p:sldId xmlns:r="http://schemas.openxmlformats.org/officeDocument/2006/relationships" id="259" r:id="R759094efd60b4d6f"/>
    <p:sldId xmlns:r="http://schemas.openxmlformats.org/officeDocument/2006/relationships" id="260" r:id="Rc93961d753b1455f"/>
    <p:sldId xmlns:r="http://schemas.openxmlformats.org/officeDocument/2006/relationships" id="261" r:id="R8c58f43dde714281"/>
    <p:sldId xmlns:r="http://schemas.openxmlformats.org/officeDocument/2006/relationships" id="262" r:id="R45c2997173b444ec"/>
    <p:sldId xmlns:r="http://schemas.openxmlformats.org/officeDocument/2006/relationships" id="263" r:id="Rc608e39c0d6f4ef9"/>
    <p:sldId xmlns:r="http://schemas.openxmlformats.org/officeDocument/2006/relationships" id="264" r:id="R79eb39aef68f48b2"/>
    <p:sldId xmlns:r="http://schemas.openxmlformats.org/officeDocument/2006/relationships" id="265" r:id="Rea6c3125ad254285"/>
    <p:sldId xmlns:r="http://schemas.openxmlformats.org/officeDocument/2006/relationships" id="266" r:id="Rdb1eb3b99c1e421c"/>
    <p:sldId xmlns:r="http://schemas.openxmlformats.org/officeDocument/2006/relationships" id="267" r:id="R08813fa4a2b349d1"/>
    <p:sldId xmlns:r="http://schemas.openxmlformats.org/officeDocument/2006/relationships" id="268" r:id="R1943c0c5d2114c65"/>
    <p:sldId xmlns:r="http://schemas.openxmlformats.org/officeDocument/2006/relationships" id="269" r:id="R45ae5d4aec904f37"/>
    <p:sldId xmlns:r="http://schemas.openxmlformats.org/officeDocument/2006/relationships" id="270" r:id="R14245efda51a45bb"/>
    <p:sldId xmlns:r="http://schemas.openxmlformats.org/officeDocument/2006/relationships" id="271" r:id="Rc365c0dad890431c"/>
    <p:sldId xmlns:r="http://schemas.openxmlformats.org/officeDocument/2006/relationships" id="272" r:id="Rd8ff7f954ae841b1"/>
    <p:sldId xmlns:r="http://schemas.openxmlformats.org/officeDocument/2006/relationships" id="273" r:id="R0e91395e45f84918"/>
    <p:sldId xmlns:r="http://schemas.openxmlformats.org/officeDocument/2006/relationships" id="274" r:id="R3b08e9b2c1a848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ab14cd488c4caa" /><Relationship Type="http://schemas.openxmlformats.org/officeDocument/2006/relationships/slideMaster" Target="/ppt/slideMasters/slideMaster1.xml" Id="R39c56dcd97e04692" /><Relationship Type="http://schemas.openxmlformats.org/officeDocument/2006/relationships/notesMaster" Target="/ppt/notesMasters/notesMaster1.xml" Id="Rd3907efea6b54392" /><Relationship Type="http://schemas.openxmlformats.org/officeDocument/2006/relationships/presProps" Target="/ppt/presProps.xml" Id="Rbb0dc16e7c694f51" /><Relationship Type="http://schemas.openxmlformats.org/officeDocument/2006/relationships/tableStyles" Target="/ppt/tableStyles.xml" Id="R8cf01e612e694564" /><Relationship Type="http://schemas.openxmlformats.org/officeDocument/2006/relationships/slide" Target="/ppt/slides/slide1.xml" Id="Raf9de131eec04e21" /><Relationship Type="http://schemas.openxmlformats.org/officeDocument/2006/relationships/slide" Target="/ppt/slides/slide2.xml" Id="Raac7117976e043cd" /><Relationship Type="http://schemas.openxmlformats.org/officeDocument/2006/relationships/slide" Target="/ppt/slides/slide3.xml" Id="R17d06bb24f94419a" /><Relationship Type="http://schemas.openxmlformats.org/officeDocument/2006/relationships/slide" Target="/ppt/slides/slide4.xml" Id="R759094efd60b4d6f" /><Relationship Type="http://schemas.openxmlformats.org/officeDocument/2006/relationships/slide" Target="/ppt/slides/slide5.xml" Id="Rc93961d753b1455f" /><Relationship Type="http://schemas.openxmlformats.org/officeDocument/2006/relationships/slide" Target="/ppt/slides/slide6.xml" Id="R8c58f43dde714281" /><Relationship Type="http://schemas.openxmlformats.org/officeDocument/2006/relationships/slide" Target="/ppt/slides/slide7.xml" Id="R45c2997173b444ec" /><Relationship Type="http://schemas.openxmlformats.org/officeDocument/2006/relationships/slide" Target="/ppt/slides/slide8.xml" Id="Rc608e39c0d6f4ef9" /><Relationship Type="http://schemas.openxmlformats.org/officeDocument/2006/relationships/slide" Target="/ppt/slides/slide9.xml" Id="R79eb39aef68f48b2" /><Relationship Type="http://schemas.openxmlformats.org/officeDocument/2006/relationships/slide" Target="/ppt/slides/slide10.xml" Id="Rea6c3125ad254285" /><Relationship Type="http://schemas.openxmlformats.org/officeDocument/2006/relationships/slide" Target="/ppt/slides/slide11.xml" Id="Rdb1eb3b99c1e421c" /><Relationship Type="http://schemas.openxmlformats.org/officeDocument/2006/relationships/slide" Target="/ppt/slides/slide12.xml" Id="R08813fa4a2b349d1" /><Relationship Type="http://schemas.openxmlformats.org/officeDocument/2006/relationships/slide" Target="/ppt/slides/slide13.xml" Id="R1943c0c5d2114c65" /><Relationship Type="http://schemas.openxmlformats.org/officeDocument/2006/relationships/slide" Target="/ppt/slides/slide14.xml" Id="R45ae5d4aec904f37" /><Relationship Type="http://schemas.openxmlformats.org/officeDocument/2006/relationships/slide" Target="/ppt/slides/slide15.xml" Id="R14245efda51a45bb" /><Relationship Type="http://schemas.openxmlformats.org/officeDocument/2006/relationships/slide" Target="/ppt/slides/slide16.xml" Id="Rc365c0dad890431c" /><Relationship Type="http://schemas.openxmlformats.org/officeDocument/2006/relationships/slide" Target="/ppt/slides/slide17.xml" Id="Rd8ff7f954ae841b1" /><Relationship Type="http://schemas.openxmlformats.org/officeDocument/2006/relationships/slide" Target="/ppt/slides/slide18.xml" Id="R0e91395e45f84918" /><Relationship Type="http://schemas.openxmlformats.org/officeDocument/2006/relationships/slide" Target="/ppt/slides/slide19.xml" Id="R3b08e9b2c1a848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2452e0ed72f4d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3f2422258f46f1" /><Relationship Type="http://schemas.openxmlformats.org/officeDocument/2006/relationships/notesMaster" Target="/ppt/notesMasters/notesMaster1.xml" Id="Ra50c15b8156640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2b24632b5b405a" /><Relationship Type="http://schemas.openxmlformats.org/officeDocument/2006/relationships/notesMaster" Target="/ppt/notesMasters/notesMaster1.xml" Id="R33363a3808d74a8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86cffbb6374f1b" /><Relationship Type="http://schemas.openxmlformats.org/officeDocument/2006/relationships/notesMaster" Target="/ppt/notesMasters/notesMaster1.xml" Id="Rb572a66236e34c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8ccae87e504bb8" /><Relationship Type="http://schemas.openxmlformats.org/officeDocument/2006/relationships/notesMaster" Target="/ppt/notesMasters/notesMaster1.xml" Id="Rf5325d47da9c41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f26d62de3814c1f" /><Relationship Type="http://schemas.openxmlformats.org/officeDocument/2006/relationships/notesMaster" Target="/ppt/notesMasters/notesMaster1.xml" Id="Rdde2a927db2f41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43ee51e4de4cd6" /><Relationship Type="http://schemas.openxmlformats.org/officeDocument/2006/relationships/notesMaster" Target="/ppt/notesMasters/notesMaster1.xml" Id="R0fabca688bb240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c00d6d6f7b4ae7" /><Relationship Type="http://schemas.openxmlformats.org/officeDocument/2006/relationships/notesMaster" Target="/ppt/notesMasters/notesMaster1.xml" Id="R30974047a7994f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feba3e733e44f6" /><Relationship Type="http://schemas.openxmlformats.org/officeDocument/2006/relationships/notesMaster" Target="/ppt/notesMasters/notesMaster1.xml" Id="R11ce0ab0578946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1edb93594d4fa4" /><Relationship Type="http://schemas.openxmlformats.org/officeDocument/2006/relationships/notesMaster" Target="/ppt/notesMasters/notesMaster1.xml" Id="R7ea521b80c4b469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1f1e13cbe7a48a6" /><Relationship Type="http://schemas.openxmlformats.org/officeDocument/2006/relationships/notesMaster" Target="/ppt/notesMasters/notesMaster1.xml" Id="R0593f4fb984c4d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b3dd3ac1c54c06" /><Relationship Type="http://schemas.openxmlformats.org/officeDocument/2006/relationships/notesMaster" Target="/ppt/notesMasters/notesMaster1.xml" Id="Rea0b396db0674b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fcc60178bd34707" /><Relationship Type="http://schemas.openxmlformats.org/officeDocument/2006/relationships/notesMaster" Target="/ppt/notesMasters/notesMaster1.xml" Id="Rb2b8d1df3040496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e301fb9ee1c4707" /><Relationship Type="http://schemas.openxmlformats.org/officeDocument/2006/relationships/notesMaster" Target="/ppt/notesMasters/notesMaster1.xml" Id="Rb390e4654b644d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67d06f81b3249c9" /><Relationship Type="http://schemas.openxmlformats.org/officeDocument/2006/relationships/notesMaster" Target="/ppt/notesMasters/notesMaster1.xml" Id="R7eb76d02cfb246b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ff050147ab64683" /><Relationship Type="http://schemas.openxmlformats.org/officeDocument/2006/relationships/notesMaster" Target="/ppt/notesMasters/notesMaster1.xml" Id="R0319475bd2ba405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6797879af904acb" /><Relationship Type="http://schemas.openxmlformats.org/officeDocument/2006/relationships/notesMaster" Target="/ppt/notesMasters/notesMaster1.xml" Id="Re54abe0b8f2a4b8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5974daf452b460b" /><Relationship Type="http://schemas.openxmlformats.org/officeDocument/2006/relationships/notesMaster" Target="/ppt/notesMasters/notesMaster1.xml" Id="R5e83d3f45c3b4a2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05a1b93e62b4b50" /><Relationship Type="http://schemas.openxmlformats.org/officeDocument/2006/relationships/notesMaster" Target="/ppt/notesMasters/notesMaster1.xml" Id="R04bbb3b0fd774cf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4c51374b5eb49cb" /><Relationship Type="http://schemas.openxmlformats.org/officeDocument/2006/relationships/notesMaster" Target="/ppt/notesMasters/notesMaster1.xml" Id="R5d40f66ade524e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不急着讲技术，先用一句话建立印象：这套系统不是再做一个报警平台，而是给设备建立一个会学习、能进化的数字分身。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这一页是全篇的“总纲”。后面每一章，都是对这四句话的展开。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先把问题讲透：不是设备不够智能，而是数据、认知、行动三件事没有连起来。后面的系统设计，就是逐层把这三个断点接上。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强调“提前量”的价值：同样的故障，早几天和晚几小时，处置成本完全不同。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数字世界模型不是一张静态的三维图，而是一套持续更新的设备认知系统。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这一页只讲链路，不讲技术。听众只需要记住：数据从现场进来，最后变成可执行的判断。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强调分层的好处：接入变化不影响模型，模型升级不影响呈现，系统可以持续演进。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这一页是“能力地图”，让听众建立整体感。不要逐条念，挑三条重点讲即可。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可以讲一个通用故事：过去靠人工导出、手工整理；现在通过接口解析和自动批量获取，把数据孤岛变成可编程的数据源。这是整套系统能成立的前提。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一句话总结：数据处理不是“洗干净”，而是把数据变成“可比较、可计算、可追溯”的资产。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这一页回答一个常见疑问：模型从哪里来？答案是，从专家标注和业务确认中来。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强调组合思维：规则保底线，统计看趋势，表征看形态，功图看机理，综合判断给结论。任何单一模型都不够。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用“医生看病”类比：验血看指标，影像看形态，问诊看历史，最后综合判断。系统也是一样，多种证据一起看。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这一页是“感知呈现”的高潮。强调从“看曲线”升级为“看设备”，让非技术人员也能一眼看懂。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系统的价值不只在第一次上线，而在于使用过程中不断变准。这是“数字世界模型”和“静态报表”的本质区别。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不堆指标，重点讲“这些能力解决什么问题”。指标放在附录或答疑时使用。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把技术能力翻译成管理语言：系统最终要落到“少停机、少用人、少出错、可传承”。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创新点不要讲成技术清单，要讲成“为什么这套系统可以复制到更多设备”。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用一句话收束全篇：这套系统的终点不是更多报警，而是更少的意外停机。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93086ee248493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3da81d6cc54b5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1d83eaad00470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e99016984c47d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0809f4b2b74c3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c1f1d2870e46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2A227F1-6741-453B-A87C-1A8A2FF583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3D0ED70-6BB4-4DF9-8BC7-38F109A1D46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46E457A-F3C9-4A87-9747-A68CEC4F32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EED1AA-5A88-4896-99F3-0F101BBE71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D8595EB-3322-42D8-99BC-006ADACA42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3FDBB4B-5E87-48AD-BB7D-66C41365FB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F3D5955-4C73-4F03-ADA8-C761FA59542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7B4CBCA-E36C-4D80-9AD9-C853A20D1DE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7138F7A-6C17-45D5-AFA8-8A773C6906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E43F443-8F24-4DAB-8D01-01D528A658E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c27c3d8abce4471" /><Relationship Type="http://schemas.openxmlformats.org/officeDocument/2006/relationships/slideLayout" Target="/ppt/slideLayouts/slideLayout1.xml" Id="R5b57a41556c0477a" /><Relationship Type="http://schemas.openxmlformats.org/officeDocument/2006/relationships/slideLayout" Target="/ppt/slideLayouts/slideLayout2.xml" Id="Re227420a526c45f0" /><Relationship Type="http://schemas.openxmlformats.org/officeDocument/2006/relationships/slideLayout" Target="/ppt/slideLayouts/slideLayout3.xml" Id="R563bd5ad45794eaf" /><Relationship Type="http://schemas.openxmlformats.org/officeDocument/2006/relationships/slideLayout" Target="/ppt/slideLayouts/slideLayout4.xml" Id="R24380fb7aef64e59" /><Relationship Type="http://schemas.openxmlformats.org/officeDocument/2006/relationships/slideLayout" Target="/ppt/slideLayouts/slideLayout5.xml" Id="R4af4561eb6b64280" /><Relationship Type="http://schemas.openxmlformats.org/officeDocument/2006/relationships/slideLayout" Target="/ppt/slideLayouts/slideLayout6.xml" Id="Rcda98bfd912d49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57a41556c0477a"/>
    <p:sldLayoutId xmlns:r="http://schemas.openxmlformats.org/officeDocument/2006/relationships" id="2147483650" r:id="Re227420a526c45f0"/>
    <p:sldLayoutId xmlns:r="http://schemas.openxmlformats.org/officeDocument/2006/relationships" id="2147483651" r:id="R563bd5ad45794eaf"/>
    <p:sldLayoutId xmlns:r="http://schemas.openxmlformats.org/officeDocument/2006/relationships" id="2147483652" r:id="R24380fb7aef64e59"/>
    <p:sldLayoutId xmlns:r="http://schemas.openxmlformats.org/officeDocument/2006/relationships" id="2147483653" r:id="R4af4561eb6b64280"/>
    <p:sldLayoutId xmlns:r="http://schemas.openxmlformats.org/officeDocument/2006/relationships" id="2147483654" r:id="Rcda98bfd912d49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34712a42b14eae" /><Relationship Type="http://schemas.openxmlformats.org/officeDocument/2006/relationships/image" Target="/ppt/media/image.png" Id="Rcc85d2ddeaa740e8" /><Relationship Type="http://schemas.openxmlformats.org/officeDocument/2006/relationships/notesSlide" Target="/ppt/notesSlides/notesSlide1.xml" Id="Ree242beb3e9347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be01ed3f094057" /><Relationship Type="http://schemas.openxmlformats.org/officeDocument/2006/relationships/notesSlide" Target="/ppt/notesSlides/notesSlide2.xml" Id="R789d78d6cfec4b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5f360801e84c42" /><Relationship Type="http://schemas.openxmlformats.org/officeDocument/2006/relationships/notesSlide" Target="/ppt/notesSlides/notesSlide3.xml" Id="Raebdef27a07946e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ad9dce51f04842" /><Relationship Type="http://schemas.openxmlformats.org/officeDocument/2006/relationships/notesSlide" Target="/ppt/notesSlides/notesSlide4.xml" Id="R34f7c417e0c148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43a475aa53452e" /><Relationship Type="http://schemas.openxmlformats.org/officeDocument/2006/relationships/notesSlide" Target="/ppt/notesSlides/notesSlide5.xml" Id="Ra88b15027bf949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48b11a156d46d8" /><Relationship Type="http://schemas.openxmlformats.org/officeDocument/2006/relationships/notesSlide" Target="/ppt/notesSlides/notesSlide6.xml" Id="R006400c1fb1e45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48847224234f5f" /><Relationship Type="http://schemas.openxmlformats.org/officeDocument/2006/relationships/notesSlide" Target="/ppt/notesSlides/notesSlide7.xml" Id="Re853300cec744ae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468cb6ef64492b" /><Relationship Type="http://schemas.openxmlformats.org/officeDocument/2006/relationships/notesSlide" Target="/ppt/notesSlides/notesSlide8.xml" Id="R691fe0d31d464b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7cd1f73b564714" /><Relationship Type="http://schemas.openxmlformats.org/officeDocument/2006/relationships/notesSlide" Target="/ppt/notesSlides/notesSlide9.xml" Id="Rfea8739029a74c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034366c06e4a89" /><Relationship Type="http://schemas.openxmlformats.org/officeDocument/2006/relationships/notesSlide" Target="/ppt/notesSlides/notesSlide10.xml" Id="R6cee49441f384b0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a557ecaae34284" /><Relationship Type="http://schemas.openxmlformats.org/officeDocument/2006/relationships/notesSlide" Target="/ppt/notesSlides/notesSlide11.xml" Id="R896a3752708b444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5ed1b158404316" /><Relationship Type="http://schemas.openxmlformats.org/officeDocument/2006/relationships/notesSlide" Target="/ppt/notesSlides/notesSlide12.xml" Id="Rd9b0334a870a4de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4a8fe982604206" /><Relationship Type="http://schemas.openxmlformats.org/officeDocument/2006/relationships/notesSlide" Target="/ppt/notesSlides/notesSlide13.xml" Id="R4f2ccaf42e374a5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12b26eca68473e" /><Relationship Type="http://schemas.openxmlformats.org/officeDocument/2006/relationships/image" Target="/ppt/media/image2.png" Id="Rb796b5cca2a14e32" /><Relationship Type="http://schemas.openxmlformats.org/officeDocument/2006/relationships/notesSlide" Target="/ppt/notesSlides/notesSlide14.xml" Id="R7af61576cb074bc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850a27686a4c5b" /><Relationship Type="http://schemas.openxmlformats.org/officeDocument/2006/relationships/notesSlide" Target="/ppt/notesSlides/notesSlide15.xml" Id="Rb0fc3996ead742c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0c8058dd5a4233" /><Relationship Type="http://schemas.openxmlformats.org/officeDocument/2006/relationships/notesSlide" Target="/ppt/notesSlides/notesSlide16.xml" Id="R92fbddc19f684eb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44cc2d0b53435e" /><Relationship Type="http://schemas.openxmlformats.org/officeDocument/2006/relationships/notesSlide" Target="/ppt/notesSlides/notesSlide17.xml" Id="R296a9c6f244942b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e99ea1ba0a4fde" /><Relationship Type="http://schemas.openxmlformats.org/officeDocument/2006/relationships/notesSlide" Target="/ppt/notesSlides/notesSlide18.xml" Id="Rb7e729525e7f486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eafd9423634059" /><Relationship Type="http://schemas.openxmlformats.org/officeDocument/2006/relationships/notesSlide" Target="/ppt/notesSlides/notesSlide19.xml" Id="R863e507a2ded450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A66A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5D32A-C61C-488E-8C98-2B37D2668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0"/>
            <a:ext cx="42195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31CC4-553C-40E0-A974-7901E7562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04975"/>
            <a:ext cx="7334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数字世界模型驱动的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702357-A085-493D-BB96-5C455B85A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43175"/>
            <a:ext cx="7620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压缩机生命周期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3F1AC-6C99-4885-A689-1F854598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38525"/>
            <a:ext cx="704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3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感知系统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8A7E42-7A98-48D2-86FA-FDEFBAE5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67250"/>
            <a:ext cx="695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从报警之后处置，到故障之前感知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B1C8FE-4B1C-42D6-B3BB-71A062A3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626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D5E3EE"/>
                </a:solidFill>
                <a:latin typeface="MiSans"/>
                <a:ea typeface="MiSans"/>
                <a:cs typeface="MiSans"/>
              </a:rPr>
              <a:t>系统介绍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F5AFF-2B2E-4382-BA64-AC42CFB2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59626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2026.10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19FF0E-11A1-42BE-9945-263D2C6528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85d2ddeaa740e8"/>
          <a:stretch xmlns:a="http://schemas.openxmlformats.org/drawingml/2006/main"/>
        </p:blipFill>
        <p:spPr>
          <a:xfrm xmlns:a="http://schemas.openxmlformats.org/drawingml/2006/main">
            <a:off x="8096250" y="2616056"/>
            <a:ext cx="3714750" cy="192116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065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7831ACF-E8F1-4C27-8205-DF0E98A9B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492F5-BF1A-4FF6-ACEE-31EC052A1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C9BB5-7679-4FF7-9B1C-80379F41D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一页看懂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ADBD1B-5090-46F2-BD7A-280104AD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让压缩机状态可理解，让故障风险提前可见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1EE10A-09E1-489E-894D-F842645F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DEF63C-1186-4030-BB0B-5143E712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25146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5857B8-74DC-4325-84F8-40DEF6BD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BB357-99E6-4E78-8ACE-7C49201A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19325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A3225C-2D98-49CE-B7EF-F3B1A204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33675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看得见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41DF4-0437-48EF-BA97-0B146F79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86125"/>
            <a:ext cx="20574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多源数据汇成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一份设备健康档案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BB1E48-3C6F-4237-9D2B-596052DA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00250"/>
            <a:ext cx="25146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49795A-8ED0-46A7-95A7-1CEBA4BB5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00250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3C8156-9AEB-464A-A819-E0BE94729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219325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347DF7-9A6D-49CD-B076-5499B7B60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733675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算得准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2B557A-2039-41F3-BC20-7BD0E8BC0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286125"/>
            <a:ext cx="20574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趋势与机理共同判断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捕捉早期演化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2363CE-7763-4656-B555-7A434B67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25146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34FCFC-6559-4D93-9EFB-57D32828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D63A89-28AC-4BDB-ACDF-14E8AF6C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219325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C30A31-8CBF-47CE-B2B7-BCCEE14C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33675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定得位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B3E849-DE0B-4AB0-B7A6-45980E555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86125"/>
            <a:ext cx="20574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风险映射到部件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快速找到问题所在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23B609-9874-45C6-B5D7-0025F8EC1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000250"/>
            <a:ext cx="2514600" cy="31432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9C9223-3A08-416B-AFB6-F64021CC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000250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36EA81-F809-4BC5-AA60-814E0BBDE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219325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C5EFB8-313E-4662-97AC-9882D4B1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33675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学得会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8B740F-67F8-4E4C-A59D-825229A42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86125"/>
            <a:ext cx="20574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人工确认回写样本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经验持续沉淀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B21B9A-1FF1-46EA-82BC-65F2C582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31F3D8-695B-4BE0-91EE-705827DEE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一套持续更新的数字分身，贯通数据、判断与行动</a:t>
            </a:r>
          </a:p>
        </p:txBody>
      </p:sp>
    </p:spTree>
    <p:extLst>
      <p:ext uri="{BB962C8B-B14F-4D97-AF65-F5344CB8AC3E}">
        <p14:creationId xmlns:p14="http://schemas.microsoft.com/office/powerpoint/2010/main" val="19369145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6D2EB6-CD32-4E47-A051-B9B226050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747957-8991-4D19-8C49-65280AC1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AF3D7-8D02-4C63-AC5F-8D4BB9E7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为什么需要这套系统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63BF90-8389-4DCA-AC95-565BDE6BA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数据、认知与行动之间，仍有三个断层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70AFA-4B6A-4DF1-A055-BFE7D2209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706CE-457E-4BC2-9254-3FFCD19D3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14550"/>
            <a:ext cx="33909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312746-0951-429F-8F5D-C973A0562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14550"/>
            <a:ext cx="3390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C10C0E-A4B8-4585-8A98-9039B7BF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33625"/>
            <a:ext cx="2933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1BB9BC-8488-4E72-BD19-DB1CFF37E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47975"/>
            <a:ext cx="2933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数据断层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ECC890-EF35-4057-A06E-FC7D5AE8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00425"/>
            <a:ext cx="2933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系统各管一段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数据难以联合使用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5348F6-C946-4CD2-BEB1-8F34B2A1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114550"/>
            <a:ext cx="33909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A10EB1-7C43-47E3-B5F2-7ED880E0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114550"/>
            <a:ext cx="3390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7FEC24-F8BE-4187-B98F-A1FBE0750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33625"/>
            <a:ext cx="2933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C8F17D-C89F-4060-8F51-A058BCE1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847975"/>
            <a:ext cx="2933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认知断层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113D3F-808D-4195-8BC9-6F0D2B7E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400425"/>
            <a:ext cx="2933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阈值只看当下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演化过程难以识别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C191B1-B9DD-4D27-9FDB-427C5F5B6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114550"/>
            <a:ext cx="33909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A90AFC-CEB8-4220-8CB5-83C65F6DA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114550"/>
            <a:ext cx="3390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C9909B-757F-41A6-87E7-78D80604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333625"/>
            <a:ext cx="2933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04410D-7A31-4B07-B3DC-D26C4B56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47975"/>
            <a:ext cx="2933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行动断层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AF7ECF-B59E-40D7-BAC0-FDB0B6C67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400425"/>
            <a:ext cx="29337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知道异常发生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却难判断部位与轻重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CE285C-8DA6-4878-A533-31E633ED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6D002D-87A0-455C-908C-B0DBB2F7E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把分散的数据，转化为能够指导检修的判断</a:t>
            </a:r>
          </a:p>
        </p:txBody>
      </p:sp>
    </p:spTree>
    <p:extLst>
      <p:ext uri="{BB962C8B-B14F-4D97-AF65-F5344CB8AC3E}">
        <p14:creationId xmlns:p14="http://schemas.microsoft.com/office/powerpoint/2010/main" val="21102592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1E56C6B-3062-47D0-AB65-0F8A7426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7C1A01-711B-4B08-94EB-12964CBF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BE696D-DB7B-4137-AAA1-A5497A6C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建设目标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54EB3D-772F-4459-9A8C-6C8D37A0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把处置窗口前移，为计划检修争取时间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CB684-DDF8-456D-82B4-1B2FED730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3C5C68-6677-4FA9-938B-EEA6AA86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19300"/>
            <a:ext cx="142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传统路径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BEECD-C85B-423A-BAC6-6D587A58F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48100"/>
            <a:ext cx="142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目标路径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18162D-EA6E-488C-BB1A-2BB178B20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9526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B0B0B4-A1CD-4B61-B0B8-3133BC40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0478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故障发生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AD88C5-8074-4EEB-B8A5-219741DBC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2574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D6E980-3E2B-40F9-BFF6-5BF1AA05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9526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1326C1-D5D8-4296-BA54-9D314F4C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0478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触发报警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1A42F1-99AE-42F7-B230-041E8ACD4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2574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50BCC-A3A7-4F50-9A1C-5AA90C6E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9526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4FCF45-87A8-4462-AC00-0FAD6515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0478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非计划停机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C34F40-9B65-4922-A935-4C5F0E2C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2574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869B8B-358B-4ED2-A8B2-CCBCFAD9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9526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97A8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11BEEB-5E79-4F04-8B2E-AB7B96447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0478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事后维修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0560B0-5354-4618-829F-89269C8B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7814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A06496-C989-41AD-A1AB-2EBDC939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38766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特征出现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3277BB-7BDA-4CEE-9C53-8F66EFF0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0862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0E8B0C-F3FA-4DC9-9345-71A1778FC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7814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1EDC96-438E-4DAB-8057-3222694A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8766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趋势确认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E1B162-9CBC-4D67-8B38-A77AC93E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0862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E1AF5F-B9A0-46AF-81D4-D26979E0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814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32F007-830A-41CA-AC67-B60F3AB06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8766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提前预警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66489AF-AC59-41EE-8101-CAFA4147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4086225"/>
            <a:ext cx="20955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1509B9-415B-4D14-9AD2-38FB4B8EB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81425"/>
            <a:ext cx="200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F58FE00-CEAA-4EE1-80F4-12F5300D3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876675"/>
            <a:ext cx="184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计划检修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DB88FF-F2DB-4000-A7C8-CEF139B5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857500"/>
            <a:ext cx="8810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被动处置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D9AD655-92AD-458C-98BA-2B63763EA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695825"/>
            <a:ext cx="8810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更早发现   更准判断   更直观定位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5E650D8-E337-41A7-8F2A-6E39DC46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83320C0-D0A6-4763-B36E-EB505B28A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提前感知，让同一类故障拥有更从容的处置窗口</a:t>
            </a:r>
          </a:p>
        </p:txBody>
      </p:sp>
    </p:spTree>
    <p:extLst>
      <p:ext uri="{BB962C8B-B14F-4D97-AF65-F5344CB8AC3E}">
        <p14:creationId xmlns:p14="http://schemas.microsoft.com/office/powerpoint/2010/main" val="13800196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A83D6F-CD58-41C3-B52C-F22F87AB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A79EE2-6CF5-48B5-9BBE-F07D66C3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D49A17-E021-4676-BA5D-7D543CB14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总体理念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B81D8-4C84-48A4-903D-53EA2BEC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为压缩机建立能感知、会判断、可进化的数字分身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5BDD4D-1246-44FF-83D3-21A5CF0D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82ED5-BAA4-4DE3-B93C-986BEEF06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009775"/>
            <a:ext cx="3905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D66052-A812-44A4-9968-CC51D045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009775"/>
            <a:ext cx="3905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427D5F-F8A8-49BE-B0D0-000E2FE76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22288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感知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EBAA80-48EA-4D6D-AA2F-217B20D5E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28003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多源状态持续汇入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CB4929-0209-4C2E-8C6E-F1C92838C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09775"/>
            <a:ext cx="3905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E27D2B-EA46-4DC8-9131-55F687A5D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09775"/>
            <a:ext cx="3905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4DF137-1F0E-4D3F-9549-6095EDC29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2288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认知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E122BA-C653-4B33-BEE1-BFA23602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8003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特征、趋势与机理判断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427294-86DF-404E-A68D-13A9DD7E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067175"/>
            <a:ext cx="3905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C72A2C-C801-416C-8BE1-B84255618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067175"/>
            <a:ext cx="3905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A57FC2-0747-4934-8A2A-B7F13EA9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2862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学习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28065C-DCB1-4A73-B94A-582D7F99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48577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确认回写，模型迭代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0C18B6-3C67-4A9A-A0D0-AFE83B56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67175"/>
            <a:ext cx="3905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F07FFD-4F51-46A0-A283-06035974C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67175"/>
            <a:ext cx="3905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7A1218-500A-430E-9293-D65A61ED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2862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决策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853431-A5A5-4EBD-9F34-CD84D0AE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857750"/>
            <a:ext cx="3448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风险分级，辅助检修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9A3BE9-EF61-47C8-AD6A-C8FD4AF3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2571750"/>
            <a:ext cx="11430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E2B2BD-B7EC-4DED-BFF0-F9D4FE79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4619625"/>
            <a:ext cx="1143000" cy="1714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C22218-5DDA-4CD0-8715-3EC870839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476625"/>
            <a:ext cx="209550" cy="48577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D1242A-3DB8-4BC6-BEE0-8E71F52C6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475" y="3476625"/>
            <a:ext cx="209550" cy="485775"/>
          </a:xfrm>
          <a:prstGeom xmlns:a="http://schemas.openxmlformats.org/drawingml/2006/main" prst="up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B5E7FB-8AE1-4BE6-A5FF-C8D3B9BA9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400425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3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3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设备数字分身</a:t>
            </a:r>
          </a:p>
        </p:txBody>
      </p:sp>
    </p:spTree>
    <p:extLst>
      <p:ext uri="{BB962C8B-B14F-4D97-AF65-F5344CB8AC3E}">
        <p14:creationId xmlns:p14="http://schemas.microsoft.com/office/powerpoint/2010/main" val="5288584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90A9D92-8928-4F87-A3BF-9FCC235C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BE08D-1E5D-4318-979B-1BDA0FBF8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40E1B-58E8-4A5F-B3E7-84F981C1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业务架构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D24F7-0327-4B2E-B2CB-020658379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让现场数据沿完整链路，走到可执行的决策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DA1798-12A8-4CFB-A24D-5E6F3D1E9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99F628-7A4E-45D6-9672-A29A2F40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23105C-EF6C-404B-9ABA-40822C65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ADCFA0-01D0-4F5A-AFE1-6EF8D4A1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传感器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控制与监测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8915CC-BD3C-469E-A88D-FA0101246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967DFA-D919-4224-8F3B-6C91A9DDB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D96BA4-DA08-4B6F-9BC3-50BEA747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统一接入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5A2E13-5E9F-42FA-A64B-3A70C874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多协议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多系统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3A1EDE-7DB2-464C-B477-F6268CE1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16BCB9-F446-4973-A808-EDD6DDB5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18E169-E754-488B-80B1-B10D0B0B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2A47E-B510-48A3-9739-88A0EAB9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语义统一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质量处理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5FB899-ACBD-417A-BABA-A21F0467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8E51FF-BB0A-4934-B82A-40A461B79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BA8E96-7356-456B-ACED-984FD2184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模型评估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8330E-AF55-488D-8FDD-53193CDBD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趋势与波形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机理融合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78631F-FA6C-483C-93D0-74832FE4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D8BC57-C6B8-4B28-94C1-02EA57920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C9C2A0-6990-4157-8750-F283F54E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感知呈现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07FFE0-6E0E-4511-803A-EF250B48D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分级与定位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处置窗口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01172A-0CF1-4ED2-A05F-79F0A926D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695575"/>
            <a:ext cx="1524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93F42F-8021-494F-8E6D-E8C244A2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2409825"/>
            <a:ext cx="16287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6795896-6CD6-4E4F-B85B-E4337407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2505075"/>
            <a:ext cx="1476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闭环反馈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D526E7-17E7-4832-BCEE-4A117149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2175" y="3352800"/>
            <a:ext cx="17049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人工确认</a:t>
            </a:r>
          </a:p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样本回写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F2AFB21-C4B3-472F-9315-B7856018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5086350"/>
            <a:ext cx="719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7A8523-E575-45B0-8110-3166134DB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7975" y="4391025"/>
            <a:ext cx="2857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74F5C7F-DBF4-4839-A14B-73E28007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21970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样本与知识持续回流模型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95056BD-0E06-4ECD-BB4D-BB2A76928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F31FF2D-28D1-4E0C-A2FF-54DE641F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数据流连接现场，业务流连接判断与行动</a:t>
            </a:r>
          </a:p>
        </p:txBody>
      </p:sp>
    </p:spTree>
    <p:extLst>
      <p:ext uri="{BB962C8B-B14F-4D97-AF65-F5344CB8AC3E}">
        <p14:creationId xmlns:p14="http://schemas.microsoft.com/office/powerpoint/2010/main" val="11230318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57A04F-7AD4-4CEE-8D4C-A884477B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46B77D-BA64-46FB-B65D-6C8684E1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007BC3-542B-43E7-85F1-918CC43D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功能架构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6C6955-F10D-4D44-AE62-C8980E2B2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五层能力，支撑从看到数据到看懂压缩机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A19E5-CC7B-4279-992F-EA9C243A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CD8332-E7AB-4EFF-A460-CEB61C5E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876425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825F2-5B32-448C-9A41-A7698F42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933575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呈现层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616D47-C101-4092-9318-5E7C1778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876425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392465-3964-41E8-9161-29BA5759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952625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三维状态    告警    曲线    报告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A0185-E64D-487B-82E0-256B4E6E0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609850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076D26-C683-46BB-9F33-2664E182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667000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应用层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402F13-83E0-43BF-A0EC-777725DF3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609850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9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5728F7-42A9-470C-9A8D-46DC5D8E2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686050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提前预警    风险分级    部件定位    人工复核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84E083-329F-43D3-B54E-7224A648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343275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AD8BF-9CB0-4BB5-8664-0CE07716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400425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D7651D-BF22-4042-92FC-EA1A6125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343275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CEEA33-6F70-4594-95AA-397927517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419475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规则    时序    波形表征    功图    综合判断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7E3F67-25D8-4524-97B0-5A86C1430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076700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9AE407-FB7B-40FF-BFE7-7958BEC3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133850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CC7EBA-569D-4BE3-B575-34C51D70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076700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9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03C23D-22D3-4355-AB85-5E754E771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52900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原始数据    聚合数据    特征样本    业务结论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858C2F-4DDC-42A8-A954-3D9FF247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810125"/>
            <a:ext cx="1943100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BB3D1D-EAFD-4AC1-A98C-C4D146E75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867275"/>
            <a:ext cx="17526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接入层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FA0D4A-58E6-4F89-9E6A-89CD29F9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810125"/>
            <a:ext cx="7953375" cy="581025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6E7A70-00D0-4F5A-BC77-0223B8391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886325"/>
            <a:ext cx="749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传感器    控制系统    监测系统    离线资料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EB43DB-5C71-4267-AF1D-4647929D0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B02F062-2A7E-482B-B8DE-D864E105C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接入、模型与呈现分层演进，支撑系统持续扩展</a:t>
            </a:r>
          </a:p>
        </p:txBody>
      </p:sp>
    </p:spTree>
    <p:extLst>
      <p:ext uri="{BB962C8B-B14F-4D97-AF65-F5344CB8AC3E}">
        <p14:creationId xmlns:p14="http://schemas.microsoft.com/office/powerpoint/2010/main" val="9965129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C49A8AE-CF3C-4766-85B6-219D9DDF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74ACB3-2E50-427C-979E-7CFC1FB85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1B0B61-75C7-4B9C-A009-5C9A9EAE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功能全景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E5528A-E2E3-40C7-AB4C-9B088FE37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五组能力覆盖数据进入、风险判断与经验沉淀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D3841A-6830-4BB7-9B8A-6E7E33EA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F4F4B4-1519-4DC2-86DF-96002303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2381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F23A79-6043-402B-9A13-46B8BE06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52750"/>
            <a:ext cx="20193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3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</a:t>
            </a:r>
          </a:p>
          <a:p xmlns:a="http://schemas.openxmlformats.org/drawingml/2006/main">
            <a:pPr algn="ctr">
              <a:defRPr sz="23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3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894EA-829F-484A-A17A-2DC402558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52650"/>
            <a:ext cx="28575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610532-574B-4B2A-9B95-12CFA7AB2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381375"/>
            <a:ext cx="2571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ABBB2A-0901-47A0-9063-EBF71318E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52650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B016BA-9487-4C75-B91D-9AA190E20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866900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D13BB1-9F5D-41F3-B21E-167BB2AA1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193357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数据接入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31B774-5854-48FC-A4E3-475BF0570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19431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多协议    多系统    多形态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B7A067-D944-4B95-8E2F-90955E731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924175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0F4741-81A5-4D31-A1ED-CBC10C6E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638425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2C16A7-1395-421E-A71E-9E822E16C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70510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00A4EC-C254-45D9-9E13-971199A7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2714625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语义统一    运行过滤    分层存储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C09C4A-AC58-4C97-B7AA-055F8497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695700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04D56B-174D-4B5A-A288-0BAB8EA3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409950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7BE6A5-0C13-4839-B3E1-7E813595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47662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模型能力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1D35FB-37DB-4E92-8014-5BF4C925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348615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趋势判断    波形表征    功图评估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326079-C5EA-4F27-B2FA-1FC4193E8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67225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7A8942-E731-4ABA-86F9-0674B4A86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181475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019E4B-EB70-4003-86A3-C651D024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248150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感知呈现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A53032-7F1A-4743-A68C-FD2DF6949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257675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三维定位    风险分级    提前期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51DC98-5B1D-484A-80DB-6D422D0D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238750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EA546F-66BD-430F-B87C-01367027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953000"/>
            <a:ext cx="1619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465EABD-E5BC-435B-B847-E96DA27C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01967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闭环学习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0AD3277-1AC3-4D7A-94D9-6FC6426A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5029200"/>
            <a:ext cx="547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人工标注    样本回写    模型迭代</a:t>
            </a:r>
          </a:p>
        </p:txBody>
      </p:sp>
    </p:spTree>
    <p:extLst>
      <p:ext uri="{BB962C8B-B14F-4D97-AF65-F5344CB8AC3E}">
        <p14:creationId xmlns:p14="http://schemas.microsoft.com/office/powerpoint/2010/main" val="17831170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9E4C53-DF2F-4EC9-8693-13C84259F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999A8F-190A-44AE-925B-2D78DDDF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10C9A-1B45-4C08-A53D-D37B62E08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数据从哪里来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74637C-2C36-427B-828C-E7C99DF4F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多源、多协议、多形态的数据，统一接入与理解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A3CC88-AAC1-4985-B352-A55139BE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F15677-1330-482B-85BD-E04011183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19275"/>
            <a:ext cx="40957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D44AD8-EAB4-4936-B964-16C4968C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954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传感器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43DB9C-E09E-4F12-A089-A263D2C2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288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压力、温度、振动、转速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ED9A1D-848F-48F4-B79F-9BF9E07C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33675"/>
            <a:ext cx="40957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F0F27C-64D0-495B-A7F1-7B29E0D3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098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控制系统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F6B970-51F5-483F-B00F-57872772D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432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运行状态、工艺与报警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5F40E7-9BFD-4E84-993E-B8EF8D277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48075"/>
            <a:ext cx="40957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8E7263-86B6-4C01-B3D2-35EEB1CE8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242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监测系统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D15523-F690-4B3F-87DB-8C82874EB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576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波形、周期、设备状态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C2AA61-12DC-4AAE-BDB2-2BCC6F4D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62475"/>
            <a:ext cx="40957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78BA20-E19F-4FB2-81D7-1A807D0D1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386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离线资料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4BF87B-BB61-4264-9820-C48819EA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720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图纸、维修、巡检记录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84FFD2-4571-421A-91B1-BC8302440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81225"/>
            <a:ext cx="4953000" cy="2676525"/>
          </a:xfrm>
          <a:prstGeom xmlns:a="http://schemas.openxmlformats.org/drawingml/2006/main" prst="roundRect">
            <a:avLst>
              <a:gd name="adj" fmla="val 2847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4FAB42-A00F-453F-94D7-FADC680A5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457450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统一数据层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18B11A-ADD4-4E20-BEDE-47130283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295650"/>
            <a:ext cx="42862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实时流与历史数据</a:t>
            </a:r>
          </a:p>
          <a:p xmlns:a="http://schemas.openxmlformats.org/drawingml/2006/main">
            <a: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多协议适配与接口解析</a:t>
            </a:r>
          </a:p>
          <a:p xmlns:a="http://schemas.openxmlformats.org/drawingml/2006/main">
            <a:pPr algn="ctr">
              <a:defRPr sz="202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批量导入与自动获取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0B8304-634B-47D9-8B80-BC809789E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276600"/>
            <a:ext cx="762000" cy="3048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EE0F82-E011-4667-AC85-C330AC42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ACDC3A-D554-47FF-B964-9EBE3D38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让分散的数据源，成为可查询、可计算的设备资产</a:t>
            </a:r>
          </a:p>
        </p:txBody>
      </p:sp>
    </p:spTree>
    <p:extLst>
      <p:ext uri="{BB962C8B-B14F-4D97-AF65-F5344CB8AC3E}">
        <p14:creationId xmlns:p14="http://schemas.microsoft.com/office/powerpoint/2010/main" val="15757916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4D94A27-541C-4A43-AE06-597BF9BDE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282F42-172A-4500-B988-B2A748CD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BAEA7F-2C0C-4108-B670-47B4ECE5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数据如何变成资产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3DEE62-7BAE-4C87-AE51-A88DFECD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治理让原始数据变得可比较、可计算、可追溯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3666B-32BB-44E6-8AEA-3E30F8CFE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577144-3507-4218-8E22-ABA383E3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D1BF8A-4859-4AA3-B6D3-F9D14FFB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FA638C-06A8-4506-A7FD-325E94460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223EA8-659D-4832-8824-8BD96868E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统一语言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A846CB-8BD4-48E0-9A3C-E73251855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设备、部件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测点对上号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6F6315-F2A9-43D5-8590-06687DF83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400425"/>
            <a:ext cx="123825" cy="1428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F501E0-DCF9-4A9C-B8B2-1C5C437DA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626E74-0930-4E99-B800-59A08C6AB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A3E201-C066-4369-ADE1-FEB9E5715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BC2604-1AA7-4766-A517-ABECE454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运行过滤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A489F7-EC94-4496-8769-2B0F21230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识别停机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排除启停过渡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182425-97E1-4F9B-BC72-31DA3AD5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400425"/>
            <a:ext cx="123825" cy="1428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219953-2935-4B6A-B829-56EE4A06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2294DE-46AA-42B8-B235-4C777A40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26B519-1F7D-48A7-BD8C-DA42C3C9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E725A7-491E-4AB4-8615-9378D4A6C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清洗去噪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DF4CD2-4BB1-4262-88BC-CCAC99E2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处理缺失坏点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排除无效通道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31463D-4BA0-4442-82EF-AE37FE5E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00425"/>
            <a:ext cx="123825" cy="1428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236177-991F-4394-9FA1-D460FFDF0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7EAE0F-879C-4558-818E-5F7939439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AB0034-5577-4515-96F3-620F6BFA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04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520B5A-CBAD-463E-BE19-488D8B803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识别周期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E78935-2BD6-4559-9F31-999EB1CE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波形按周期对齐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支持同尺度比较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6ADFE6-F373-43BA-B8C5-49D729A9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00425"/>
            <a:ext cx="123825" cy="1428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0FEFFA-55B6-4A80-9478-100179B2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047875"/>
            <a:ext cx="2000250" cy="311467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48F349E-4CD8-4F5C-A51D-7ACF66BB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047875"/>
            <a:ext cx="200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DA5FC86-9159-4EFE-B0AA-5DEA601C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266950"/>
            <a:ext cx="1543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05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ED5AB44-118C-4732-9450-0AB31BA65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781300"/>
            <a:ext cx="1543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分层存储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2030194-DAEE-4C12-B8A6-2A317FAC6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33750"/>
            <a:ext cx="15430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保留证据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服务分析与业务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0F84163-434E-431C-8666-C9956C2E8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1E1A241-1521-40FC-8EBC-62FF187D4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原始层保留证据，聚合层看趋势，特征层供模型，结论层供业务</a:t>
            </a:r>
          </a:p>
        </p:txBody>
      </p:sp>
    </p:spTree>
    <p:extLst>
      <p:ext uri="{BB962C8B-B14F-4D97-AF65-F5344CB8AC3E}">
        <p14:creationId xmlns:p14="http://schemas.microsoft.com/office/powerpoint/2010/main" val="12751859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D2C83F-F666-4B56-AED0-BD33DCCF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D0CCB4-D85B-4F69-A4BD-0529035FB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555166-76BB-4F7A-BE89-EF9A3073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数据工具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390651-3699-4BA5-8921-8B0ACC7D0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查得快、看得懂、标得准，让专家经验留下来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A154C4-8BB9-4AAE-9F87-9C851A2D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F981DA-9996-4C14-B112-8865271E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520065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90CCF-067B-4055-B46D-96253CA63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5200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3B8DBF-2B64-496C-ACBF-F98FB6CBA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71700"/>
            <a:ext cx="4743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数据查询工作台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7D5AE6-E9FC-4ECC-B505-6378D9BC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43200"/>
            <a:ext cx="4743450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多测点与多时间尺度组合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波形、趋势、功图联合对比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分图与归一化帮助复核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632B3C-7129-49AD-9348-BEEE9BD69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527685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D4D517-AD95-477D-A409-A1F9BED9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527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F5D13F-5E3F-43BF-8E6D-261F162C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71700"/>
            <a:ext cx="4819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智能标注工具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1D096E-0AA0-44F8-81AE-9AE8367B7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743200"/>
            <a:ext cx="4819650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专家直接圈定异常区段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确认结果沉淀为样本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坏段与误报段单独排除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32EE6C-5DBB-420A-B837-4CC2D655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B8A480-57B5-4F56-9680-4CE7D254A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查询帮助发现问题，标注帮助系统学习</a:t>
            </a:r>
          </a:p>
        </p:txBody>
      </p:sp>
    </p:spTree>
    <p:extLst>
      <p:ext uri="{BB962C8B-B14F-4D97-AF65-F5344CB8AC3E}">
        <p14:creationId xmlns:p14="http://schemas.microsoft.com/office/powerpoint/2010/main" val="18423871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03E304-4B3B-4D5B-BC44-9644561E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8EDE24-7DFF-4E67-AB14-6445718E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261F0D-A3A1-4544-9110-FFE8AE516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模型体系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3920A3-2E1C-4124-9F6D-F6267EC03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规则保底线，统计看趋势，波形与机理提供更多证据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9C34E-7BAA-4BF7-A724-D52C648F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E31D6D-AB22-4D15-AAF6-AE3DD2C03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1857375"/>
            <a:ext cx="41910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94FB14-2B06-4165-BCE2-84DB54298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1914525"/>
            <a:ext cx="381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综合判断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FE32CC-96C5-44CC-8660-CBD6044B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189547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融合证据，输出类型、级别与位置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9FFFF4-9C4B-41ED-9946-E3FE1D0AD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2562225"/>
            <a:ext cx="485775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B0123F-88E0-49D8-988E-3668DAB27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2619375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功图评估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DD9F9E-8CF5-452E-A926-603C55A2E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60032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分析吸排气过程，定位异常角度与部位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588EAC-D80A-401C-8A33-461A868DC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67075"/>
            <a:ext cx="55245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D79725-1974-48DE-8B13-F947BB3C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24225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表征学习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813D5F-2F94-4AE7-9498-90EC84BF0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30517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将波形转成数学指纹，比较形态变化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6B940B-5934-4271-B060-BFDE72A1F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71925"/>
            <a:ext cx="619125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D612B2-318E-4900-B478-E1D70E7AC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4029075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时序统计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8EC9C5-E8FC-43D4-B167-57E424C82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01002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观察基线、趋势与偏离，识别缓慢演化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01159-F353-4623-ACD6-3AFA1255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76775"/>
            <a:ext cx="68580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1D5014-0333-42F7-A25E-CA30567B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33925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规则引擎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79C0F7-9900-49D1-8C30-6D2849C0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714875"/>
            <a:ext cx="3790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阈值与运行状态，可解释可追溯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E9BD70-AE85-403D-8421-E7DA47E8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93B2CA-5B6A-4F15-A5B2-43F4AA07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不同模型各司其职，共同形成设备状态判断</a:t>
            </a:r>
          </a:p>
        </p:txBody>
      </p:sp>
    </p:spTree>
    <p:extLst>
      <p:ext uri="{BB962C8B-B14F-4D97-AF65-F5344CB8AC3E}">
        <p14:creationId xmlns:p14="http://schemas.microsoft.com/office/powerpoint/2010/main" val="85607632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7CF9A3-E340-4C1F-95C0-762F3971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2644C-97C0-4C1F-84D6-8EEED8C4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261322-637D-4AFA-9705-414595B3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模型能力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0366F9-B43E-42D1-8348-A19B6906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看趋势、看波形、看功图，汇成一条判断链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40C04C-AD61-4FAC-9205-AF68DC4E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8456B-C025-439B-BB2A-C0D65B0C3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47850"/>
            <a:ext cx="5238750" cy="1657350"/>
          </a:xfrm>
          <a:prstGeom xmlns:a="http://schemas.openxmlformats.org/drawingml/2006/main" prst="roundRect">
            <a:avLst>
              <a:gd name="adj" fmla="val 459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7AD4B5-F6DF-4DE9-A3A9-E3163EA25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47850"/>
            <a:ext cx="523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FC37D5-D5C6-4050-99C4-C00F1273B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66925"/>
            <a:ext cx="4781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会看趋势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F5D571-90D7-4A03-B5CA-8AB59CD9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38425"/>
            <a:ext cx="4781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是否持续变化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是否偏离自身历史基线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15EA8B-7DE6-4539-8736-96749303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847850"/>
            <a:ext cx="5238750" cy="1657350"/>
          </a:xfrm>
          <a:prstGeom xmlns:a="http://schemas.openxmlformats.org/drawingml/2006/main" prst="roundRect">
            <a:avLst>
              <a:gd name="adj" fmla="val 459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46AAEC-AD0E-4245-87AB-D8149D38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847850"/>
            <a:ext cx="523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FD14A5-37B0-4ACB-A84F-ED87BD79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66925"/>
            <a:ext cx="4781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会看波形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A74C89-1CF0-4718-A5DE-27FB12708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638425"/>
            <a:ext cx="4781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是否出现冲击与波动扩大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是否与运行状态相关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0E950E-88C6-4266-ADD4-835EFBFC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95700"/>
            <a:ext cx="5238750" cy="1657350"/>
          </a:xfrm>
          <a:prstGeom xmlns:a="http://schemas.openxmlformats.org/drawingml/2006/main" prst="roundRect">
            <a:avLst>
              <a:gd name="adj" fmla="val 459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607910-AE3D-4A63-829C-C9D6EA8E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95700"/>
            <a:ext cx="523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B76B53-DA88-48A8-A714-74C3EE78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14775"/>
            <a:ext cx="4781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会看功图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24D107-A9FC-408F-9126-725EC2FBB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86275"/>
            <a:ext cx="4781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吸排气平台与相位是否异常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异常位于哪个角度区间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74C2A1-BA33-48F1-B5B0-DDFE2598D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95700"/>
            <a:ext cx="5238750" cy="1657350"/>
          </a:xfrm>
          <a:prstGeom xmlns:a="http://schemas.openxmlformats.org/drawingml/2006/main" prst="roundRect">
            <a:avLst>
              <a:gd name="adj" fmla="val 459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DF6AA4-0AC8-4E6C-9B74-A14145E25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95700"/>
            <a:ext cx="5238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D20993-D9C6-4D8E-9AAA-E8B79F6BD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914775"/>
            <a:ext cx="4781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会做判断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205EDB-E160-4674-8FAD-8AC0E30C3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486275"/>
            <a:ext cx="4781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融合多种证据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输出风险、部件与时间范围</a:t>
            </a:r>
          </a:p>
        </p:txBody>
      </p:sp>
    </p:spTree>
    <p:extLst>
      <p:ext uri="{BB962C8B-B14F-4D97-AF65-F5344CB8AC3E}">
        <p14:creationId xmlns:p14="http://schemas.microsoft.com/office/powerpoint/2010/main" val="145013019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4DBA65-6747-4FA3-843E-323A5B47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A2C73F-3797-4AD5-B1A3-BF5DA386C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5C619-30BA-4CAE-B83C-450E09D8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感知呈现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2ABABB-AA88-4A50-BC18-19BA3E150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一张图定位设备、部件、故障、级别与起始时间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911193-F7CB-4FC3-AE03-0E9C0619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515E0D-A82B-41FB-BDF2-28FAC476B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609600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34B9AC-6FBF-40AB-A818-479DC62F1E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96b5cca2a14e32"/>
          <a:stretch xmlns:a="http://schemas.openxmlformats.org/drawingml/2006/main"/>
        </p:blipFill>
        <p:spPr>
          <a:xfrm xmlns:a="http://schemas.openxmlformats.org/drawingml/2006/main">
            <a:off x="1431615" y="2457450"/>
            <a:ext cx="4604370" cy="2381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F4D883-D133-49DC-9BF2-924379873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047875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部件状态映射示意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4A2795-76F0-4D7C-A5F6-07FDBB32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9337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DD4E5F-5A94-4ADD-B61F-35F607DA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2571750"/>
            <a:ext cx="142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气阀关注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7A1BE8-AE03-45CB-8E61-497D7E96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1971675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设备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B03A88-83FA-45F8-9ADA-39B7EE23B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97167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压缩机健康档案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81A229-4F07-4C8D-8837-6EF715AA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2762250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部件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836EC4-DFFA-4C71-9708-0FEE93603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7622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从整机定位到关键部件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C8781C-0300-429C-A2DB-9C0289745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3552825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判断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36EDF4-A2FD-4E22-AB29-645D3D4D5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5528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故障类型与风险等级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9B3E1E-0750-497C-96F7-73E915C2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4343400"/>
            <a:ext cx="95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时间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1AF601-EBFC-4EA8-B47F-422651809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3434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异常开始与演化阶段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66A88F-60AA-48AE-B19E-93D7AA58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438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F8262C-868F-4C9E-9AAF-67BBAE6D8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5324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正常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C454CB-57CE-4E45-879E-3EABE4EE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438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B9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3B236C-1774-494E-9D57-957CC311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5324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关注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34EB72-307C-4856-8DC0-A9AD93BD3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5438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C03F28-D404-4BA1-8BD3-751C8DE27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324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1D7BA9-63D5-414F-870C-6ACF7B1B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4387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54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A8EA04-6CB2-47FB-9E55-3B7253F7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5324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严重异常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4B5E1E-EE10-48A4-BBDF-49E9B0522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8F20D05-50B5-450F-8B65-4E53BD88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三维状态与测点、告警联动，辅助判断处置窗口</a:t>
            </a:r>
          </a:p>
        </p:txBody>
      </p:sp>
    </p:spTree>
    <p:extLst>
      <p:ext uri="{BB962C8B-B14F-4D97-AF65-F5344CB8AC3E}">
        <p14:creationId xmlns:p14="http://schemas.microsoft.com/office/powerpoint/2010/main" val="35174550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572BEC1-6F6D-44D4-A1EF-73B52AFE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B1B827-A087-40DF-82CD-FDFF6D47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4422FC-FDE2-4E87-8BFA-396CFDA0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自学习闭环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A9D166-3E21-40E2-90E8-1CA93C1F4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每次人工确认，都为下一次判断积累经验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1FC608-FE4C-4135-9B02-3146338F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C6F8E-128C-4290-B53D-398BEF2E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FF4BE5-01A0-45E3-89F6-C6FCDA48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系统提示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0A6636-A6AD-4267-BE97-48CB336B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发现风险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DE180F-8D4F-42BA-BBDB-FD8F50550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562225"/>
            <a:ext cx="12382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A4314A-4711-4767-94B4-CDC10B66E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1D442-51C0-450E-B5E3-6F051F53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人工确认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4EFF1D-60F9-43D2-BC4C-4CB0F002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核实证据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501818-DFF5-459D-AE05-1567962F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2562225"/>
            <a:ext cx="12382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EEC1DF-6F71-461B-8D6F-382B67CD8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F81B4A-2157-4C0A-99F4-CEF38F9A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样本回写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086C6D-AFD1-43D9-95F5-04CA320D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保留标签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84D235-9E7C-48EA-84D5-06486ECD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562225"/>
            <a:ext cx="12382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6BFEEE-E4B8-4808-9FA3-04B5FC6F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A2C853-09B9-4A6F-A483-96DAACF3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模型更新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B732BE-A5B1-4285-9853-BE20CD71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吸收经验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29E56D-95CA-44BC-A5C6-595BABA8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2562225"/>
            <a:ext cx="123825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BA0754-4954-4D96-A082-FFA742AFB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66950"/>
            <a:ext cx="19812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5AB937-ADB9-4C5A-914F-DA84BB2E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36220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效果评估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78671F-9B91-4F07-9B13-620AFB66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209925"/>
            <a:ext cx="2057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达标再上线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E5FDA0-52A0-4DDE-811B-158B2EBA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76750"/>
            <a:ext cx="86391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7C14F5-57A9-4F57-9BA3-CB331CD3A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4076700"/>
            <a:ext cx="285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A8B262-D1AE-4D3C-B9EF-F28ECDEED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4076700"/>
            <a:ext cx="2857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80134F-0F2A-428E-88EB-F2B67948F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629150"/>
            <a:ext cx="457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再次提示，持续迭代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26719B-A7D4-4B39-A3E2-77A3E908B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E4B181-528F-42EC-82E7-C2953325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可追溯：保留证据    可排除：隔离误报坏段    可评估：验证更新效果</a:t>
            </a:r>
          </a:p>
        </p:txBody>
      </p:sp>
    </p:spTree>
    <p:extLst>
      <p:ext uri="{BB962C8B-B14F-4D97-AF65-F5344CB8AC3E}">
        <p14:creationId xmlns:p14="http://schemas.microsoft.com/office/powerpoint/2010/main" val="11297564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8A44B70-18A2-466D-B46F-8CC821E6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15604D-F3EA-422A-B816-A88E87C9F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366214-01E4-46F5-9D55-04EDA4580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成果展示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A2D3A0-9579-48DB-9B12-8C0B5B8B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油压、振动、功图、三维，形成四类核心能力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2FC83-1DBA-4467-BF9F-AA270D418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1ED04-1F89-487C-B254-2D80A4CC9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2514600" cy="30099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5B1FE-60CF-412D-9F35-53E2F5D0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5CD117-CD49-4FE1-9AC2-8B3533B9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71700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945D4D-7466-4527-931C-38A9D6B1C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860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润滑油压力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A57EED-AE40-4C7B-8740-91C93CA7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38500"/>
            <a:ext cx="205740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捕捉持续下降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识别长期恶化趋势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25CD6D-23B6-43AD-84B9-555069DC0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952625"/>
            <a:ext cx="2514600" cy="30099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71C50E-DED2-4DBE-9310-0DC6A1A66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952625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8D2EB1-01CA-4DF2-B708-928BD1D54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171700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1A9DD2-715B-492E-8DAC-5CA181DEA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6860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振动异常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E43F98-C525-4C1A-81EF-201A7915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238500"/>
            <a:ext cx="205740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发现冲击与上升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识别相对基线偏离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B927EE-FE01-4E82-AF01-ED433B060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952625"/>
            <a:ext cx="2514600" cy="30099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A67D5E-F5F0-4833-BA52-D89EC6BA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952625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043A4F-6B59-4EFA-B1F4-DD3398DC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171700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4FD49A-DE8C-45D9-B439-202C4CC2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6860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功图与气阀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2DA7D9-CD90-4B8E-8A8C-E88BE970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38500"/>
            <a:ext cx="205740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从整周期到局部角度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辅助早期气阀识别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C0910F-EE84-48D5-8BC4-9EBFBE60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14600" cy="300990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BA5012-2359-4644-8134-F26246F7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14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85FE77-1788-4EE4-AAE3-576BDA62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171700"/>
            <a:ext cx="2057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256C01-DC49-4D1C-B114-09501B89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686050"/>
            <a:ext cx="2057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三维呈现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D2C6C5-D09F-421F-A941-B2F0965E0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38500"/>
            <a:ext cx="205740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故障关联部件与测点</a:t>
            </a:r>
          </a:p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实现分级定位与联动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4A795E-7E4C-404A-ABBB-615DFC77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33435B-BE1C-4E58-8C25-9B8C7E08E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提前感知异常演化，将分析结果直接带入设备管理</a:t>
            </a:r>
          </a:p>
        </p:txBody>
      </p:sp>
    </p:spTree>
    <p:extLst>
      <p:ext uri="{BB962C8B-B14F-4D97-AF65-F5344CB8AC3E}">
        <p14:creationId xmlns:p14="http://schemas.microsoft.com/office/powerpoint/2010/main" val="194797590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0C16B9-EF28-45C4-A958-34E4359E2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6AF93-826F-4086-83DA-3D67DA3B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B581B5-1F95-48DF-9816-AAEB5BD1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应用场景与价值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A50EF-0E83-4AB8-A15F-0A3A1FA02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从日常巡检到检修复盘，嵌入压缩机管理各环节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6BF62-D478-478E-9FC4-0AC12058E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6B090B-382E-43D6-A921-1653E55C2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57375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1E47B8-814B-4A32-B56F-2FBC81562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1952625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日常巡检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77AAB6-8750-4C8D-957E-742AE831C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952625"/>
            <a:ext cx="581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逐点查看变为状态总览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31D333-8FB5-4A4A-BBD9-6A8C8DA0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952625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更省时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0368F1-CA32-4B6C-96A0-EE277FD73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69BDCE-88B1-4DBE-95A0-F1DF8D36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809875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异常复核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CBF074-882F-450E-AD5B-9E6E563F7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809875"/>
            <a:ext cx="581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翻查曲线变为证据对比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48E1B7-7A06-429C-8C50-09E3E304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809875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21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更清晰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840A25-9436-422B-AAF9-AF3ECECB9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71875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4CD6CE-FDF9-4986-AEEC-D589E2560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667125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检修决策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E7B7F0-C4C9-48CA-941B-1B73E72A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667125"/>
            <a:ext cx="581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被动处置变为计划安排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21B0F6-B9D3-4121-BB75-090552504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667125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21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少停机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34364-F1EA-4B4B-8E18-FFCE3F75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29125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2E2678-9158-4E9A-8DCB-1815B927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524375"/>
            <a:ext cx="1771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知识沉淀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1EB784-AE33-4293-869F-CE213557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524375"/>
            <a:ext cx="581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个人经验变为复用知识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B979B7-D86F-4654-BEAA-087BE79C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524375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21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可传承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92A6A5-F30E-45EA-809B-187FC214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2F6608-6939-42CC-B29B-985A8C1A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安全、效率、成本与知识，统一落到更少意外停机</a:t>
            </a:r>
          </a:p>
        </p:txBody>
      </p:sp>
    </p:spTree>
    <p:extLst>
      <p:ext uri="{BB962C8B-B14F-4D97-AF65-F5344CB8AC3E}">
        <p14:creationId xmlns:p14="http://schemas.microsoft.com/office/powerpoint/2010/main" val="103898221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56C52C2-F176-48F1-8142-782EAC926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4381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8B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CCACBF-3361-4356-A390-AECA5C07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700000">
            <a:off x="285750" y="438150"/>
            <a:ext cx="3810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F6D5BB-63B5-4440-B1F7-C535707D8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"/>
            <a:ext cx="10382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创新与展望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379927-F6D0-45C8-9E20-8EB3095F6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将试点能力沉淀为可复制、可持续演进的系统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F3AA4B-BE09-451D-9B2A-7DBBB614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38900"/>
            <a:ext cx="4286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16C57B-CD10-4B68-ADBF-2E661315B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95475"/>
            <a:ext cx="24765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48687-6D5D-4DA6-ACF5-3DB14A10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95475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66E9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B3E48-8633-4DB3-9FF2-E296FB419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14550"/>
            <a:ext cx="2019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数据破壁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E52C96-340A-40D8-9233-D695275E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86050"/>
            <a:ext cx="2019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多系统数据统一使用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C14E98-AD40-4503-B3C1-0537D5B92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1895475"/>
            <a:ext cx="24765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9B0541-1659-4526-A8BF-89D799BD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1895475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A6B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5F234B-9658-4F79-A660-A7EC40A0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114550"/>
            <a:ext cx="2019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机理融合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F080C3-9606-4585-BA4A-D1908CBE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686050"/>
            <a:ext cx="2019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趋势与功图互证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9E6FF8-F24B-4573-B45D-30ECFBCD1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00450"/>
            <a:ext cx="24765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022A60-E957-4EC2-A542-44C97749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00450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A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0194F6-253A-4FA1-9E27-120AD501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9525"/>
            <a:ext cx="2019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跨设备泛化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67D999-5C63-4801-A0E9-23847D4A4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91025"/>
            <a:ext cx="2019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降低新设备适配成本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6180D3-FAA5-4807-A574-D47E31D41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600450"/>
            <a:ext cx="24765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EDF3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70776D-6BBF-4ABA-BE7F-B7AA8EA93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600450"/>
            <a:ext cx="247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8D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BB4BF8-B81B-4DCA-83EA-AB67A3C6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819525"/>
            <a:ext cx="2019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三维语义绑定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119CE4-A973-473F-971F-D84110C31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4391025"/>
            <a:ext cx="20193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测点与故障关联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92952F-42A0-44AA-95CF-1FF1FCA59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182880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演进路线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AAECF-64DC-455E-90E1-F7AE85BB6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95550"/>
            <a:ext cx="442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应用范围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7F2BA8-C6F1-4870-A71D-42965279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886075"/>
            <a:ext cx="442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单设备   多设备   全厂区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C09B5F-3C1F-4FC7-9212-C3EAD792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514725"/>
            <a:ext cx="442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感知能力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06346C-8D60-4A48-9E65-67A923546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905250"/>
            <a:ext cx="442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报警   预警   寿命预测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C01319-7CF8-4E85-85F7-61856A85E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533900"/>
            <a:ext cx="442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决策方式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656986-A0A3-495D-A2A8-2D2538EB0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924425"/>
            <a:ext cx="442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人工辅助   证据链   智能体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CECCE76-C13D-47DB-BB40-F8E6C783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7442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7FAFC"/>
          </a:solidFill>
          <a:ln xmlns:a="http://schemas.openxmlformats.org/drawingml/2006/main" w="9525">
            <a:solidFill>
              <a:srgbClr val="D6E4EE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63E3FC1-B1FA-4627-9BD8-B37947C50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388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ctr">
              <a:defRPr sz="1575" b="0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由单机验证走向规模应用，由状态感知走向生命周期决策</a:t>
            </a:r>
          </a:p>
        </p:txBody>
      </p:sp>
    </p:spTree>
    <p:extLst>
      <p:ext uri="{BB962C8B-B14F-4D97-AF65-F5344CB8AC3E}">
        <p14:creationId xmlns:p14="http://schemas.microsoft.com/office/powerpoint/2010/main" val="1744808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4A66A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DDC5B2-6B3E-4885-BC95-CFD8E291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95475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从看见数据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F9466-1AD9-4B37-BC92-F4D730C4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86075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到看懂压缩机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645DCB-8225-448A-B91D-65AE009F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10075"/>
            <a:ext cx="10287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47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让更早的感知，带来更少的意外停机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9B24FB-8984-4F9F-ABF0-A56300167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943600"/>
            <a:ext cx="1038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D5E3EE"/>
                </a:solidFill>
                <a:latin typeface="MiSans"/>
                <a:ea typeface="MiSans"/>
                <a:cs typeface="MiSans"/>
              </a:rPr>
              <a:t>数字世界模型驱动的压缩机生命周期感知系统</a:t>
            </a:r>
          </a:p>
        </p:txBody>
      </p:sp>
    </p:spTree>
    <p:extLst>
      <p:ext uri="{BB962C8B-B14F-4D97-AF65-F5344CB8AC3E}">
        <p14:creationId xmlns:p14="http://schemas.microsoft.com/office/powerpoint/2010/main" val="18224377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2026-10-21T08:23:46.2580000Z</dcterms:created>
  <dcterms:modified xsi:type="dcterms:W3CDTF">2026-10-21T08:23:46.2580000Z</dcterms:modified>
</coreProperties>
</file>