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1" r:id="rId3"/>
    <p:sldMasterId id="2147483674" r:id="rId4"/>
    <p:sldMasterId id="2147483687" r:id="rId5"/>
  </p:sldMasterIdLst>
  <p:notesMasterIdLst>
    <p:notesMasterId r:id="rId10"/>
  </p:notesMasterIdLst>
  <p:handoutMasterIdLst>
    <p:handoutMasterId r:id="rId35"/>
  </p:handoutMasterIdLst>
  <p:sldIdLst>
    <p:sldId id="359" r:id="rId6"/>
    <p:sldId id="258" r:id="rId7"/>
    <p:sldId id="353" r:id="rId8"/>
    <p:sldId id="362" r:id="rId9"/>
    <p:sldId id="363" r:id="rId11"/>
    <p:sldId id="386" r:id="rId12"/>
    <p:sldId id="367" r:id="rId13"/>
    <p:sldId id="368" r:id="rId14"/>
    <p:sldId id="369" r:id="rId15"/>
    <p:sldId id="387" r:id="rId16"/>
    <p:sldId id="370" r:id="rId17"/>
    <p:sldId id="371" r:id="rId18"/>
    <p:sldId id="372" r:id="rId19"/>
    <p:sldId id="373" r:id="rId20"/>
    <p:sldId id="374" r:id="rId21"/>
    <p:sldId id="375" r:id="rId22"/>
    <p:sldId id="376" r:id="rId23"/>
    <p:sldId id="377" r:id="rId24"/>
    <p:sldId id="388" r:id="rId25"/>
    <p:sldId id="378" r:id="rId26"/>
    <p:sldId id="379" r:id="rId27"/>
    <p:sldId id="389" r:id="rId28"/>
    <p:sldId id="380" r:id="rId29"/>
    <p:sldId id="381" r:id="rId30"/>
    <p:sldId id="382" r:id="rId31"/>
    <p:sldId id="383" r:id="rId32"/>
    <p:sldId id="384" r:id="rId33"/>
    <p:sldId id="354"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5" d="100"/>
          <a:sy n="75" d="100"/>
        </p:scale>
        <p:origin x="1224" y="84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思源黑体 Light" panose="020B0300000000000000" charset="-122"/>
              <a:ea typeface="思源黑体 Light" panose="020B0300000000000000" charset="-122"/>
              <a:cs typeface="思源黑体 Light" panose="020B03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思源黑体 Light" panose="020B0300000000000000" charset="-122"/>
              </a:rPr>
            </a:fld>
            <a:endParaRPr lang="zh-CN" altLang="en-US">
              <a:ea typeface="思源黑体 Light" panose="020B03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思源黑体 Light" panose="020B0300000000000000" charset="-122"/>
              <a:ea typeface="思源黑体 Light" panose="020B0300000000000000" charset="-122"/>
              <a:cs typeface="思源黑体 Light" panose="020B03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思源黑体 Light" panose="020B0300000000000000" charset="-122"/>
              </a:rPr>
            </a:fld>
            <a:endParaRPr lang="zh-CN" altLang="en-US">
              <a:ea typeface="思源黑体 Light" panose="020B0300000000000000"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黑体 Light" panose="020B0300000000000000" charset="-122"/>
                <a:ea typeface="思源黑体 Light" panose="020B0300000000000000" charset="-122"/>
                <a:cs typeface="思源黑体 Light" panose="020B03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黑体 Light" panose="020B0300000000000000" charset="-122"/>
                <a:ea typeface="思源黑体 Light" panose="020B0300000000000000" charset="-122"/>
                <a:cs typeface="思源黑体 Light" panose="020B0300000000000000" charset="-122"/>
              </a:defRPr>
            </a:lvl1pPr>
          </a:lstStyle>
          <a:p>
            <a:fld id="{8FE5E0F7-F18B-4A79-934F-72A6F230F5A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黑体 Light" panose="020B0300000000000000" charset="-122"/>
                <a:ea typeface="思源黑体 Light" panose="020B0300000000000000" charset="-122"/>
                <a:cs typeface="思源黑体 Light" panose="020B03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黑体 Light" panose="020B0300000000000000" charset="-122"/>
                <a:ea typeface="思源黑体 Light" panose="020B0300000000000000" charset="-122"/>
                <a:cs typeface="思源黑体 Light" panose="020B0300000000000000" charset="-122"/>
              </a:defRPr>
            </a:lvl1pPr>
          </a:lstStyle>
          <a:p>
            <a:fld id="{A283732B-12C9-4A79-ADA2-7CEB5323C2C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Light" panose="020B0300000000000000" charset="-122"/>
        <a:ea typeface="思源黑体 Light" panose="020B0300000000000000" charset="-122"/>
        <a:cs typeface="思源黑体 Light" panose="020B0300000000000000" charset="-122"/>
      </a:defRPr>
    </a:lvl1pPr>
    <a:lvl2pPr marL="457200" algn="l" defTabSz="914400" rtl="0" eaLnBrk="1" latinLnBrk="0" hangingPunct="1">
      <a:defRPr sz="1200" kern="1200">
        <a:solidFill>
          <a:schemeClr val="tx1"/>
        </a:solidFill>
        <a:latin typeface="思源黑体 Light" panose="020B0300000000000000" charset="-122"/>
        <a:ea typeface="思源黑体 Light" panose="020B0300000000000000" charset="-122"/>
        <a:cs typeface="思源黑体 Light" panose="020B0300000000000000" charset="-122"/>
      </a:defRPr>
    </a:lvl2pPr>
    <a:lvl3pPr marL="914400" algn="l" defTabSz="914400" rtl="0" eaLnBrk="1" latinLnBrk="0" hangingPunct="1">
      <a:defRPr sz="1200" kern="1200">
        <a:solidFill>
          <a:schemeClr val="tx1"/>
        </a:solidFill>
        <a:latin typeface="思源黑体 Light" panose="020B0300000000000000" charset="-122"/>
        <a:ea typeface="思源黑体 Light" panose="020B0300000000000000" charset="-122"/>
        <a:cs typeface="思源黑体 Light" panose="020B0300000000000000" charset="-122"/>
      </a:defRPr>
    </a:lvl3pPr>
    <a:lvl4pPr marL="1371600" algn="l" defTabSz="914400" rtl="0" eaLnBrk="1" latinLnBrk="0" hangingPunct="1">
      <a:defRPr sz="1200" kern="1200">
        <a:solidFill>
          <a:schemeClr val="tx1"/>
        </a:solidFill>
        <a:latin typeface="思源黑体 Light" panose="020B0300000000000000" charset="-122"/>
        <a:ea typeface="思源黑体 Light" panose="020B0300000000000000" charset="-122"/>
        <a:cs typeface="思源黑体 Light" panose="020B0300000000000000" charset="-122"/>
      </a:defRPr>
    </a:lvl4pPr>
    <a:lvl5pPr marL="1828800" algn="l" defTabSz="914400" rtl="0" eaLnBrk="1" latinLnBrk="0" hangingPunct="1">
      <a:defRPr sz="1200" kern="1200">
        <a:solidFill>
          <a:schemeClr val="tx1"/>
        </a:solidFill>
        <a:latin typeface="思源黑体 Light" panose="020B0300000000000000" charset="-122"/>
        <a:ea typeface="思源黑体 Light" panose="020B0300000000000000" charset="-122"/>
        <a:cs typeface="思源黑体 Light" panose="020B03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用户提供文件《通用金融信息传输系统（GFIX）接口平台-PPT文案.md》，P1 行业信息。</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用户提供文件《通用金融信息传输系统（GFIX）接口平台-PPT文案.md》，P2 接入通用金融信息传输系统的困难。</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用户提供文件《通用金融信息传输系统（GFIX）接口平台-PPT文案.md》P3；用户提供图片《通用金融信息传输接口平台的拓扑结构图.png》。</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用户提供文件《通用金融信息传输系统（GFIX）接口平台-PPT文案.md》P4。</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用户提供文件《通用金融信息传输系统（GFIX）接口平台-PPT文案.md》P5。</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用户提供的架构文案；本页为根据原结构重绘的可编辑架构图。</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使用手册：首页功能概述及首页截图 image2、image3、image4。</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使用手册：接入机构模块说明及截图 image5、image6、image7。</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使用手册：业务权限管理、机构证书模块说明及截图 image8、image9、image11、image12。</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使用手册：报文查询、自由报文模块说明及截图 image13、image14、image16、image17。</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使用手册：接口管理、接口日志、接入管理模块说明及截图 image18、image19、image20、image24。</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使用手册：参数配置、用户管理、角色管理、权限配置模块说明及截图 image26、image28、image30、image32。</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用户提供：第三章第8页业务功能范围。</a:t>
            </a:r>
          </a:p>
          <a:p>
            <a:r>
              <a:t>- 需求分析报告：协议管理、账户查询、资金划拨、电子回单、电子对账单、入账核对等业务描述。</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用户提供：P13 案例文字。</a:t>
            </a:r>
          </a:p>
          <a:p>
            <a:r>
              <a:t>- 广州发展集团官网官方标识：https://www.gdg.com.cn/cn/template/page/index/logo.png。</a:t>
            </a:r>
          </a:p>
          <a:p>
            <a:r>
              <a:t>- 使用手册：接入机构截图 image5，展示广州发展集团财务有限公司。</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用户提供：P5、P14 平台优势文字。</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博颖公司介绍V3.0.pptx，第1页公司介绍。</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博颖公司介绍V3.0.pptx，第1页与第2页公司资质。</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博颖公司介绍V3.0.pptx，第1页行业覆盖描述、第3页客户展示。</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[Sources]</a:t>
            </a:r>
          </a:p>
          <a:p>
            <a:r>
              <a:t>- 博颖公司介绍V3.0.pptx，第4页服务体系。</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accent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
        <p:nvSpPr>
          <p:cNvPr id="11" name="任意多边形: 形状 10"/>
          <p:cNvSpPr/>
          <p:nvPr userDrawn="1"/>
        </p:nvSpPr>
        <p:spPr>
          <a:xfrm flipH="1">
            <a:off x="6095999" y="-23224"/>
            <a:ext cx="6096000" cy="6881224"/>
          </a:xfrm>
          <a:custGeom>
            <a:avLst/>
            <a:gdLst>
              <a:gd name="connsiteX0" fmla="*/ 2592729 w 4572000"/>
              <a:gd name="connsiteY0" fmla="*/ 0 h 5160918"/>
              <a:gd name="connsiteX1" fmla="*/ 2587473 w 4572000"/>
              <a:gd name="connsiteY1" fmla="*/ 0 h 5160918"/>
              <a:gd name="connsiteX2" fmla="*/ 0 w 4572000"/>
              <a:gd name="connsiteY2" fmla="*/ 0 h 5160918"/>
              <a:gd name="connsiteX3" fmla="*/ 0 w 4572000"/>
              <a:gd name="connsiteY3" fmla="*/ 5160918 h 5160918"/>
              <a:gd name="connsiteX4" fmla="*/ 2592729 w 4572000"/>
              <a:gd name="connsiteY4" fmla="*/ 5160918 h 5160918"/>
              <a:gd name="connsiteX5" fmla="*/ 2592729 w 4572000"/>
              <a:gd name="connsiteY5" fmla="*/ 5157830 h 5160918"/>
              <a:gd name="connsiteX6" fmla="*/ 4572000 w 4572000"/>
              <a:gd name="connsiteY6" fmla="*/ 5157830 h 5160918"/>
              <a:gd name="connsiteX7" fmla="*/ 2592729 w 4572000"/>
              <a:gd name="connsiteY7" fmla="*/ 13661 h 516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5160918">
                <a:moveTo>
                  <a:pt x="2592729" y="0"/>
                </a:moveTo>
                <a:lnTo>
                  <a:pt x="2587473" y="0"/>
                </a:lnTo>
                <a:lnTo>
                  <a:pt x="0" y="0"/>
                </a:lnTo>
                <a:lnTo>
                  <a:pt x="0" y="5160918"/>
                </a:lnTo>
                <a:lnTo>
                  <a:pt x="2592729" y="5160918"/>
                </a:lnTo>
                <a:lnTo>
                  <a:pt x="2592729" y="5157830"/>
                </a:lnTo>
                <a:lnTo>
                  <a:pt x="4572000" y="5157830"/>
                </a:lnTo>
                <a:lnTo>
                  <a:pt x="2592729" y="13661"/>
                </a:lnTo>
                <a:close/>
              </a:path>
            </a:pathLst>
          </a:custGeom>
          <a:blipFill dpi="0" rotWithShape="0">
            <a:blip r:embed="rId2"/>
            <a:srcRect/>
            <a:stretch>
              <a:fillRect l="-90895" r="-91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2" name="平行四边形 11"/>
          <p:cNvSpPr/>
          <p:nvPr userDrawn="1"/>
        </p:nvSpPr>
        <p:spPr>
          <a:xfrm>
            <a:off x="6683723" y="0"/>
            <a:ext cx="2297536" cy="4966899"/>
          </a:xfrm>
          <a:prstGeom prst="parallelogram">
            <a:avLst>
              <a:gd name="adj" fmla="val 83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任意多边形: 形状 5"/>
          <p:cNvSpPr/>
          <p:nvPr userDrawn="1"/>
        </p:nvSpPr>
        <p:spPr>
          <a:xfrm flipV="1">
            <a:off x="0" y="0"/>
            <a:ext cx="10109200" cy="672000"/>
          </a:xfrm>
          <a:custGeom>
            <a:avLst/>
            <a:gdLst>
              <a:gd name="connsiteX0" fmla="*/ 0 w 7581900"/>
              <a:gd name="connsiteY0" fmla="*/ 0 h 476250"/>
              <a:gd name="connsiteX1" fmla="*/ 7096125 w 7581900"/>
              <a:gd name="connsiteY1" fmla="*/ 0 h 476250"/>
              <a:gd name="connsiteX2" fmla="*/ 7581900 w 7581900"/>
              <a:gd name="connsiteY2" fmla="*/ 476250 h 476250"/>
              <a:gd name="connsiteX3" fmla="*/ 7096125 w 7581900"/>
              <a:gd name="connsiteY3" fmla="*/ 476250 h 476250"/>
              <a:gd name="connsiteX4" fmla="*/ 0 w 7581900"/>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1900" h="476250">
                <a:moveTo>
                  <a:pt x="0" y="0"/>
                </a:moveTo>
                <a:lnTo>
                  <a:pt x="7096125" y="0"/>
                </a:lnTo>
                <a:lnTo>
                  <a:pt x="7581900" y="476250"/>
                </a:lnTo>
                <a:lnTo>
                  <a:pt x="7096125" y="476250"/>
                </a:lnTo>
                <a:lnTo>
                  <a:pt x="0" y="476250"/>
                </a:lnTo>
                <a:close/>
              </a:path>
            </a:pathLst>
          </a:cu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cs typeface="思源黑体 Light" panose="020B03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1"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accent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
        <p:nvSpPr>
          <p:cNvPr id="7" name="矩形 6"/>
          <p:cNvSpPr/>
          <p:nvPr userDrawn="1"/>
        </p:nvSpPr>
        <p:spPr>
          <a:xfrm>
            <a:off x="392973" y="6214676"/>
            <a:ext cx="3996444" cy="379656"/>
          </a:xfrm>
          <a:prstGeom prst="rect">
            <a:avLst/>
          </a:prstGeom>
          <a:noFill/>
        </p:spPr>
        <p:txBody>
          <a:bodyPr wrap="square" lIns="0">
            <a:spAutoFit/>
          </a:bodyPr>
          <a:lstStyle/>
          <a:p>
            <a:pPr marL="381000" marR="0" lvl="0" indent="-381000" algn="l" defTabSz="609600" rtl="0" eaLnBrk="1" fontAlgn="auto" latinLnBrk="0" hangingPunct="1">
              <a:lnSpc>
                <a:spcPct val="100000"/>
              </a:lnSpc>
              <a:spcBef>
                <a:spcPts val="0"/>
              </a:spcBef>
              <a:spcAft>
                <a:spcPts val="0"/>
              </a:spcAft>
              <a:buClrTx/>
              <a:buSzTx/>
              <a:buFont typeface="思源黑体 Light" panose="020B0300000000000000" charset="-122"/>
              <a:buChar char="•"/>
              <a:defRPr/>
            </a:pPr>
            <a:r>
              <a:rPr kumimoji="0" lang="zh-CN" altLang="en-US" sz="1865" b="0" i="0"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杭州</a:t>
            </a:r>
            <a:r>
              <a:rPr kumimoji="0" lang="en-US" altLang="zh-CN" sz="1865" b="0" i="0"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XX</a:t>
            </a:r>
            <a:r>
              <a:rPr kumimoji="0" lang="zh-CN" altLang="en-US" sz="1865" b="0" i="0"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纺织有限公司</a:t>
            </a:r>
            <a:endParaRPr kumimoji="0" lang="zh-CN" altLang="en-US" sz="1865" b="0" i="0"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8" name="矩形: 圆角 7"/>
          <p:cNvSpPr/>
          <p:nvPr userDrawn="1"/>
        </p:nvSpPr>
        <p:spPr>
          <a:xfrm>
            <a:off x="392973" y="4012598"/>
            <a:ext cx="2448000" cy="34552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rPr>
              <a:t>汇报部门：市场部</a:t>
            </a:r>
            <a:endParaRPr kumimoji="0" lang="zh-CN" altLang="en-US" sz="1400" b="0"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9" name="文本框 8"/>
          <p:cNvSpPr txBox="1"/>
          <p:nvPr userDrawn="1"/>
        </p:nvSpPr>
        <p:spPr>
          <a:xfrm>
            <a:off x="392973" y="2404204"/>
            <a:ext cx="5703025" cy="83099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商务风工作总结汇报</a:t>
            </a:r>
            <a:endParaRPr kumimoji="0" lang="zh-CN" altLang="en-US" sz="4800" b="1" i="0"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0" name="文本框 9"/>
          <p:cNvSpPr txBox="1"/>
          <p:nvPr userDrawn="1"/>
        </p:nvSpPr>
        <p:spPr>
          <a:xfrm>
            <a:off x="392973" y="3228425"/>
            <a:ext cx="5537928" cy="379656"/>
          </a:xfrm>
          <a:prstGeom prst="rect">
            <a:avLst/>
          </a:prstGeom>
          <a:noFill/>
        </p:spPr>
        <p:txBody>
          <a:bodyPr wrap="square" lIns="0"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865"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Business wind work summary report</a:t>
            </a:r>
            <a:endParaRPr kumimoji="0" lang="zh-CN" altLang="en-US" sz="1865"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1" name="任意多边形: 形状 10"/>
          <p:cNvSpPr/>
          <p:nvPr userDrawn="1"/>
        </p:nvSpPr>
        <p:spPr>
          <a:xfrm flipH="1">
            <a:off x="6095999" y="-23224"/>
            <a:ext cx="6096000" cy="6881224"/>
          </a:xfrm>
          <a:custGeom>
            <a:avLst/>
            <a:gdLst>
              <a:gd name="connsiteX0" fmla="*/ 2592729 w 4572000"/>
              <a:gd name="connsiteY0" fmla="*/ 0 h 5160918"/>
              <a:gd name="connsiteX1" fmla="*/ 2587473 w 4572000"/>
              <a:gd name="connsiteY1" fmla="*/ 0 h 5160918"/>
              <a:gd name="connsiteX2" fmla="*/ 0 w 4572000"/>
              <a:gd name="connsiteY2" fmla="*/ 0 h 5160918"/>
              <a:gd name="connsiteX3" fmla="*/ 0 w 4572000"/>
              <a:gd name="connsiteY3" fmla="*/ 5160918 h 5160918"/>
              <a:gd name="connsiteX4" fmla="*/ 2592729 w 4572000"/>
              <a:gd name="connsiteY4" fmla="*/ 5160918 h 5160918"/>
              <a:gd name="connsiteX5" fmla="*/ 2592729 w 4572000"/>
              <a:gd name="connsiteY5" fmla="*/ 5157830 h 5160918"/>
              <a:gd name="connsiteX6" fmla="*/ 4572000 w 4572000"/>
              <a:gd name="connsiteY6" fmla="*/ 5157830 h 5160918"/>
              <a:gd name="connsiteX7" fmla="*/ 2592729 w 4572000"/>
              <a:gd name="connsiteY7" fmla="*/ 13661 h 516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5160918">
                <a:moveTo>
                  <a:pt x="2592729" y="0"/>
                </a:moveTo>
                <a:lnTo>
                  <a:pt x="2587473" y="0"/>
                </a:lnTo>
                <a:lnTo>
                  <a:pt x="0" y="0"/>
                </a:lnTo>
                <a:lnTo>
                  <a:pt x="0" y="5160918"/>
                </a:lnTo>
                <a:lnTo>
                  <a:pt x="2592729" y="5160918"/>
                </a:lnTo>
                <a:lnTo>
                  <a:pt x="2592729" y="5157830"/>
                </a:lnTo>
                <a:lnTo>
                  <a:pt x="4572000" y="5157830"/>
                </a:lnTo>
                <a:lnTo>
                  <a:pt x="2592729" y="13661"/>
                </a:lnTo>
                <a:close/>
              </a:path>
            </a:pathLst>
          </a:custGeom>
          <a:blipFill dpi="0" rotWithShape="0">
            <a:blip r:embed="rId2"/>
            <a:srcRect/>
            <a:stretch>
              <a:fillRect l="-90895" r="-91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2" name="平行四边形 11"/>
          <p:cNvSpPr/>
          <p:nvPr userDrawn="1"/>
        </p:nvSpPr>
        <p:spPr>
          <a:xfrm>
            <a:off x="6683723" y="0"/>
            <a:ext cx="2297536" cy="4966899"/>
          </a:xfrm>
          <a:prstGeom prst="parallelogram">
            <a:avLst>
              <a:gd name="adj" fmla="val 83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3" name="任意多边形: 形状 12"/>
          <p:cNvSpPr/>
          <p:nvPr userDrawn="1"/>
        </p:nvSpPr>
        <p:spPr>
          <a:xfrm>
            <a:off x="420189" y="296455"/>
            <a:ext cx="1590404" cy="498685"/>
          </a:xfrm>
          <a:custGeom>
            <a:avLst/>
            <a:gdLst>
              <a:gd name="connsiteX0" fmla="*/ 914263 w 1118739"/>
              <a:gd name="connsiteY0" fmla="*/ 75209 h 350663"/>
              <a:gd name="connsiteX1" fmla="*/ 879009 w 1118739"/>
              <a:gd name="connsiteY1" fmla="*/ 110463 h 350663"/>
              <a:gd name="connsiteX2" fmla="*/ 879009 w 1118739"/>
              <a:gd name="connsiteY2" fmla="*/ 244900 h 350663"/>
              <a:gd name="connsiteX3" fmla="*/ 914263 w 1118739"/>
              <a:gd name="connsiteY3" fmla="*/ 280154 h 350663"/>
              <a:gd name="connsiteX4" fmla="*/ 1012976 w 1118739"/>
              <a:gd name="connsiteY4" fmla="*/ 280154 h 350663"/>
              <a:gd name="connsiteX5" fmla="*/ 1048230 w 1118739"/>
              <a:gd name="connsiteY5" fmla="*/ 244900 h 350663"/>
              <a:gd name="connsiteX6" fmla="*/ 1048230 w 1118739"/>
              <a:gd name="connsiteY6" fmla="*/ 110463 h 350663"/>
              <a:gd name="connsiteX7" fmla="*/ 1012976 w 1118739"/>
              <a:gd name="connsiteY7" fmla="*/ 75209 h 350663"/>
              <a:gd name="connsiteX8" fmla="*/ 258532 w 1118739"/>
              <a:gd name="connsiteY8" fmla="*/ 75209 h 350663"/>
              <a:gd name="connsiteX9" fmla="*/ 223278 w 1118739"/>
              <a:gd name="connsiteY9" fmla="*/ 110463 h 350663"/>
              <a:gd name="connsiteX10" fmla="*/ 223278 w 1118739"/>
              <a:gd name="connsiteY10" fmla="*/ 244900 h 350663"/>
              <a:gd name="connsiteX11" fmla="*/ 258532 w 1118739"/>
              <a:gd name="connsiteY11" fmla="*/ 280154 h 350663"/>
              <a:gd name="connsiteX12" fmla="*/ 357245 w 1118739"/>
              <a:gd name="connsiteY12" fmla="*/ 280154 h 350663"/>
              <a:gd name="connsiteX13" fmla="*/ 392499 w 1118739"/>
              <a:gd name="connsiteY13" fmla="*/ 244900 h 350663"/>
              <a:gd name="connsiteX14" fmla="*/ 392499 w 1118739"/>
              <a:gd name="connsiteY14" fmla="*/ 110463 h 350663"/>
              <a:gd name="connsiteX15" fmla="*/ 357245 w 1118739"/>
              <a:gd name="connsiteY15" fmla="*/ 75209 h 350663"/>
              <a:gd name="connsiteX16" fmla="*/ 914263 w 1118739"/>
              <a:gd name="connsiteY16" fmla="*/ 4700 h 350663"/>
              <a:gd name="connsiteX17" fmla="*/ 1012976 w 1118739"/>
              <a:gd name="connsiteY17" fmla="*/ 4700 h 350663"/>
              <a:gd name="connsiteX18" fmla="*/ 1118739 w 1118739"/>
              <a:gd name="connsiteY18" fmla="*/ 110463 h 350663"/>
              <a:gd name="connsiteX19" fmla="*/ 1118739 w 1118739"/>
              <a:gd name="connsiteY19" fmla="*/ 244900 h 350663"/>
              <a:gd name="connsiteX20" fmla="*/ 1012976 w 1118739"/>
              <a:gd name="connsiteY20" fmla="*/ 350663 h 350663"/>
              <a:gd name="connsiteX21" fmla="*/ 914263 w 1118739"/>
              <a:gd name="connsiteY21" fmla="*/ 350663 h 350663"/>
              <a:gd name="connsiteX22" fmla="*/ 808500 w 1118739"/>
              <a:gd name="connsiteY22" fmla="*/ 244900 h 350663"/>
              <a:gd name="connsiteX23" fmla="*/ 808500 w 1118739"/>
              <a:gd name="connsiteY23" fmla="*/ 110463 h 350663"/>
              <a:gd name="connsiteX24" fmla="*/ 914263 w 1118739"/>
              <a:gd name="connsiteY24" fmla="*/ 4700 h 350663"/>
              <a:gd name="connsiteX25" fmla="*/ 258532 w 1118739"/>
              <a:gd name="connsiteY25" fmla="*/ 4700 h 350663"/>
              <a:gd name="connsiteX26" fmla="*/ 357245 w 1118739"/>
              <a:gd name="connsiteY26" fmla="*/ 4700 h 350663"/>
              <a:gd name="connsiteX27" fmla="*/ 463008 w 1118739"/>
              <a:gd name="connsiteY27" fmla="*/ 110463 h 350663"/>
              <a:gd name="connsiteX28" fmla="*/ 463008 w 1118739"/>
              <a:gd name="connsiteY28" fmla="*/ 244900 h 350663"/>
              <a:gd name="connsiteX29" fmla="*/ 357245 w 1118739"/>
              <a:gd name="connsiteY29" fmla="*/ 350663 h 350663"/>
              <a:gd name="connsiteX30" fmla="*/ 258532 w 1118739"/>
              <a:gd name="connsiteY30" fmla="*/ 350663 h 350663"/>
              <a:gd name="connsiteX31" fmla="*/ 152769 w 1118739"/>
              <a:gd name="connsiteY31" fmla="*/ 244900 h 350663"/>
              <a:gd name="connsiteX32" fmla="*/ 152769 w 1118739"/>
              <a:gd name="connsiteY32" fmla="*/ 110463 h 350663"/>
              <a:gd name="connsiteX33" fmla="*/ 258532 w 1118739"/>
              <a:gd name="connsiteY33" fmla="*/ 4700 h 350663"/>
              <a:gd name="connsiteX34" fmla="*/ 585222 w 1118739"/>
              <a:gd name="connsiteY34" fmla="*/ 2350 h 350663"/>
              <a:gd name="connsiteX35" fmla="*/ 683935 w 1118739"/>
              <a:gd name="connsiteY35" fmla="*/ 2350 h 350663"/>
              <a:gd name="connsiteX36" fmla="*/ 683935 w 1118739"/>
              <a:gd name="connsiteY36" fmla="*/ 72859 h 350663"/>
              <a:gd name="connsiteX37" fmla="*/ 585222 w 1118739"/>
              <a:gd name="connsiteY37" fmla="*/ 72859 h 350663"/>
              <a:gd name="connsiteX38" fmla="*/ 549968 w 1118739"/>
              <a:gd name="connsiteY38" fmla="*/ 108113 h 350663"/>
              <a:gd name="connsiteX39" fmla="*/ 549968 w 1118739"/>
              <a:gd name="connsiteY39" fmla="*/ 242785 h 350663"/>
              <a:gd name="connsiteX40" fmla="*/ 585222 w 1118739"/>
              <a:gd name="connsiteY40" fmla="*/ 278039 h 350663"/>
              <a:gd name="connsiteX41" fmla="*/ 683935 w 1118739"/>
              <a:gd name="connsiteY41" fmla="*/ 278039 h 350663"/>
              <a:gd name="connsiteX42" fmla="*/ 719189 w 1118739"/>
              <a:gd name="connsiteY42" fmla="*/ 242785 h 350663"/>
              <a:gd name="connsiteX43" fmla="*/ 719189 w 1118739"/>
              <a:gd name="connsiteY43" fmla="*/ 201185 h 350663"/>
              <a:gd name="connsiteX44" fmla="*/ 660432 w 1118739"/>
              <a:gd name="connsiteY44" fmla="*/ 201185 h 350663"/>
              <a:gd name="connsiteX45" fmla="*/ 660432 w 1118739"/>
              <a:gd name="connsiteY45" fmla="*/ 130676 h 350663"/>
              <a:gd name="connsiteX46" fmla="*/ 789698 w 1118739"/>
              <a:gd name="connsiteY46" fmla="*/ 130676 h 350663"/>
              <a:gd name="connsiteX47" fmla="*/ 789698 w 1118739"/>
              <a:gd name="connsiteY47" fmla="*/ 178622 h 350663"/>
              <a:gd name="connsiteX48" fmla="*/ 789698 w 1118739"/>
              <a:gd name="connsiteY48" fmla="*/ 201185 h 350663"/>
              <a:gd name="connsiteX49" fmla="*/ 789698 w 1118739"/>
              <a:gd name="connsiteY49" fmla="*/ 242550 h 350663"/>
              <a:gd name="connsiteX50" fmla="*/ 683935 w 1118739"/>
              <a:gd name="connsiteY50" fmla="*/ 348313 h 350663"/>
              <a:gd name="connsiteX51" fmla="*/ 585222 w 1118739"/>
              <a:gd name="connsiteY51" fmla="*/ 348313 h 350663"/>
              <a:gd name="connsiteX52" fmla="*/ 479459 w 1118739"/>
              <a:gd name="connsiteY52" fmla="*/ 242550 h 350663"/>
              <a:gd name="connsiteX53" fmla="*/ 479459 w 1118739"/>
              <a:gd name="connsiteY53" fmla="*/ 108113 h 350663"/>
              <a:gd name="connsiteX54" fmla="*/ 585222 w 1118739"/>
              <a:gd name="connsiteY54" fmla="*/ 2350 h 350663"/>
              <a:gd name="connsiteX55" fmla="*/ 0 w 1118739"/>
              <a:gd name="connsiteY55" fmla="*/ 0 h 350663"/>
              <a:gd name="connsiteX56" fmla="*/ 70509 w 1118739"/>
              <a:gd name="connsiteY56" fmla="*/ 0 h 350663"/>
              <a:gd name="connsiteX57" fmla="*/ 70509 w 1118739"/>
              <a:gd name="connsiteY57" fmla="*/ 246076 h 350663"/>
              <a:gd name="connsiteX58" fmla="*/ 83435 w 1118739"/>
              <a:gd name="connsiteY58" fmla="*/ 277335 h 350663"/>
              <a:gd name="connsiteX59" fmla="*/ 146893 w 1118739"/>
              <a:gd name="connsiteY59" fmla="*/ 277335 h 350663"/>
              <a:gd name="connsiteX60" fmla="*/ 146893 w 1118739"/>
              <a:gd name="connsiteY60" fmla="*/ 347843 h 350663"/>
              <a:gd name="connsiteX61" fmla="*/ 83435 w 1118739"/>
              <a:gd name="connsiteY61" fmla="*/ 347843 h 350663"/>
              <a:gd name="connsiteX62" fmla="*/ 0 w 1118739"/>
              <a:gd name="connsiteY62" fmla="*/ 246076 h 35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18739" h="350663">
                <a:moveTo>
                  <a:pt x="914263" y="75209"/>
                </a:moveTo>
                <a:cubicBezTo>
                  <a:pt x="894756" y="75209"/>
                  <a:pt x="879009" y="90956"/>
                  <a:pt x="879009" y="110463"/>
                </a:cubicBezTo>
                <a:lnTo>
                  <a:pt x="879009" y="244900"/>
                </a:lnTo>
                <a:cubicBezTo>
                  <a:pt x="879009" y="264407"/>
                  <a:pt x="894756" y="280154"/>
                  <a:pt x="914263" y="280154"/>
                </a:cubicBezTo>
                <a:lnTo>
                  <a:pt x="1012976" y="280154"/>
                </a:lnTo>
                <a:cubicBezTo>
                  <a:pt x="1032483" y="280154"/>
                  <a:pt x="1048230" y="264407"/>
                  <a:pt x="1048230" y="244900"/>
                </a:cubicBezTo>
                <a:lnTo>
                  <a:pt x="1048230" y="110463"/>
                </a:lnTo>
                <a:cubicBezTo>
                  <a:pt x="1048230" y="90956"/>
                  <a:pt x="1032483" y="75209"/>
                  <a:pt x="1012976" y="75209"/>
                </a:cubicBezTo>
                <a:close/>
                <a:moveTo>
                  <a:pt x="258532" y="75209"/>
                </a:moveTo>
                <a:cubicBezTo>
                  <a:pt x="239025" y="75209"/>
                  <a:pt x="223278" y="90956"/>
                  <a:pt x="223278" y="110463"/>
                </a:cubicBezTo>
                <a:lnTo>
                  <a:pt x="223278" y="244900"/>
                </a:lnTo>
                <a:cubicBezTo>
                  <a:pt x="223278" y="264407"/>
                  <a:pt x="239025" y="280154"/>
                  <a:pt x="258532" y="280154"/>
                </a:cubicBezTo>
                <a:lnTo>
                  <a:pt x="357245" y="280154"/>
                </a:lnTo>
                <a:cubicBezTo>
                  <a:pt x="376752" y="280154"/>
                  <a:pt x="392499" y="264407"/>
                  <a:pt x="392499" y="244900"/>
                </a:cubicBezTo>
                <a:lnTo>
                  <a:pt x="392499" y="110463"/>
                </a:lnTo>
                <a:cubicBezTo>
                  <a:pt x="392499" y="90956"/>
                  <a:pt x="376752" y="75209"/>
                  <a:pt x="357245" y="75209"/>
                </a:cubicBezTo>
                <a:close/>
                <a:moveTo>
                  <a:pt x="914263" y="4700"/>
                </a:moveTo>
                <a:lnTo>
                  <a:pt x="1012976" y="4700"/>
                </a:lnTo>
                <a:cubicBezTo>
                  <a:pt x="1071263" y="4700"/>
                  <a:pt x="1118739" y="52176"/>
                  <a:pt x="1118739" y="110463"/>
                </a:cubicBezTo>
                <a:lnTo>
                  <a:pt x="1118739" y="244900"/>
                </a:lnTo>
                <a:cubicBezTo>
                  <a:pt x="1118739" y="303187"/>
                  <a:pt x="1071263" y="350663"/>
                  <a:pt x="1012976" y="350663"/>
                </a:cubicBezTo>
                <a:lnTo>
                  <a:pt x="914263" y="350663"/>
                </a:lnTo>
                <a:cubicBezTo>
                  <a:pt x="855976" y="350663"/>
                  <a:pt x="808500" y="303187"/>
                  <a:pt x="808500" y="244900"/>
                </a:cubicBezTo>
                <a:lnTo>
                  <a:pt x="808500" y="110463"/>
                </a:lnTo>
                <a:cubicBezTo>
                  <a:pt x="808500" y="52176"/>
                  <a:pt x="855976" y="4700"/>
                  <a:pt x="914263" y="4700"/>
                </a:cubicBezTo>
                <a:close/>
                <a:moveTo>
                  <a:pt x="258532" y="4700"/>
                </a:moveTo>
                <a:lnTo>
                  <a:pt x="357245" y="4700"/>
                </a:lnTo>
                <a:cubicBezTo>
                  <a:pt x="415532" y="4700"/>
                  <a:pt x="463008" y="52176"/>
                  <a:pt x="463008" y="110463"/>
                </a:cubicBezTo>
                <a:lnTo>
                  <a:pt x="463008" y="244900"/>
                </a:lnTo>
                <a:cubicBezTo>
                  <a:pt x="463008" y="303187"/>
                  <a:pt x="415532" y="350663"/>
                  <a:pt x="357245" y="350663"/>
                </a:cubicBezTo>
                <a:lnTo>
                  <a:pt x="258532" y="350663"/>
                </a:lnTo>
                <a:cubicBezTo>
                  <a:pt x="200245" y="350663"/>
                  <a:pt x="152769" y="303187"/>
                  <a:pt x="152769" y="244900"/>
                </a:cubicBezTo>
                <a:lnTo>
                  <a:pt x="152769" y="110463"/>
                </a:lnTo>
                <a:cubicBezTo>
                  <a:pt x="152769" y="52176"/>
                  <a:pt x="200245" y="4700"/>
                  <a:pt x="258532" y="4700"/>
                </a:cubicBezTo>
                <a:close/>
                <a:moveTo>
                  <a:pt x="585222" y="2350"/>
                </a:moveTo>
                <a:lnTo>
                  <a:pt x="683935" y="2350"/>
                </a:lnTo>
                <a:lnTo>
                  <a:pt x="683935" y="72859"/>
                </a:lnTo>
                <a:lnTo>
                  <a:pt x="585222" y="72859"/>
                </a:lnTo>
                <a:cubicBezTo>
                  <a:pt x="565715" y="72859"/>
                  <a:pt x="549968" y="88606"/>
                  <a:pt x="549968" y="108113"/>
                </a:cubicBezTo>
                <a:lnTo>
                  <a:pt x="549968" y="242785"/>
                </a:lnTo>
                <a:cubicBezTo>
                  <a:pt x="549968" y="262292"/>
                  <a:pt x="565715" y="278039"/>
                  <a:pt x="585222" y="278039"/>
                </a:cubicBezTo>
                <a:lnTo>
                  <a:pt x="683935" y="278039"/>
                </a:lnTo>
                <a:cubicBezTo>
                  <a:pt x="703442" y="278039"/>
                  <a:pt x="719189" y="262292"/>
                  <a:pt x="719189" y="242785"/>
                </a:cubicBezTo>
                <a:lnTo>
                  <a:pt x="719189" y="201185"/>
                </a:lnTo>
                <a:lnTo>
                  <a:pt x="660432" y="201185"/>
                </a:lnTo>
                <a:lnTo>
                  <a:pt x="660432" y="130676"/>
                </a:lnTo>
                <a:lnTo>
                  <a:pt x="789698" y="130676"/>
                </a:lnTo>
                <a:lnTo>
                  <a:pt x="789698" y="178622"/>
                </a:lnTo>
                <a:lnTo>
                  <a:pt x="789698" y="201185"/>
                </a:lnTo>
                <a:lnTo>
                  <a:pt x="789698" y="242550"/>
                </a:lnTo>
                <a:cubicBezTo>
                  <a:pt x="789698" y="300837"/>
                  <a:pt x="742222" y="348313"/>
                  <a:pt x="683935" y="348313"/>
                </a:cubicBezTo>
                <a:lnTo>
                  <a:pt x="585222" y="348313"/>
                </a:lnTo>
                <a:cubicBezTo>
                  <a:pt x="526935" y="348313"/>
                  <a:pt x="479459" y="300837"/>
                  <a:pt x="479459" y="242550"/>
                </a:cubicBezTo>
                <a:lnTo>
                  <a:pt x="479459" y="108113"/>
                </a:lnTo>
                <a:cubicBezTo>
                  <a:pt x="479459" y="49826"/>
                  <a:pt x="526935" y="2350"/>
                  <a:pt x="585222" y="2350"/>
                </a:cubicBezTo>
                <a:close/>
                <a:moveTo>
                  <a:pt x="0" y="0"/>
                </a:moveTo>
                <a:lnTo>
                  <a:pt x="70509" y="0"/>
                </a:lnTo>
                <a:lnTo>
                  <a:pt x="70509" y="246076"/>
                </a:lnTo>
                <a:cubicBezTo>
                  <a:pt x="70509" y="266993"/>
                  <a:pt x="80850" y="277335"/>
                  <a:pt x="83435" y="277335"/>
                </a:cubicBezTo>
                <a:lnTo>
                  <a:pt x="146893" y="277335"/>
                </a:lnTo>
                <a:lnTo>
                  <a:pt x="146893" y="347843"/>
                </a:lnTo>
                <a:lnTo>
                  <a:pt x="83435" y="347843"/>
                </a:lnTo>
                <a:cubicBezTo>
                  <a:pt x="36665" y="347843"/>
                  <a:pt x="0" y="303188"/>
                  <a:pt x="0" y="246076"/>
                </a:cubicBezTo>
                <a:close/>
              </a:path>
            </a:pathLst>
          </a:custGeom>
          <a:solidFill>
            <a:schemeClr val="bg1"/>
          </a:solidFill>
          <a:ln w="2336" cap="flat">
            <a:noFill/>
            <a:prstDash val="solid"/>
            <a:miter/>
          </a:ln>
        </p:spPr>
        <p:txBody>
          <a:bodyPr rtlCol="0" anchor="ctr"/>
          <a:lstStyle/>
          <a:p>
            <a:pPr marL="0" marR="0" lvl="0" indent="0" algn="l" defTabSz="6096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思源黑体 Light" panose="020B0300000000000000" charset="-122"/>
              <a:ea typeface="思源黑体 Light" panose="020B0300000000000000" charset="-122"/>
              <a:cs typeface="思源黑体 Light" panose="020B0300000000000000" charset="-122"/>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任意多边形: 形状 5"/>
          <p:cNvSpPr/>
          <p:nvPr userDrawn="1"/>
        </p:nvSpPr>
        <p:spPr>
          <a:xfrm flipV="1">
            <a:off x="0" y="0"/>
            <a:ext cx="10109200" cy="672000"/>
          </a:xfrm>
          <a:custGeom>
            <a:avLst/>
            <a:gdLst>
              <a:gd name="connsiteX0" fmla="*/ 0 w 7581900"/>
              <a:gd name="connsiteY0" fmla="*/ 0 h 476250"/>
              <a:gd name="connsiteX1" fmla="*/ 7096125 w 7581900"/>
              <a:gd name="connsiteY1" fmla="*/ 0 h 476250"/>
              <a:gd name="connsiteX2" fmla="*/ 7581900 w 7581900"/>
              <a:gd name="connsiteY2" fmla="*/ 476250 h 476250"/>
              <a:gd name="connsiteX3" fmla="*/ 7096125 w 7581900"/>
              <a:gd name="connsiteY3" fmla="*/ 476250 h 476250"/>
              <a:gd name="connsiteX4" fmla="*/ 0 w 7581900"/>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1900" h="476250">
                <a:moveTo>
                  <a:pt x="0" y="0"/>
                </a:moveTo>
                <a:lnTo>
                  <a:pt x="7096125" y="0"/>
                </a:lnTo>
                <a:lnTo>
                  <a:pt x="7581900" y="476250"/>
                </a:lnTo>
                <a:lnTo>
                  <a:pt x="7096125" y="476250"/>
                </a:lnTo>
                <a:lnTo>
                  <a:pt x="0" y="476250"/>
                </a:lnTo>
                <a:close/>
              </a:path>
            </a:pathLst>
          </a:cu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cs typeface="思源黑体 Light" panose="020B0300000000000000" charset="-122"/>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任意多边形 12"/>
          <p:cNvSpPr/>
          <p:nvPr userDrawn="1"/>
        </p:nvSpPr>
        <p:spPr>
          <a:xfrm>
            <a:off x="2" y="0"/>
            <a:ext cx="5482965" cy="6858000"/>
          </a:xfrm>
          <a:custGeom>
            <a:avLst/>
            <a:gdLst>
              <a:gd name="connsiteX0" fmla="*/ 0 w 5482965"/>
              <a:gd name="connsiteY0" fmla="*/ 0 h 6858000"/>
              <a:gd name="connsiteX1" fmla="*/ 5482965 w 5482965"/>
              <a:gd name="connsiteY1" fmla="*/ 0 h 6858000"/>
              <a:gd name="connsiteX2" fmla="*/ 3001946 w 5482965"/>
              <a:gd name="connsiteY2" fmla="*/ 6858000 h 6858000"/>
              <a:gd name="connsiteX3" fmla="*/ 0 w 548296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2965" h="6858000">
                <a:moveTo>
                  <a:pt x="0" y="0"/>
                </a:moveTo>
                <a:lnTo>
                  <a:pt x="5482965" y="0"/>
                </a:lnTo>
                <a:lnTo>
                  <a:pt x="3001946" y="6858000"/>
                </a:lnTo>
                <a:lnTo>
                  <a:pt x="0" y="6858000"/>
                </a:lnTo>
                <a:close/>
              </a:path>
            </a:pathLst>
          </a:custGeom>
          <a:blipFill>
            <a:blip r:embed="rId2"/>
            <a:stretch>
              <a:fillRect l="-281" r="-997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6" name="任意多边形 12"/>
          <p:cNvSpPr/>
          <p:nvPr userDrawn="1"/>
        </p:nvSpPr>
        <p:spPr>
          <a:xfrm>
            <a:off x="0" y="0"/>
            <a:ext cx="5482965" cy="6858000"/>
          </a:xfrm>
          <a:custGeom>
            <a:avLst/>
            <a:gdLst>
              <a:gd name="connsiteX0" fmla="*/ 0 w 5482965"/>
              <a:gd name="connsiteY0" fmla="*/ 0 h 6858000"/>
              <a:gd name="connsiteX1" fmla="*/ 5482965 w 5482965"/>
              <a:gd name="connsiteY1" fmla="*/ 0 h 6858000"/>
              <a:gd name="connsiteX2" fmla="*/ 3001946 w 5482965"/>
              <a:gd name="connsiteY2" fmla="*/ 6858000 h 6858000"/>
              <a:gd name="connsiteX3" fmla="*/ 0 w 548296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2965" h="6858000">
                <a:moveTo>
                  <a:pt x="0" y="0"/>
                </a:moveTo>
                <a:lnTo>
                  <a:pt x="5482965" y="0"/>
                </a:lnTo>
                <a:lnTo>
                  <a:pt x="3001946" y="6858000"/>
                </a:lnTo>
                <a:lnTo>
                  <a:pt x="0" y="6858000"/>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20" name="任意多边形: 形状 19"/>
          <p:cNvSpPr/>
          <p:nvPr userDrawn="1"/>
        </p:nvSpPr>
        <p:spPr>
          <a:xfrm flipH="1" flipV="1">
            <a:off x="11206939" y="4135101"/>
            <a:ext cx="985060" cy="2722892"/>
          </a:xfrm>
          <a:custGeom>
            <a:avLst/>
            <a:gdLst>
              <a:gd name="connsiteX0" fmla="*/ 0 w 738795"/>
              <a:gd name="connsiteY0" fmla="*/ 2042169 h 2042169"/>
              <a:gd name="connsiteX1" fmla="*/ 0 w 738795"/>
              <a:gd name="connsiteY1" fmla="*/ 0 h 2042169"/>
              <a:gd name="connsiteX2" fmla="*/ 738795 w 738795"/>
              <a:gd name="connsiteY2" fmla="*/ 0 h 2042169"/>
            </a:gdLst>
            <a:ahLst/>
            <a:cxnLst>
              <a:cxn ang="0">
                <a:pos x="connsiteX0" y="connsiteY0"/>
              </a:cxn>
              <a:cxn ang="0">
                <a:pos x="connsiteX1" y="connsiteY1"/>
              </a:cxn>
              <a:cxn ang="0">
                <a:pos x="connsiteX2" y="connsiteY2"/>
              </a:cxn>
            </a:cxnLst>
            <a:rect l="l" t="t" r="r" b="b"/>
            <a:pathLst>
              <a:path w="738795" h="2042169">
                <a:moveTo>
                  <a:pt x="0" y="2042169"/>
                </a:moveTo>
                <a:lnTo>
                  <a:pt x="0" y="0"/>
                </a:lnTo>
                <a:lnTo>
                  <a:pt x="73879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1"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accent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
        <p:nvSpPr>
          <p:cNvPr id="11" name="任意多边形: 形状 10"/>
          <p:cNvSpPr/>
          <p:nvPr userDrawn="1"/>
        </p:nvSpPr>
        <p:spPr>
          <a:xfrm flipH="1">
            <a:off x="6095999" y="-23224"/>
            <a:ext cx="6096000" cy="6881224"/>
          </a:xfrm>
          <a:custGeom>
            <a:avLst/>
            <a:gdLst>
              <a:gd name="connsiteX0" fmla="*/ 2592729 w 4572000"/>
              <a:gd name="connsiteY0" fmla="*/ 0 h 5160918"/>
              <a:gd name="connsiteX1" fmla="*/ 2587473 w 4572000"/>
              <a:gd name="connsiteY1" fmla="*/ 0 h 5160918"/>
              <a:gd name="connsiteX2" fmla="*/ 0 w 4572000"/>
              <a:gd name="connsiteY2" fmla="*/ 0 h 5160918"/>
              <a:gd name="connsiteX3" fmla="*/ 0 w 4572000"/>
              <a:gd name="connsiteY3" fmla="*/ 5160918 h 5160918"/>
              <a:gd name="connsiteX4" fmla="*/ 2592729 w 4572000"/>
              <a:gd name="connsiteY4" fmla="*/ 5160918 h 5160918"/>
              <a:gd name="connsiteX5" fmla="*/ 2592729 w 4572000"/>
              <a:gd name="connsiteY5" fmla="*/ 5157830 h 5160918"/>
              <a:gd name="connsiteX6" fmla="*/ 4572000 w 4572000"/>
              <a:gd name="connsiteY6" fmla="*/ 5157830 h 5160918"/>
              <a:gd name="connsiteX7" fmla="*/ 2592729 w 4572000"/>
              <a:gd name="connsiteY7" fmla="*/ 13661 h 516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5160918">
                <a:moveTo>
                  <a:pt x="2592729" y="0"/>
                </a:moveTo>
                <a:lnTo>
                  <a:pt x="2587473" y="0"/>
                </a:lnTo>
                <a:lnTo>
                  <a:pt x="0" y="0"/>
                </a:lnTo>
                <a:lnTo>
                  <a:pt x="0" y="5160918"/>
                </a:lnTo>
                <a:lnTo>
                  <a:pt x="2592729" y="5160918"/>
                </a:lnTo>
                <a:lnTo>
                  <a:pt x="2592729" y="5157830"/>
                </a:lnTo>
                <a:lnTo>
                  <a:pt x="4572000" y="5157830"/>
                </a:lnTo>
                <a:lnTo>
                  <a:pt x="2592729" y="13661"/>
                </a:lnTo>
                <a:close/>
              </a:path>
            </a:pathLst>
          </a:custGeom>
          <a:blipFill dpi="0" rotWithShape="0">
            <a:blip r:embed="rId2"/>
            <a:srcRect/>
            <a:stretch>
              <a:fillRect l="-90895" r="-91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2" name="平行四边形 11"/>
          <p:cNvSpPr/>
          <p:nvPr userDrawn="1"/>
        </p:nvSpPr>
        <p:spPr>
          <a:xfrm>
            <a:off x="6683723" y="0"/>
            <a:ext cx="2297536" cy="4966899"/>
          </a:xfrm>
          <a:prstGeom prst="parallelogram">
            <a:avLst>
              <a:gd name="adj" fmla="val 83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任意多边形: 形状 5"/>
          <p:cNvSpPr/>
          <p:nvPr userDrawn="1"/>
        </p:nvSpPr>
        <p:spPr>
          <a:xfrm flipV="1">
            <a:off x="0" y="0"/>
            <a:ext cx="10109200" cy="672000"/>
          </a:xfrm>
          <a:custGeom>
            <a:avLst/>
            <a:gdLst>
              <a:gd name="connsiteX0" fmla="*/ 0 w 7581900"/>
              <a:gd name="connsiteY0" fmla="*/ 0 h 476250"/>
              <a:gd name="connsiteX1" fmla="*/ 7096125 w 7581900"/>
              <a:gd name="connsiteY1" fmla="*/ 0 h 476250"/>
              <a:gd name="connsiteX2" fmla="*/ 7581900 w 7581900"/>
              <a:gd name="connsiteY2" fmla="*/ 476250 h 476250"/>
              <a:gd name="connsiteX3" fmla="*/ 7096125 w 7581900"/>
              <a:gd name="connsiteY3" fmla="*/ 476250 h 476250"/>
              <a:gd name="connsiteX4" fmla="*/ 0 w 7581900"/>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1900" h="476250">
                <a:moveTo>
                  <a:pt x="0" y="0"/>
                </a:moveTo>
                <a:lnTo>
                  <a:pt x="7096125" y="0"/>
                </a:lnTo>
                <a:lnTo>
                  <a:pt x="7581900" y="476250"/>
                </a:lnTo>
                <a:lnTo>
                  <a:pt x="7096125" y="476250"/>
                </a:lnTo>
                <a:lnTo>
                  <a:pt x="0" y="476250"/>
                </a:lnTo>
                <a:close/>
              </a:path>
            </a:pathLst>
          </a:cu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cs typeface="思源黑体 Light" panose="020B0300000000000000" charset="-122"/>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任意多边形 12"/>
          <p:cNvSpPr/>
          <p:nvPr userDrawn="1"/>
        </p:nvSpPr>
        <p:spPr>
          <a:xfrm>
            <a:off x="2" y="0"/>
            <a:ext cx="5482965" cy="6858000"/>
          </a:xfrm>
          <a:custGeom>
            <a:avLst/>
            <a:gdLst>
              <a:gd name="connsiteX0" fmla="*/ 0 w 5482965"/>
              <a:gd name="connsiteY0" fmla="*/ 0 h 6858000"/>
              <a:gd name="connsiteX1" fmla="*/ 5482965 w 5482965"/>
              <a:gd name="connsiteY1" fmla="*/ 0 h 6858000"/>
              <a:gd name="connsiteX2" fmla="*/ 3001946 w 5482965"/>
              <a:gd name="connsiteY2" fmla="*/ 6858000 h 6858000"/>
              <a:gd name="connsiteX3" fmla="*/ 0 w 548296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2965" h="6858000">
                <a:moveTo>
                  <a:pt x="0" y="0"/>
                </a:moveTo>
                <a:lnTo>
                  <a:pt x="5482965" y="0"/>
                </a:lnTo>
                <a:lnTo>
                  <a:pt x="3001946" y="6858000"/>
                </a:lnTo>
                <a:lnTo>
                  <a:pt x="0" y="6858000"/>
                </a:lnTo>
                <a:close/>
              </a:path>
            </a:pathLst>
          </a:custGeom>
          <a:blipFill>
            <a:blip r:embed="rId2"/>
            <a:stretch>
              <a:fillRect l="-281" r="-997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8" name="椭圆 7"/>
          <p:cNvSpPr/>
          <p:nvPr userDrawn="1"/>
        </p:nvSpPr>
        <p:spPr>
          <a:xfrm>
            <a:off x="6481912" y="1596891"/>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01</a:t>
            </a:r>
            <a:endParaRPr kumimoji="0" lang="zh-CN" altLang="en-US" sz="2135"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9" name="矩形 8"/>
          <p:cNvSpPr/>
          <p:nvPr userDrawn="1"/>
        </p:nvSpPr>
        <p:spPr>
          <a:xfrm>
            <a:off x="7243220" y="1683525"/>
            <a:ext cx="2574744" cy="50276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665" b="1" dirty="0">
                <a:solidFill>
                  <a:srgbClr val="4A66AC"/>
                </a:solidFill>
                <a:latin typeface="思源黑体 Light" panose="020B0300000000000000" charset="-122"/>
                <a:ea typeface="思源黑体 Light" panose="020B0300000000000000" charset="-122"/>
                <a:cs typeface="思源黑体 Light" panose="020B0300000000000000" charset="-122"/>
                <a:sym typeface="+mn-lt"/>
              </a:rPr>
              <a:t>前阶段工作概述</a:t>
            </a:r>
            <a:endPar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sp>
        <p:nvSpPr>
          <p:cNvPr id="10" name="椭圆 9"/>
          <p:cNvSpPr/>
          <p:nvPr userDrawn="1"/>
        </p:nvSpPr>
        <p:spPr>
          <a:xfrm>
            <a:off x="6481912" y="2631924"/>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02</a:t>
            </a:r>
            <a:endParaRPr kumimoji="0" lang="zh-CN" altLang="en-US" sz="2135"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1" name="矩形 10"/>
          <p:cNvSpPr/>
          <p:nvPr userDrawn="1"/>
        </p:nvSpPr>
        <p:spPr>
          <a:xfrm>
            <a:off x="7243219" y="2718559"/>
            <a:ext cx="3602580" cy="50276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665" b="1" dirty="0">
                <a:solidFill>
                  <a:srgbClr val="4A66AC"/>
                </a:solidFill>
                <a:latin typeface="思源黑体 Light" panose="020B0300000000000000" charset="-122"/>
                <a:ea typeface="思源黑体 Light" panose="020B0300000000000000" charset="-122"/>
                <a:cs typeface="思源黑体 Light" panose="020B0300000000000000" charset="-122"/>
                <a:sym typeface="+mn-lt"/>
              </a:rPr>
              <a:t>面临问题及解决方案</a:t>
            </a:r>
            <a:endPar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sp>
        <p:nvSpPr>
          <p:cNvPr id="12" name="椭圆 11"/>
          <p:cNvSpPr/>
          <p:nvPr userDrawn="1"/>
        </p:nvSpPr>
        <p:spPr>
          <a:xfrm>
            <a:off x="6481912" y="3666958"/>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03</a:t>
            </a:r>
            <a:endParaRPr kumimoji="0" lang="zh-CN" altLang="en-US" sz="2135"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3" name="矩形 12"/>
          <p:cNvSpPr/>
          <p:nvPr userDrawn="1"/>
        </p:nvSpPr>
        <p:spPr>
          <a:xfrm>
            <a:off x="7243220" y="3753592"/>
            <a:ext cx="2233304" cy="50276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rPr>
              <a:t>经验总结分析</a:t>
            </a:r>
            <a:endPar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sp>
        <p:nvSpPr>
          <p:cNvPr id="14" name="椭圆 13"/>
          <p:cNvSpPr/>
          <p:nvPr userDrawn="1"/>
        </p:nvSpPr>
        <p:spPr>
          <a:xfrm>
            <a:off x="6481912" y="4701991"/>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04</a:t>
            </a:r>
            <a:endParaRPr kumimoji="0" lang="zh-CN" altLang="en-US" sz="2135"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5" name="矩形 14"/>
          <p:cNvSpPr/>
          <p:nvPr userDrawn="1"/>
        </p:nvSpPr>
        <p:spPr>
          <a:xfrm>
            <a:off x="7243220" y="4788625"/>
            <a:ext cx="2574744" cy="50276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rPr>
              <a:t>下阶段工作计划</a:t>
            </a:r>
            <a:endPar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sp>
        <p:nvSpPr>
          <p:cNvPr id="16" name="任意多边形 12"/>
          <p:cNvSpPr/>
          <p:nvPr userDrawn="1"/>
        </p:nvSpPr>
        <p:spPr>
          <a:xfrm>
            <a:off x="0" y="0"/>
            <a:ext cx="5482965" cy="6858000"/>
          </a:xfrm>
          <a:custGeom>
            <a:avLst/>
            <a:gdLst>
              <a:gd name="connsiteX0" fmla="*/ 0 w 5482965"/>
              <a:gd name="connsiteY0" fmla="*/ 0 h 6858000"/>
              <a:gd name="connsiteX1" fmla="*/ 5482965 w 5482965"/>
              <a:gd name="connsiteY1" fmla="*/ 0 h 6858000"/>
              <a:gd name="connsiteX2" fmla="*/ 3001946 w 5482965"/>
              <a:gd name="connsiteY2" fmla="*/ 6858000 h 6858000"/>
              <a:gd name="connsiteX3" fmla="*/ 0 w 548296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2965" h="6858000">
                <a:moveTo>
                  <a:pt x="0" y="0"/>
                </a:moveTo>
                <a:lnTo>
                  <a:pt x="5482965" y="0"/>
                </a:lnTo>
                <a:lnTo>
                  <a:pt x="3001946" y="6858000"/>
                </a:lnTo>
                <a:lnTo>
                  <a:pt x="0" y="6858000"/>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7" name="矩形 16"/>
          <p:cNvSpPr/>
          <p:nvPr userDrawn="1"/>
        </p:nvSpPr>
        <p:spPr>
          <a:xfrm>
            <a:off x="478245" y="3137038"/>
            <a:ext cx="222849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CONTENTS</a:t>
            </a:r>
            <a:endParaRPr kumimoji="0" lang="zh-CN" altLang="en-US" sz="3200"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8" name="矩形 17"/>
          <p:cNvSpPr/>
          <p:nvPr userDrawn="1"/>
        </p:nvSpPr>
        <p:spPr>
          <a:xfrm>
            <a:off x="431801" y="2052744"/>
            <a:ext cx="2071401"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400" b="1"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目 录</a:t>
            </a:r>
            <a:endParaRPr kumimoji="0" lang="zh-CN" altLang="en-US" sz="6400" b="1"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cxnSp>
        <p:nvCxnSpPr>
          <p:cNvPr id="19" name="直接连接符 18"/>
          <p:cNvCxnSpPr/>
          <p:nvPr userDrawn="1"/>
        </p:nvCxnSpPr>
        <p:spPr>
          <a:xfrm>
            <a:off x="684250" y="3887524"/>
            <a:ext cx="3585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任意多边形: 形状 19"/>
          <p:cNvSpPr/>
          <p:nvPr userDrawn="1"/>
        </p:nvSpPr>
        <p:spPr>
          <a:xfrm flipH="1" flipV="1">
            <a:off x="11206939" y="4135101"/>
            <a:ext cx="985060" cy="2722892"/>
          </a:xfrm>
          <a:custGeom>
            <a:avLst/>
            <a:gdLst>
              <a:gd name="connsiteX0" fmla="*/ 0 w 738795"/>
              <a:gd name="connsiteY0" fmla="*/ 2042169 h 2042169"/>
              <a:gd name="connsiteX1" fmla="*/ 0 w 738795"/>
              <a:gd name="connsiteY1" fmla="*/ 0 h 2042169"/>
              <a:gd name="connsiteX2" fmla="*/ 738795 w 738795"/>
              <a:gd name="connsiteY2" fmla="*/ 0 h 2042169"/>
            </a:gdLst>
            <a:ahLst/>
            <a:cxnLst>
              <a:cxn ang="0">
                <a:pos x="connsiteX0" y="connsiteY0"/>
              </a:cxn>
              <a:cxn ang="0">
                <a:pos x="connsiteX1" y="connsiteY1"/>
              </a:cxn>
              <a:cxn ang="0">
                <a:pos x="connsiteX2" y="connsiteY2"/>
              </a:cxn>
            </a:cxnLst>
            <a:rect l="l" t="t" r="r" b="b"/>
            <a:pathLst>
              <a:path w="738795" h="2042169">
                <a:moveTo>
                  <a:pt x="0" y="2042169"/>
                </a:moveTo>
                <a:lnTo>
                  <a:pt x="0" y="0"/>
                </a:lnTo>
                <a:lnTo>
                  <a:pt x="73879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cxnSp>
        <p:nvCxnSpPr>
          <p:cNvPr id="21" name="直接连接符 20"/>
          <p:cNvCxnSpPr/>
          <p:nvPr userDrawn="1"/>
        </p:nvCxnSpPr>
        <p:spPr>
          <a:xfrm>
            <a:off x="5889365" y="1874065"/>
            <a:ext cx="0" cy="3306395"/>
          </a:xfrm>
          <a:prstGeom prst="line">
            <a:avLst/>
          </a:prstGeom>
          <a:ln w="15875">
            <a:solidFill>
              <a:srgbClr val="4A66AC"/>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2" name="任意多边形: 形状 21"/>
          <p:cNvSpPr/>
          <p:nvPr userDrawn="1"/>
        </p:nvSpPr>
        <p:spPr>
          <a:xfrm>
            <a:off x="10267003" y="232955"/>
            <a:ext cx="1590404" cy="498685"/>
          </a:xfrm>
          <a:custGeom>
            <a:avLst/>
            <a:gdLst>
              <a:gd name="connsiteX0" fmla="*/ 914263 w 1118739"/>
              <a:gd name="connsiteY0" fmla="*/ 75209 h 350663"/>
              <a:gd name="connsiteX1" fmla="*/ 879009 w 1118739"/>
              <a:gd name="connsiteY1" fmla="*/ 110463 h 350663"/>
              <a:gd name="connsiteX2" fmla="*/ 879009 w 1118739"/>
              <a:gd name="connsiteY2" fmla="*/ 244900 h 350663"/>
              <a:gd name="connsiteX3" fmla="*/ 914263 w 1118739"/>
              <a:gd name="connsiteY3" fmla="*/ 280154 h 350663"/>
              <a:gd name="connsiteX4" fmla="*/ 1012976 w 1118739"/>
              <a:gd name="connsiteY4" fmla="*/ 280154 h 350663"/>
              <a:gd name="connsiteX5" fmla="*/ 1048230 w 1118739"/>
              <a:gd name="connsiteY5" fmla="*/ 244900 h 350663"/>
              <a:gd name="connsiteX6" fmla="*/ 1048230 w 1118739"/>
              <a:gd name="connsiteY6" fmla="*/ 110463 h 350663"/>
              <a:gd name="connsiteX7" fmla="*/ 1012976 w 1118739"/>
              <a:gd name="connsiteY7" fmla="*/ 75209 h 350663"/>
              <a:gd name="connsiteX8" fmla="*/ 258532 w 1118739"/>
              <a:gd name="connsiteY8" fmla="*/ 75209 h 350663"/>
              <a:gd name="connsiteX9" fmla="*/ 223278 w 1118739"/>
              <a:gd name="connsiteY9" fmla="*/ 110463 h 350663"/>
              <a:gd name="connsiteX10" fmla="*/ 223278 w 1118739"/>
              <a:gd name="connsiteY10" fmla="*/ 244900 h 350663"/>
              <a:gd name="connsiteX11" fmla="*/ 258532 w 1118739"/>
              <a:gd name="connsiteY11" fmla="*/ 280154 h 350663"/>
              <a:gd name="connsiteX12" fmla="*/ 357245 w 1118739"/>
              <a:gd name="connsiteY12" fmla="*/ 280154 h 350663"/>
              <a:gd name="connsiteX13" fmla="*/ 392499 w 1118739"/>
              <a:gd name="connsiteY13" fmla="*/ 244900 h 350663"/>
              <a:gd name="connsiteX14" fmla="*/ 392499 w 1118739"/>
              <a:gd name="connsiteY14" fmla="*/ 110463 h 350663"/>
              <a:gd name="connsiteX15" fmla="*/ 357245 w 1118739"/>
              <a:gd name="connsiteY15" fmla="*/ 75209 h 350663"/>
              <a:gd name="connsiteX16" fmla="*/ 914263 w 1118739"/>
              <a:gd name="connsiteY16" fmla="*/ 4700 h 350663"/>
              <a:gd name="connsiteX17" fmla="*/ 1012976 w 1118739"/>
              <a:gd name="connsiteY17" fmla="*/ 4700 h 350663"/>
              <a:gd name="connsiteX18" fmla="*/ 1118739 w 1118739"/>
              <a:gd name="connsiteY18" fmla="*/ 110463 h 350663"/>
              <a:gd name="connsiteX19" fmla="*/ 1118739 w 1118739"/>
              <a:gd name="connsiteY19" fmla="*/ 244900 h 350663"/>
              <a:gd name="connsiteX20" fmla="*/ 1012976 w 1118739"/>
              <a:gd name="connsiteY20" fmla="*/ 350663 h 350663"/>
              <a:gd name="connsiteX21" fmla="*/ 914263 w 1118739"/>
              <a:gd name="connsiteY21" fmla="*/ 350663 h 350663"/>
              <a:gd name="connsiteX22" fmla="*/ 808500 w 1118739"/>
              <a:gd name="connsiteY22" fmla="*/ 244900 h 350663"/>
              <a:gd name="connsiteX23" fmla="*/ 808500 w 1118739"/>
              <a:gd name="connsiteY23" fmla="*/ 110463 h 350663"/>
              <a:gd name="connsiteX24" fmla="*/ 914263 w 1118739"/>
              <a:gd name="connsiteY24" fmla="*/ 4700 h 350663"/>
              <a:gd name="connsiteX25" fmla="*/ 258532 w 1118739"/>
              <a:gd name="connsiteY25" fmla="*/ 4700 h 350663"/>
              <a:gd name="connsiteX26" fmla="*/ 357245 w 1118739"/>
              <a:gd name="connsiteY26" fmla="*/ 4700 h 350663"/>
              <a:gd name="connsiteX27" fmla="*/ 463008 w 1118739"/>
              <a:gd name="connsiteY27" fmla="*/ 110463 h 350663"/>
              <a:gd name="connsiteX28" fmla="*/ 463008 w 1118739"/>
              <a:gd name="connsiteY28" fmla="*/ 244900 h 350663"/>
              <a:gd name="connsiteX29" fmla="*/ 357245 w 1118739"/>
              <a:gd name="connsiteY29" fmla="*/ 350663 h 350663"/>
              <a:gd name="connsiteX30" fmla="*/ 258532 w 1118739"/>
              <a:gd name="connsiteY30" fmla="*/ 350663 h 350663"/>
              <a:gd name="connsiteX31" fmla="*/ 152769 w 1118739"/>
              <a:gd name="connsiteY31" fmla="*/ 244900 h 350663"/>
              <a:gd name="connsiteX32" fmla="*/ 152769 w 1118739"/>
              <a:gd name="connsiteY32" fmla="*/ 110463 h 350663"/>
              <a:gd name="connsiteX33" fmla="*/ 258532 w 1118739"/>
              <a:gd name="connsiteY33" fmla="*/ 4700 h 350663"/>
              <a:gd name="connsiteX34" fmla="*/ 585222 w 1118739"/>
              <a:gd name="connsiteY34" fmla="*/ 2350 h 350663"/>
              <a:gd name="connsiteX35" fmla="*/ 683935 w 1118739"/>
              <a:gd name="connsiteY35" fmla="*/ 2350 h 350663"/>
              <a:gd name="connsiteX36" fmla="*/ 683935 w 1118739"/>
              <a:gd name="connsiteY36" fmla="*/ 72859 h 350663"/>
              <a:gd name="connsiteX37" fmla="*/ 585222 w 1118739"/>
              <a:gd name="connsiteY37" fmla="*/ 72859 h 350663"/>
              <a:gd name="connsiteX38" fmla="*/ 549968 w 1118739"/>
              <a:gd name="connsiteY38" fmla="*/ 108113 h 350663"/>
              <a:gd name="connsiteX39" fmla="*/ 549968 w 1118739"/>
              <a:gd name="connsiteY39" fmla="*/ 242785 h 350663"/>
              <a:gd name="connsiteX40" fmla="*/ 585222 w 1118739"/>
              <a:gd name="connsiteY40" fmla="*/ 278039 h 350663"/>
              <a:gd name="connsiteX41" fmla="*/ 683935 w 1118739"/>
              <a:gd name="connsiteY41" fmla="*/ 278039 h 350663"/>
              <a:gd name="connsiteX42" fmla="*/ 719189 w 1118739"/>
              <a:gd name="connsiteY42" fmla="*/ 242785 h 350663"/>
              <a:gd name="connsiteX43" fmla="*/ 719189 w 1118739"/>
              <a:gd name="connsiteY43" fmla="*/ 201185 h 350663"/>
              <a:gd name="connsiteX44" fmla="*/ 660432 w 1118739"/>
              <a:gd name="connsiteY44" fmla="*/ 201185 h 350663"/>
              <a:gd name="connsiteX45" fmla="*/ 660432 w 1118739"/>
              <a:gd name="connsiteY45" fmla="*/ 130676 h 350663"/>
              <a:gd name="connsiteX46" fmla="*/ 789698 w 1118739"/>
              <a:gd name="connsiteY46" fmla="*/ 130676 h 350663"/>
              <a:gd name="connsiteX47" fmla="*/ 789698 w 1118739"/>
              <a:gd name="connsiteY47" fmla="*/ 178622 h 350663"/>
              <a:gd name="connsiteX48" fmla="*/ 789698 w 1118739"/>
              <a:gd name="connsiteY48" fmla="*/ 201185 h 350663"/>
              <a:gd name="connsiteX49" fmla="*/ 789698 w 1118739"/>
              <a:gd name="connsiteY49" fmla="*/ 242550 h 350663"/>
              <a:gd name="connsiteX50" fmla="*/ 683935 w 1118739"/>
              <a:gd name="connsiteY50" fmla="*/ 348313 h 350663"/>
              <a:gd name="connsiteX51" fmla="*/ 585222 w 1118739"/>
              <a:gd name="connsiteY51" fmla="*/ 348313 h 350663"/>
              <a:gd name="connsiteX52" fmla="*/ 479459 w 1118739"/>
              <a:gd name="connsiteY52" fmla="*/ 242550 h 350663"/>
              <a:gd name="connsiteX53" fmla="*/ 479459 w 1118739"/>
              <a:gd name="connsiteY53" fmla="*/ 108113 h 350663"/>
              <a:gd name="connsiteX54" fmla="*/ 585222 w 1118739"/>
              <a:gd name="connsiteY54" fmla="*/ 2350 h 350663"/>
              <a:gd name="connsiteX55" fmla="*/ 0 w 1118739"/>
              <a:gd name="connsiteY55" fmla="*/ 0 h 350663"/>
              <a:gd name="connsiteX56" fmla="*/ 70509 w 1118739"/>
              <a:gd name="connsiteY56" fmla="*/ 0 h 350663"/>
              <a:gd name="connsiteX57" fmla="*/ 70509 w 1118739"/>
              <a:gd name="connsiteY57" fmla="*/ 246076 h 350663"/>
              <a:gd name="connsiteX58" fmla="*/ 83435 w 1118739"/>
              <a:gd name="connsiteY58" fmla="*/ 277335 h 350663"/>
              <a:gd name="connsiteX59" fmla="*/ 146893 w 1118739"/>
              <a:gd name="connsiteY59" fmla="*/ 277335 h 350663"/>
              <a:gd name="connsiteX60" fmla="*/ 146893 w 1118739"/>
              <a:gd name="connsiteY60" fmla="*/ 347843 h 350663"/>
              <a:gd name="connsiteX61" fmla="*/ 83435 w 1118739"/>
              <a:gd name="connsiteY61" fmla="*/ 347843 h 350663"/>
              <a:gd name="connsiteX62" fmla="*/ 0 w 1118739"/>
              <a:gd name="connsiteY62" fmla="*/ 246076 h 35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18739" h="350663">
                <a:moveTo>
                  <a:pt x="914263" y="75209"/>
                </a:moveTo>
                <a:cubicBezTo>
                  <a:pt x="894756" y="75209"/>
                  <a:pt x="879009" y="90956"/>
                  <a:pt x="879009" y="110463"/>
                </a:cubicBezTo>
                <a:lnTo>
                  <a:pt x="879009" y="244900"/>
                </a:lnTo>
                <a:cubicBezTo>
                  <a:pt x="879009" y="264407"/>
                  <a:pt x="894756" y="280154"/>
                  <a:pt x="914263" y="280154"/>
                </a:cubicBezTo>
                <a:lnTo>
                  <a:pt x="1012976" y="280154"/>
                </a:lnTo>
                <a:cubicBezTo>
                  <a:pt x="1032483" y="280154"/>
                  <a:pt x="1048230" y="264407"/>
                  <a:pt x="1048230" y="244900"/>
                </a:cubicBezTo>
                <a:lnTo>
                  <a:pt x="1048230" y="110463"/>
                </a:lnTo>
                <a:cubicBezTo>
                  <a:pt x="1048230" y="90956"/>
                  <a:pt x="1032483" y="75209"/>
                  <a:pt x="1012976" y="75209"/>
                </a:cubicBezTo>
                <a:close/>
                <a:moveTo>
                  <a:pt x="258532" y="75209"/>
                </a:moveTo>
                <a:cubicBezTo>
                  <a:pt x="239025" y="75209"/>
                  <a:pt x="223278" y="90956"/>
                  <a:pt x="223278" y="110463"/>
                </a:cubicBezTo>
                <a:lnTo>
                  <a:pt x="223278" y="244900"/>
                </a:lnTo>
                <a:cubicBezTo>
                  <a:pt x="223278" y="264407"/>
                  <a:pt x="239025" y="280154"/>
                  <a:pt x="258532" y="280154"/>
                </a:cubicBezTo>
                <a:lnTo>
                  <a:pt x="357245" y="280154"/>
                </a:lnTo>
                <a:cubicBezTo>
                  <a:pt x="376752" y="280154"/>
                  <a:pt x="392499" y="264407"/>
                  <a:pt x="392499" y="244900"/>
                </a:cubicBezTo>
                <a:lnTo>
                  <a:pt x="392499" y="110463"/>
                </a:lnTo>
                <a:cubicBezTo>
                  <a:pt x="392499" y="90956"/>
                  <a:pt x="376752" y="75209"/>
                  <a:pt x="357245" y="75209"/>
                </a:cubicBezTo>
                <a:close/>
                <a:moveTo>
                  <a:pt x="914263" y="4700"/>
                </a:moveTo>
                <a:lnTo>
                  <a:pt x="1012976" y="4700"/>
                </a:lnTo>
                <a:cubicBezTo>
                  <a:pt x="1071263" y="4700"/>
                  <a:pt x="1118739" y="52176"/>
                  <a:pt x="1118739" y="110463"/>
                </a:cubicBezTo>
                <a:lnTo>
                  <a:pt x="1118739" y="244900"/>
                </a:lnTo>
                <a:cubicBezTo>
                  <a:pt x="1118739" y="303187"/>
                  <a:pt x="1071263" y="350663"/>
                  <a:pt x="1012976" y="350663"/>
                </a:cubicBezTo>
                <a:lnTo>
                  <a:pt x="914263" y="350663"/>
                </a:lnTo>
                <a:cubicBezTo>
                  <a:pt x="855976" y="350663"/>
                  <a:pt x="808500" y="303187"/>
                  <a:pt x="808500" y="244900"/>
                </a:cubicBezTo>
                <a:lnTo>
                  <a:pt x="808500" y="110463"/>
                </a:lnTo>
                <a:cubicBezTo>
                  <a:pt x="808500" y="52176"/>
                  <a:pt x="855976" y="4700"/>
                  <a:pt x="914263" y="4700"/>
                </a:cubicBezTo>
                <a:close/>
                <a:moveTo>
                  <a:pt x="258532" y="4700"/>
                </a:moveTo>
                <a:lnTo>
                  <a:pt x="357245" y="4700"/>
                </a:lnTo>
                <a:cubicBezTo>
                  <a:pt x="415532" y="4700"/>
                  <a:pt x="463008" y="52176"/>
                  <a:pt x="463008" y="110463"/>
                </a:cubicBezTo>
                <a:lnTo>
                  <a:pt x="463008" y="244900"/>
                </a:lnTo>
                <a:cubicBezTo>
                  <a:pt x="463008" y="303187"/>
                  <a:pt x="415532" y="350663"/>
                  <a:pt x="357245" y="350663"/>
                </a:cubicBezTo>
                <a:lnTo>
                  <a:pt x="258532" y="350663"/>
                </a:lnTo>
                <a:cubicBezTo>
                  <a:pt x="200245" y="350663"/>
                  <a:pt x="152769" y="303187"/>
                  <a:pt x="152769" y="244900"/>
                </a:cubicBezTo>
                <a:lnTo>
                  <a:pt x="152769" y="110463"/>
                </a:lnTo>
                <a:cubicBezTo>
                  <a:pt x="152769" y="52176"/>
                  <a:pt x="200245" y="4700"/>
                  <a:pt x="258532" y="4700"/>
                </a:cubicBezTo>
                <a:close/>
                <a:moveTo>
                  <a:pt x="585222" y="2350"/>
                </a:moveTo>
                <a:lnTo>
                  <a:pt x="683935" y="2350"/>
                </a:lnTo>
                <a:lnTo>
                  <a:pt x="683935" y="72859"/>
                </a:lnTo>
                <a:lnTo>
                  <a:pt x="585222" y="72859"/>
                </a:lnTo>
                <a:cubicBezTo>
                  <a:pt x="565715" y="72859"/>
                  <a:pt x="549968" y="88606"/>
                  <a:pt x="549968" y="108113"/>
                </a:cubicBezTo>
                <a:lnTo>
                  <a:pt x="549968" y="242785"/>
                </a:lnTo>
                <a:cubicBezTo>
                  <a:pt x="549968" y="262292"/>
                  <a:pt x="565715" y="278039"/>
                  <a:pt x="585222" y="278039"/>
                </a:cubicBezTo>
                <a:lnTo>
                  <a:pt x="683935" y="278039"/>
                </a:lnTo>
                <a:cubicBezTo>
                  <a:pt x="703442" y="278039"/>
                  <a:pt x="719189" y="262292"/>
                  <a:pt x="719189" y="242785"/>
                </a:cubicBezTo>
                <a:lnTo>
                  <a:pt x="719189" y="201185"/>
                </a:lnTo>
                <a:lnTo>
                  <a:pt x="660432" y="201185"/>
                </a:lnTo>
                <a:lnTo>
                  <a:pt x="660432" y="130676"/>
                </a:lnTo>
                <a:lnTo>
                  <a:pt x="789698" y="130676"/>
                </a:lnTo>
                <a:lnTo>
                  <a:pt x="789698" y="178622"/>
                </a:lnTo>
                <a:lnTo>
                  <a:pt x="789698" y="201185"/>
                </a:lnTo>
                <a:lnTo>
                  <a:pt x="789698" y="242550"/>
                </a:lnTo>
                <a:cubicBezTo>
                  <a:pt x="789698" y="300837"/>
                  <a:pt x="742222" y="348313"/>
                  <a:pt x="683935" y="348313"/>
                </a:cubicBezTo>
                <a:lnTo>
                  <a:pt x="585222" y="348313"/>
                </a:lnTo>
                <a:cubicBezTo>
                  <a:pt x="526935" y="348313"/>
                  <a:pt x="479459" y="300837"/>
                  <a:pt x="479459" y="242550"/>
                </a:cubicBezTo>
                <a:lnTo>
                  <a:pt x="479459" y="108113"/>
                </a:lnTo>
                <a:cubicBezTo>
                  <a:pt x="479459" y="49826"/>
                  <a:pt x="526935" y="2350"/>
                  <a:pt x="585222" y="2350"/>
                </a:cubicBezTo>
                <a:close/>
                <a:moveTo>
                  <a:pt x="0" y="0"/>
                </a:moveTo>
                <a:lnTo>
                  <a:pt x="70509" y="0"/>
                </a:lnTo>
                <a:lnTo>
                  <a:pt x="70509" y="246076"/>
                </a:lnTo>
                <a:cubicBezTo>
                  <a:pt x="70509" y="266993"/>
                  <a:pt x="80850" y="277335"/>
                  <a:pt x="83435" y="277335"/>
                </a:cubicBezTo>
                <a:lnTo>
                  <a:pt x="146893" y="277335"/>
                </a:lnTo>
                <a:lnTo>
                  <a:pt x="146893" y="347843"/>
                </a:lnTo>
                <a:lnTo>
                  <a:pt x="83435" y="347843"/>
                </a:lnTo>
                <a:cubicBezTo>
                  <a:pt x="36665" y="347843"/>
                  <a:pt x="0" y="303188"/>
                  <a:pt x="0" y="246076"/>
                </a:cubicBezTo>
                <a:close/>
              </a:path>
            </a:pathLst>
          </a:custGeom>
          <a:solidFill>
            <a:srgbClr val="4A66AC"/>
          </a:solidFill>
          <a:ln w="2336" cap="flat">
            <a:noFill/>
            <a:prstDash val="solid"/>
            <a:miter/>
          </a:ln>
        </p:spPr>
        <p:txBody>
          <a:bodyPr rtlCol="0" anchor="ctr"/>
          <a:lstStyle/>
          <a:p>
            <a:endParaRPr lang="zh-CN" altLang="en-US" sz="2400">
              <a:cs typeface="思源黑体 Light" panose="020B0300000000000000" charset="-122"/>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1"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accent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
        <p:nvSpPr>
          <p:cNvPr id="11" name="任意多边形: 形状 10"/>
          <p:cNvSpPr/>
          <p:nvPr userDrawn="1"/>
        </p:nvSpPr>
        <p:spPr>
          <a:xfrm flipH="1">
            <a:off x="6095999" y="-23224"/>
            <a:ext cx="6096000" cy="6881224"/>
          </a:xfrm>
          <a:custGeom>
            <a:avLst/>
            <a:gdLst>
              <a:gd name="connsiteX0" fmla="*/ 2592729 w 4572000"/>
              <a:gd name="connsiteY0" fmla="*/ 0 h 5160918"/>
              <a:gd name="connsiteX1" fmla="*/ 2587473 w 4572000"/>
              <a:gd name="connsiteY1" fmla="*/ 0 h 5160918"/>
              <a:gd name="connsiteX2" fmla="*/ 0 w 4572000"/>
              <a:gd name="connsiteY2" fmla="*/ 0 h 5160918"/>
              <a:gd name="connsiteX3" fmla="*/ 0 w 4572000"/>
              <a:gd name="connsiteY3" fmla="*/ 5160918 h 5160918"/>
              <a:gd name="connsiteX4" fmla="*/ 2592729 w 4572000"/>
              <a:gd name="connsiteY4" fmla="*/ 5160918 h 5160918"/>
              <a:gd name="connsiteX5" fmla="*/ 2592729 w 4572000"/>
              <a:gd name="connsiteY5" fmla="*/ 5157830 h 5160918"/>
              <a:gd name="connsiteX6" fmla="*/ 4572000 w 4572000"/>
              <a:gd name="connsiteY6" fmla="*/ 5157830 h 5160918"/>
              <a:gd name="connsiteX7" fmla="*/ 2592729 w 4572000"/>
              <a:gd name="connsiteY7" fmla="*/ 13661 h 516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5160918">
                <a:moveTo>
                  <a:pt x="2592729" y="0"/>
                </a:moveTo>
                <a:lnTo>
                  <a:pt x="2587473" y="0"/>
                </a:lnTo>
                <a:lnTo>
                  <a:pt x="0" y="0"/>
                </a:lnTo>
                <a:lnTo>
                  <a:pt x="0" y="5160918"/>
                </a:lnTo>
                <a:lnTo>
                  <a:pt x="2592729" y="5160918"/>
                </a:lnTo>
                <a:lnTo>
                  <a:pt x="2592729" y="5157830"/>
                </a:lnTo>
                <a:lnTo>
                  <a:pt x="4572000" y="5157830"/>
                </a:lnTo>
                <a:lnTo>
                  <a:pt x="2592729" y="13661"/>
                </a:lnTo>
                <a:close/>
              </a:path>
            </a:pathLst>
          </a:custGeom>
          <a:blipFill dpi="0" rotWithShape="0">
            <a:blip r:embed="rId2"/>
            <a:srcRect/>
            <a:stretch>
              <a:fillRect l="-90895" r="-91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6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2" name="平行四边形 11"/>
          <p:cNvSpPr/>
          <p:nvPr userDrawn="1"/>
        </p:nvSpPr>
        <p:spPr>
          <a:xfrm>
            <a:off x="6683723" y="0"/>
            <a:ext cx="2297536" cy="4966899"/>
          </a:xfrm>
          <a:prstGeom prst="parallelogram">
            <a:avLst>
              <a:gd name="adj" fmla="val 83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任意多边形: 形状 5"/>
          <p:cNvSpPr/>
          <p:nvPr userDrawn="1"/>
        </p:nvSpPr>
        <p:spPr>
          <a:xfrm flipV="1">
            <a:off x="0" y="0"/>
            <a:ext cx="10109200" cy="672000"/>
          </a:xfrm>
          <a:custGeom>
            <a:avLst/>
            <a:gdLst>
              <a:gd name="connsiteX0" fmla="*/ 0 w 7581900"/>
              <a:gd name="connsiteY0" fmla="*/ 0 h 476250"/>
              <a:gd name="connsiteX1" fmla="*/ 7096125 w 7581900"/>
              <a:gd name="connsiteY1" fmla="*/ 0 h 476250"/>
              <a:gd name="connsiteX2" fmla="*/ 7581900 w 7581900"/>
              <a:gd name="connsiteY2" fmla="*/ 476250 h 476250"/>
              <a:gd name="connsiteX3" fmla="*/ 7096125 w 7581900"/>
              <a:gd name="connsiteY3" fmla="*/ 476250 h 476250"/>
              <a:gd name="connsiteX4" fmla="*/ 0 w 7581900"/>
              <a:gd name="connsiteY4" fmla="*/ 476250 h 476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1900" h="476250">
                <a:moveTo>
                  <a:pt x="0" y="0"/>
                </a:moveTo>
                <a:lnTo>
                  <a:pt x="7096125" y="0"/>
                </a:lnTo>
                <a:lnTo>
                  <a:pt x="7581900" y="476250"/>
                </a:lnTo>
                <a:lnTo>
                  <a:pt x="7096125" y="476250"/>
                </a:lnTo>
                <a:lnTo>
                  <a:pt x="0" y="476250"/>
                </a:lnTo>
                <a:close/>
              </a:path>
            </a:pathLst>
          </a:cu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cs typeface="思源黑体 Light" panose="020B0300000000000000" charset="-122"/>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任意多边形 12"/>
          <p:cNvSpPr/>
          <p:nvPr userDrawn="1"/>
        </p:nvSpPr>
        <p:spPr>
          <a:xfrm>
            <a:off x="2" y="0"/>
            <a:ext cx="5482965" cy="6858000"/>
          </a:xfrm>
          <a:custGeom>
            <a:avLst/>
            <a:gdLst>
              <a:gd name="connsiteX0" fmla="*/ 0 w 5482965"/>
              <a:gd name="connsiteY0" fmla="*/ 0 h 6858000"/>
              <a:gd name="connsiteX1" fmla="*/ 5482965 w 5482965"/>
              <a:gd name="connsiteY1" fmla="*/ 0 h 6858000"/>
              <a:gd name="connsiteX2" fmla="*/ 3001946 w 5482965"/>
              <a:gd name="connsiteY2" fmla="*/ 6858000 h 6858000"/>
              <a:gd name="connsiteX3" fmla="*/ 0 w 548296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2965" h="6858000">
                <a:moveTo>
                  <a:pt x="0" y="0"/>
                </a:moveTo>
                <a:lnTo>
                  <a:pt x="5482965" y="0"/>
                </a:lnTo>
                <a:lnTo>
                  <a:pt x="3001946" y="6858000"/>
                </a:lnTo>
                <a:lnTo>
                  <a:pt x="0" y="6858000"/>
                </a:lnTo>
                <a:close/>
              </a:path>
            </a:pathLst>
          </a:custGeom>
          <a:blipFill>
            <a:blip r:embed="rId2"/>
            <a:stretch>
              <a:fillRect l="-281" r="-997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8" name="椭圆 7"/>
          <p:cNvSpPr/>
          <p:nvPr userDrawn="1"/>
        </p:nvSpPr>
        <p:spPr>
          <a:xfrm>
            <a:off x="6481912" y="1596891"/>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01</a:t>
            </a:r>
            <a:endParaRPr kumimoji="0" lang="zh-CN" altLang="en-US" sz="2135"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9" name="矩形 8"/>
          <p:cNvSpPr/>
          <p:nvPr userDrawn="1"/>
        </p:nvSpPr>
        <p:spPr>
          <a:xfrm>
            <a:off x="7243220" y="1683525"/>
            <a:ext cx="2574744" cy="50276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665" b="1" dirty="0">
                <a:solidFill>
                  <a:srgbClr val="4A66AC"/>
                </a:solidFill>
                <a:latin typeface="思源黑体 Light" panose="020B0300000000000000" charset="-122"/>
                <a:ea typeface="思源黑体 Light" panose="020B0300000000000000" charset="-122"/>
                <a:cs typeface="思源黑体 Light" panose="020B0300000000000000" charset="-122"/>
                <a:sym typeface="+mn-lt"/>
              </a:rPr>
              <a:t>前阶段工作概述</a:t>
            </a:r>
            <a:endPar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sp>
        <p:nvSpPr>
          <p:cNvPr id="10" name="椭圆 9"/>
          <p:cNvSpPr/>
          <p:nvPr userDrawn="1"/>
        </p:nvSpPr>
        <p:spPr>
          <a:xfrm>
            <a:off x="6481912" y="2631924"/>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02</a:t>
            </a:r>
            <a:endParaRPr kumimoji="0" lang="zh-CN" altLang="en-US" sz="2135"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1" name="矩形 10"/>
          <p:cNvSpPr/>
          <p:nvPr userDrawn="1"/>
        </p:nvSpPr>
        <p:spPr>
          <a:xfrm>
            <a:off x="7243219" y="2718559"/>
            <a:ext cx="3602580" cy="50276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665" b="1" dirty="0">
                <a:solidFill>
                  <a:srgbClr val="4A66AC"/>
                </a:solidFill>
                <a:latin typeface="思源黑体 Light" panose="020B0300000000000000" charset="-122"/>
                <a:ea typeface="思源黑体 Light" panose="020B0300000000000000" charset="-122"/>
                <a:cs typeface="思源黑体 Light" panose="020B0300000000000000" charset="-122"/>
                <a:sym typeface="+mn-lt"/>
              </a:rPr>
              <a:t>面临问题及解决方案</a:t>
            </a:r>
            <a:endPar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sp>
        <p:nvSpPr>
          <p:cNvPr id="12" name="椭圆 11"/>
          <p:cNvSpPr/>
          <p:nvPr userDrawn="1"/>
        </p:nvSpPr>
        <p:spPr>
          <a:xfrm>
            <a:off x="6481912" y="3666958"/>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03</a:t>
            </a:r>
            <a:endParaRPr kumimoji="0" lang="zh-CN" altLang="en-US" sz="2135"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3" name="矩形 12"/>
          <p:cNvSpPr/>
          <p:nvPr userDrawn="1"/>
        </p:nvSpPr>
        <p:spPr>
          <a:xfrm>
            <a:off x="7243220" y="3753592"/>
            <a:ext cx="2233304" cy="50276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rPr>
              <a:t>经验总结分析</a:t>
            </a:r>
            <a:endPar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sp>
        <p:nvSpPr>
          <p:cNvPr id="14" name="椭圆 13"/>
          <p:cNvSpPr/>
          <p:nvPr userDrawn="1"/>
        </p:nvSpPr>
        <p:spPr>
          <a:xfrm>
            <a:off x="6481912" y="4701991"/>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135"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04</a:t>
            </a:r>
            <a:endParaRPr kumimoji="0" lang="zh-CN" altLang="en-US" sz="2135"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5" name="矩形 14"/>
          <p:cNvSpPr/>
          <p:nvPr userDrawn="1"/>
        </p:nvSpPr>
        <p:spPr>
          <a:xfrm>
            <a:off x="7243220" y="4788625"/>
            <a:ext cx="2574744" cy="50276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rPr>
              <a:t>下阶段工作计划</a:t>
            </a:r>
            <a:endParaRPr kumimoji="0" lang="zh-CN" altLang="en-US" sz="2665"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sp>
        <p:nvSpPr>
          <p:cNvPr id="16" name="任意多边形 12"/>
          <p:cNvSpPr/>
          <p:nvPr userDrawn="1"/>
        </p:nvSpPr>
        <p:spPr>
          <a:xfrm>
            <a:off x="0" y="0"/>
            <a:ext cx="5482965" cy="6858000"/>
          </a:xfrm>
          <a:custGeom>
            <a:avLst/>
            <a:gdLst>
              <a:gd name="connsiteX0" fmla="*/ 0 w 5482965"/>
              <a:gd name="connsiteY0" fmla="*/ 0 h 6858000"/>
              <a:gd name="connsiteX1" fmla="*/ 5482965 w 5482965"/>
              <a:gd name="connsiteY1" fmla="*/ 0 h 6858000"/>
              <a:gd name="connsiteX2" fmla="*/ 3001946 w 5482965"/>
              <a:gd name="connsiteY2" fmla="*/ 6858000 h 6858000"/>
              <a:gd name="connsiteX3" fmla="*/ 0 w 548296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2965" h="6858000">
                <a:moveTo>
                  <a:pt x="0" y="0"/>
                </a:moveTo>
                <a:lnTo>
                  <a:pt x="5482965" y="0"/>
                </a:lnTo>
                <a:lnTo>
                  <a:pt x="3001946" y="6858000"/>
                </a:lnTo>
                <a:lnTo>
                  <a:pt x="0" y="6858000"/>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7" name="矩形 16"/>
          <p:cNvSpPr/>
          <p:nvPr userDrawn="1"/>
        </p:nvSpPr>
        <p:spPr>
          <a:xfrm>
            <a:off x="478245" y="3137038"/>
            <a:ext cx="222849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CONTENTS</a:t>
            </a:r>
            <a:endParaRPr kumimoji="0" lang="zh-CN" altLang="en-US" sz="3200"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8" name="矩形 17"/>
          <p:cNvSpPr/>
          <p:nvPr userDrawn="1"/>
        </p:nvSpPr>
        <p:spPr>
          <a:xfrm>
            <a:off x="431801" y="2052744"/>
            <a:ext cx="2071401"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400" b="1"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目 录</a:t>
            </a:r>
            <a:endParaRPr kumimoji="0" lang="zh-CN" altLang="en-US" sz="6400" b="1"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cxnSp>
        <p:nvCxnSpPr>
          <p:cNvPr id="19" name="直接连接符 18"/>
          <p:cNvCxnSpPr/>
          <p:nvPr userDrawn="1"/>
        </p:nvCxnSpPr>
        <p:spPr>
          <a:xfrm>
            <a:off x="684250" y="3887524"/>
            <a:ext cx="3585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任意多边形: 形状 19"/>
          <p:cNvSpPr/>
          <p:nvPr userDrawn="1"/>
        </p:nvSpPr>
        <p:spPr>
          <a:xfrm flipH="1" flipV="1">
            <a:off x="11206939" y="4135101"/>
            <a:ext cx="985060" cy="2722892"/>
          </a:xfrm>
          <a:custGeom>
            <a:avLst/>
            <a:gdLst>
              <a:gd name="connsiteX0" fmla="*/ 0 w 738795"/>
              <a:gd name="connsiteY0" fmla="*/ 2042169 h 2042169"/>
              <a:gd name="connsiteX1" fmla="*/ 0 w 738795"/>
              <a:gd name="connsiteY1" fmla="*/ 0 h 2042169"/>
              <a:gd name="connsiteX2" fmla="*/ 738795 w 738795"/>
              <a:gd name="connsiteY2" fmla="*/ 0 h 2042169"/>
            </a:gdLst>
            <a:ahLst/>
            <a:cxnLst>
              <a:cxn ang="0">
                <a:pos x="connsiteX0" y="connsiteY0"/>
              </a:cxn>
              <a:cxn ang="0">
                <a:pos x="connsiteX1" y="connsiteY1"/>
              </a:cxn>
              <a:cxn ang="0">
                <a:pos x="connsiteX2" y="connsiteY2"/>
              </a:cxn>
            </a:cxnLst>
            <a:rect l="l" t="t" r="r" b="b"/>
            <a:pathLst>
              <a:path w="738795" h="2042169">
                <a:moveTo>
                  <a:pt x="0" y="2042169"/>
                </a:moveTo>
                <a:lnTo>
                  <a:pt x="0" y="0"/>
                </a:lnTo>
                <a:lnTo>
                  <a:pt x="73879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cxnSp>
        <p:nvCxnSpPr>
          <p:cNvPr id="21" name="直接连接符 20"/>
          <p:cNvCxnSpPr/>
          <p:nvPr userDrawn="1"/>
        </p:nvCxnSpPr>
        <p:spPr>
          <a:xfrm>
            <a:off x="5889365" y="1874065"/>
            <a:ext cx="0" cy="3306395"/>
          </a:xfrm>
          <a:prstGeom prst="line">
            <a:avLst/>
          </a:prstGeom>
          <a:ln w="15875">
            <a:solidFill>
              <a:srgbClr val="4A66AC"/>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2" name="任意多边形: 形状 21"/>
          <p:cNvSpPr/>
          <p:nvPr userDrawn="1"/>
        </p:nvSpPr>
        <p:spPr>
          <a:xfrm>
            <a:off x="10267003" y="232955"/>
            <a:ext cx="1590404" cy="498685"/>
          </a:xfrm>
          <a:custGeom>
            <a:avLst/>
            <a:gdLst>
              <a:gd name="connsiteX0" fmla="*/ 914263 w 1118739"/>
              <a:gd name="connsiteY0" fmla="*/ 75209 h 350663"/>
              <a:gd name="connsiteX1" fmla="*/ 879009 w 1118739"/>
              <a:gd name="connsiteY1" fmla="*/ 110463 h 350663"/>
              <a:gd name="connsiteX2" fmla="*/ 879009 w 1118739"/>
              <a:gd name="connsiteY2" fmla="*/ 244900 h 350663"/>
              <a:gd name="connsiteX3" fmla="*/ 914263 w 1118739"/>
              <a:gd name="connsiteY3" fmla="*/ 280154 h 350663"/>
              <a:gd name="connsiteX4" fmla="*/ 1012976 w 1118739"/>
              <a:gd name="connsiteY4" fmla="*/ 280154 h 350663"/>
              <a:gd name="connsiteX5" fmla="*/ 1048230 w 1118739"/>
              <a:gd name="connsiteY5" fmla="*/ 244900 h 350663"/>
              <a:gd name="connsiteX6" fmla="*/ 1048230 w 1118739"/>
              <a:gd name="connsiteY6" fmla="*/ 110463 h 350663"/>
              <a:gd name="connsiteX7" fmla="*/ 1012976 w 1118739"/>
              <a:gd name="connsiteY7" fmla="*/ 75209 h 350663"/>
              <a:gd name="connsiteX8" fmla="*/ 258532 w 1118739"/>
              <a:gd name="connsiteY8" fmla="*/ 75209 h 350663"/>
              <a:gd name="connsiteX9" fmla="*/ 223278 w 1118739"/>
              <a:gd name="connsiteY9" fmla="*/ 110463 h 350663"/>
              <a:gd name="connsiteX10" fmla="*/ 223278 w 1118739"/>
              <a:gd name="connsiteY10" fmla="*/ 244900 h 350663"/>
              <a:gd name="connsiteX11" fmla="*/ 258532 w 1118739"/>
              <a:gd name="connsiteY11" fmla="*/ 280154 h 350663"/>
              <a:gd name="connsiteX12" fmla="*/ 357245 w 1118739"/>
              <a:gd name="connsiteY12" fmla="*/ 280154 h 350663"/>
              <a:gd name="connsiteX13" fmla="*/ 392499 w 1118739"/>
              <a:gd name="connsiteY13" fmla="*/ 244900 h 350663"/>
              <a:gd name="connsiteX14" fmla="*/ 392499 w 1118739"/>
              <a:gd name="connsiteY14" fmla="*/ 110463 h 350663"/>
              <a:gd name="connsiteX15" fmla="*/ 357245 w 1118739"/>
              <a:gd name="connsiteY15" fmla="*/ 75209 h 350663"/>
              <a:gd name="connsiteX16" fmla="*/ 914263 w 1118739"/>
              <a:gd name="connsiteY16" fmla="*/ 4700 h 350663"/>
              <a:gd name="connsiteX17" fmla="*/ 1012976 w 1118739"/>
              <a:gd name="connsiteY17" fmla="*/ 4700 h 350663"/>
              <a:gd name="connsiteX18" fmla="*/ 1118739 w 1118739"/>
              <a:gd name="connsiteY18" fmla="*/ 110463 h 350663"/>
              <a:gd name="connsiteX19" fmla="*/ 1118739 w 1118739"/>
              <a:gd name="connsiteY19" fmla="*/ 244900 h 350663"/>
              <a:gd name="connsiteX20" fmla="*/ 1012976 w 1118739"/>
              <a:gd name="connsiteY20" fmla="*/ 350663 h 350663"/>
              <a:gd name="connsiteX21" fmla="*/ 914263 w 1118739"/>
              <a:gd name="connsiteY21" fmla="*/ 350663 h 350663"/>
              <a:gd name="connsiteX22" fmla="*/ 808500 w 1118739"/>
              <a:gd name="connsiteY22" fmla="*/ 244900 h 350663"/>
              <a:gd name="connsiteX23" fmla="*/ 808500 w 1118739"/>
              <a:gd name="connsiteY23" fmla="*/ 110463 h 350663"/>
              <a:gd name="connsiteX24" fmla="*/ 914263 w 1118739"/>
              <a:gd name="connsiteY24" fmla="*/ 4700 h 350663"/>
              <a:gd name="connsiteX25" fmla="*/ 258532 w 1118739"/>
              <a:gd name="connsiteY25" fmla="*/ 4700 h 350663"/>
              <a:gd name="connsiteX26" fmla="*/ 357245 w 1118739"/>
              <a:gd name="connsiteY26" fmla="*/ 4700 h 350663"/>
              <a:gd name="connsiteX27" fmla="*/ 463008 w 1118739"/>
              <a:gd name="connsiteY27" fmla="*/ 110463 h 350663"/>
              <a:gd name="connsiteX28" fmla="*/ 463008 w 1118739"/>
              <a:gd name="connsiteY28" fmla="*/ 244900 h 350663"/>
              <a:gd name="connsiteX29" fmla="*/ 357245 w 1118739"/>
              <a:gd name="connsiteY29" fmla="*/ 350663 h 350663"/>
              <a:gd name="connsiteX30" fmla="*/ 258532 w 1118739"/>
              <a:gd name="connsiteY30" fmla="*/ 350663 h 350663"/>
              <a:gd name="connsiteX31" fmla="*/ 152769 w 1118739"/>
              <a:gd name="connsiteY31" fmla="*/ 244900 h 350663"/>
              <a:gd name="connsiteX32" fmla="*/ 152769 w 1118739"/>
              <a:gd name="connsiteY32" fmla="*/ 110463 h 350663"/>
              <a:gd name="connsiteX33" fmla="*/ 258532 w 1118739"/>
              <a:gd name="connsiteY33" fmla="*/ 4700 h 350663"/>
              <a:gd name="connsiteX34" fmla="*/ 585222 w 1118739"/>
              <a:gd name="connsiteY34" fmla="*/ 2350 h 350663"/>
              <a:gd name="connsiteX35" fmla="*/ 683935 w 1118739"/>
              <a:gd name="connsiteY35" fmla="*/ 2350 h 350663"/>
              <a:gd name="connsiteX36" fmla="*/ 683935 w 1118739"/>
              <a:gd name="connsiteY36" fmla="*/ 72859 h 350663"/>
              <a:gd name="connsiteX37" fmla="*/ 585222 w 1118739"/>
              <a:gd name="connsiteY37" fmla="*/ 72859 h 350663"/>
              <a:gd name="connsiteX38" fmla="*/ 549968 w 1118739"/>
              <a:gd name="connsiteY38" fmla="*/ 108113 h 350663"/>
              <a:gd name="connsiteX39" fmla="*/ 549968 w 1118739"/>
              <a:gd name="connsiteY39" fmla="*/ 242785 h 350663"/>
              <a:gd name="connsiteX40" fmla="*/ 585222 w 1118739"/>
              <a:gd name="connsiteY40" fmla="*/ 278039 h 350663"/>
              <a:gd name="connsiteX41" fmla="*/ 683935 w 1118739"/>
              <a:gd name="connsiteY41" fmla="*/ 278039 h 350663"/>
              <a:gd name="connsiteX42" fmla="*/ 719189 w 1118739"/>
              <a:gd name="connsiteY42" fmla="*/ 242785 h 350663"/>
              <a:gd name="connsiteX43" fmla="*/ 719189 w 1118739"/>
              <a:gd name="connsiteY43" fmla="*/ 201185 h 350663"/>
              <a:gd name="connsiteX44" fmla="*/ 660432 w 1118739"/>
              <a:gd name="connsiteY44" fmla="*/ 201185 h 350663"/>
              <a:gd name="connsiteX45" fmla="*/ 660432 w 1118739"/>
              <a:gd name="connsiteY45" fmla="*/ 130676 h 350663"/>
              <a:gd name="connsiteX46" fmla="*/ 789698 w 1118739"/>
              <a:gd name="connsiteY46" fmla="*/ 130676 h 350663"/>
              <a:gd name="connsiteX47" fmla="*/ 789698 w 1118739"/>
              <a:gd name="connsiteY47" fmla="*/ 178622 h 350663"/>
              <a:gd name="connsiteX48" fmla="*/ 789698 w 1118739"/>
              <a:gd name="connsiteY48" fmla="*/ 201185 h 350663"/>
              <a:gd name="connsiteX49" fmla="*/ 789698 w 1118739"/>
              <a:gd name="connsiteY49" fmla="*/ 242550 h 350663"/>
              <a:gd name="connsiteX50" fmla="*/ 683935 w 1118739"/>
              <a:gd name="connsiteY50" fmla="*/ 348313 h 350663"/>
              <a:gd name="connsiteX51" fmla="*/ 585222 w 1118739"/>
              <a:gd name="connsiteY51" fmla="*/ 348313 h 350663"/>
              <a:gd name="connsiteX52" fmla="*/ 479459 w 1118739"/>
              <a:gd name="connsiteY52" fmla="*/ 242550 h 350663"/>
              <a:gd name="connsiteX53" fmla="*/ 479459 w 1118739"/>
              <a:gd name="connsiteY53" fmla="*/ 108113 h 350663"/>
              <a:gd name="connsiteX54" fmla="*/ 585222 w 1118739"/>
              <a:gd name="connsiteY54" fmla="*/ 2350 h 350663"/>
              <a:gd name="connsiteX55" fmla="*/ 0 w 1118739"/>
              <a:gd name="connsiteY55" fmla="*/ 0 h 350663"/>
              <a:gd name="connsiteX56" fmla="*/ 70509 w 1118739"/>
              <a:gd name="connsiteY56" fmla="*/ 0 h 350663"/>
              <a:gd name="connsiteX57" fmla="*/ 70509 w 1118739"/>
              <a:gd name="connsiteY57" fmla="*/ 246076 h 350663"/>
              <a:gd name="connsiteX58" fmla="*/ 83435 w 1118739"/>
              <a:gd name="connsiteY58" fmla="*/ 277335 h 350663"/>
              <a:gd name="connsiteX59" fmla="*/ 146893 w 1118739"/>
              <a:gd name="connsiteY59" fmla="*/ 277335 h 350663"/>
              <a:gd name="connsiteX60" fmla="*/ 146893 w 1118739"/>
              <a:gd name="connsiteY60" fmla="*/ 347843 h 350663"/>
              <a:gd name="connsiteX61" fmla="*/ 83435 w 1118739"/>
              <a:gd name="connsiteY61" fmla="*/ 347843 h 350663"/>
              <a:gd name="connsiteX62" fmla="*/ 0 w 1118739"/>
              <a:gd name="connsiteY62" fmla="*/ 246076 h 35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18739" h="350663">
                <a:moveTo>
                  <a:pt x="914263" y="75209"/>
                </a:moveTo>
                <a:cubicBezTo>
                  <a:pt x="894756" y="75209"/>
                  <a:pt x="879009" y="90956"/>
                  <a:pt x="879009" y="110463"/>
                </a:cubicBezTo>
                <a:lnTo>
                  <a:pt x="879009" y="244900"/>
                </a:lnTo>
                <a:cubicBezTo>
                  <a:pt x="879009" y="264407"/>
                  <a:pt x="894756" y="280154"/>
                  <a:pt x="914263" y="280154"/>
                </a:cubicBezTo>
                <a:lnTo>
                  <a:pt x="1012976" y="280154"/>
                </a:lnTo>
                <a:cubicBezTo>
                  <a:pt x="1032483" y="280154"/>
                  <a:pt x="1048230" y="264407"/>
                  <a:pt x="1048230" y="244900"/>
                </a:cubicBezTo>
                <a:lnTo>
                  <a:pt x="1048230" y="110463"/>
                </a:lnTo>
                <a:cubicBezTo>
                  <a:pt x="1048230" y="90956"/>
                  <a:pt x="1032483" y="75209"/>
                  <a:pt x="1012976" y="75209"/>
                </a:cubicBezTo>
                <a:close/>
                <a:moveTo>
                  <a:pt x="258532" y="75209"/>
                </a:moveTo>
                <a:cubicBezTo>
                  <a:pt x="239025" y="75209"/>
                  <a:pt x="223278" y="90956"/>
                  <a:pt x="223278" y="110463"/>
                </a:cubicBezTo>
                <a:lnTo>
                  <a:pt x="223278" y="244900"/>
                </a:lnTo>
                <a:cubicBezTo>
                  <a:pt x="223278" y="264407"/>
                  <a:pt x="239025" y="280154"/>
                  <a:pt x="258532" y="280154"/>
                </a:cubicBezTo>
                <a:lnTo>
                  <a:pt x="357245" y="280154"/>
                </a:lnTo>
                <a:cubicBezTo>
                  <a:pt x="376752" y="280154"/>
                  <a:pt x="392499" y="264407"/>
                  <a:pt x="392499" y="244900"/>
                </a:cubicBezTo>
                <a:lnTo>
                  <a:pt x="392499" y="110463"/>
                </a:lnTo>
                <a:cubicBezTo>
                  <a:pt x="392499" y="90956"/>
                  <a:pt x="376752" y="75209"/>
                  <a:pt x="357245" y="75209"/>
                </a:cubicBezTo>
                <a:close/>
                <a:moveTo>
                  <a:pt x="914263" y="4700"/>
                </a:moveTo>
                <a:lnTo>
                  <a:pt x="1012976" y="4700"/>
                </a:lnTo>
                <a:cubicBezTo>
                  <a:pt x="1071263" y="4700"/>
                  <a:pt x="1118739" y="52176"/>
                  <a:pt x="1118739" y="110463"/>
                </a:cubicBezTo>
                <a:lnTo>
                  <a:pt x="1118739" y="244900"/>
                </a:lnTo>
                <a:cubicBezTo>
                  <a:pt x="1118739" y="303187"/>
                  <a:pt x="1071263" y="350663"/>
                  <a:pt x="1012976" y="350663"/>
                </a:cubicBezTo>
                <a:lnTo>
                  <a:pt x="914263" y="350663"/>
                </a:lnTo>
                <a:cubicBezTo>
                  <a:pt x="855976" y="350663"/>
                  <a:pt x="808500" y="303187"/>
                  <a:pt x="808500" y="244900"/>
                </a:cubicBezTo>
                <a:lnTo>
                  <a:pt x="808500" y="110463"/>
                </a:lnTo>
                <a:cubicBezTo>
                  <a:pt x="808500" y="52176"/>
                  <a:pt x="855976" y="4700"/>
                  <a:pt x="914263" y="4700"/>
                </a:cubicBezTo>
                <a:close/>
                <a:moveTo>
                  <a:pt x="258532" y="4700"/>
                </a:moveTo>
                <a:lnTo>
                  <a:pt x="357245" y="4700"/>
                </a:lnTo>
                <a:cubicBezTo>
                  <a:pt x="415532" y="4700"/>
                  <a:pt x="463008" y="52176"/>
                  <a:pt x="463008" y="110463"/>
                </a:cubicBezTo>
                <a:lnTo>
                  <a:pt x="463008" y="244900"/>
                </a:lnTo>
                <a:cubicBezTo>
                  <a:pt x="463008" y="303187"/>
                  <a:pt x="415532" y="350663"/>
                  <a:pt x="357245" y="350663"/>
                </a:cubicBezTo>
                <a:lnTo>
                  <a:pt x="258532" y="350663"/>
                </a:lnTo>
                <a:cubicBezTo>
                  <a:pt x="200245" y="350663"/>
                  <a:pt x="152769" y="303187"/>
                  <a:pt x="152769" y="244900"/>
                </a:cubicBezTo>
                <a:lnTo>
                  <a:pt x="152769" y="110463"/>
                </a:lnTo>
                <a:cubicBezTo>
                  <a:pt x="152769" y="52176"/>
                  <a:pt x="200245" y="4700"/>
                  <a:pt x="258532" y="4700"/>
                </a:cubicBezTo>
                <a:close/>
                <a:moveTo>
                  <a:pt x="585222" y="2350"/>
                </a:moveTo>
                <a:lnTo>
                  <a:pt x="683935" y="2350"/>
                </a:lnTo>
                <a:lnTo>
                  <a:pt x="683935" y="72859"/>
                </a:lnTo>
                <a:lnTo>
                  <a:pt x="585222" y="72859"/>
                </a:lnTo>
                <a:cubicBezTo>
                  <a:pt x="565715" y="72859"/>
                  <a:pt x="549968" y="88606"/>
                  <a:pt x="549968" y="108113"/>
                </a:cubicBezTo>
                <a:lnTo>
                  <a:pt x="549968" y="242785"/>
                </a:lnTo>
                <a:cubicBezTo>
                  <a:pt x="549968" y="262292"/>
                  <a:pt x="565715" y="278039"/>
                  <a:pt x="585222" y="278039"/>
                </a:cubicBezTo>
                <a:lnTo>
                  <a:pt x="683935" y="278039"/>
                </a:lnTo>
                <a:cubicBezTo>
                  <a:pt x="703442" y="278039"/>
                  <a:pt x="719189" y="262292"/>
                  <a:pt x="719189" y="242785"/>
                </a:cubicBezTo>
                <a:lnTo>
                  <a:pt x="719189" y="201185"/>
                </a:lnTo>
                <a:lnTo>
                  <a:pt x="660432" y="201185"/>
                </a:lnTo>
                <a:lnTo>
                  <a:pt x="660432" y="130676"/>
                </a:lnTo>
                <a:lnTo>
                  <a:pt x="789698" y="130676"/>
                </a:lnTo>
                <a:lnTo>
                  <a:pt x="789698" y="178622"/>
                </a:lnTo>
                <a:lnTo>
                  <a:pt x="789698" y="201185"/>
                </a:lnTo>
                <a:lnTo>
                  <a:pt x="789698" y="242550"/>
                </a:lnTo>
                <a:cubicBezTo>
                  <a:pt x="789698" y="300837"/>
                  <a:pt x="742222" y="348313"/>
                  <a:pt x="683935" y="348313"/>
                </a:cubicBezTo>
                <a:lnTo>
                  <a:pt x="585222" y="348313"/>
                </a:lnTo>
                <a:cubicBezTo>
                  <a:pt x="526935" y="348313"/>
                  <a:pt x="479459" y="300837"/>
                  <a:pt x="479459" y="242550"/>
                </a:cubicBezTo>
                <a:lnTo>
                  <a:pt x="479459" y="108113"/>
                </a:lnTo>
                <a:cubicBezTo>
                  <a:pt x="479459" y="49826"/>
                  <a:pt x="526935" y="2350"/>
                  <a:pt x="585222" y="2350"/>
                </a:cubicBezTo>
                <a:close/>
                <a:moveTo>
                  <a:pt x="0" y="0"/>
                </a:moveTo>
                <a:lnTo>
                  <a:pt x="70509" y="0"/>
                </a:lnTo>
                <a:lnTo>
                  <a:pt x="70509" y="246076"/>
                </a:lnTo>
                <a:cubicBezTo>
                  <a:pt x="70509" y="266993"/>
                  <a:pt x="80850" y="277335"/>
                  <a:pt x="83435" y="277335"/>
                </a:cubicBezTo>
                <a:lnTo>
                  <a:pt x="146893" y="277335"/>
                </a:lnTo>
                <a:lnTo>
                  <a:pt x="146893" y="347843"/>
                </a:lnTo>
                <a:lnTo>
                  <a:pt x="83435" y="347843"/>
                </a:lnTo>
                <a:cubicBezTo>
                  <a:pt x="36665" y="347843"/>
                  <a:pt x="0" y="303188"/>
                  <a:pt x="0" y="246076"/>
                </a:cubicBezTo>
                <a:close/>
              </a:path>
            </a:pathLst>
          </a:custGeom>
          <a:solidFill>
            <a:srgbClr val="4A66AC"/>
          </a:solidFill>
          <a:ln w="2336" cap="flat">
            <a:noFill/>
            <a:prstDash val="solid"/>
            <a:miter/>
          </a:ln>
        </p:spPr>
        <p:txBody>
          <a:bodyPr rtlCol="0" anchor="ctr"/>
          <a:lstStyle/>
          <a:p>
            <a:endParaRPr lang="zh-CN" altLang="en-US" sz="2400">
              <a:cs typeface="思源黑体 Light" panose="020B0300000000000000" charset="-122"/>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1"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F57DBD1-4D0D-4464-B15A-849967CA57E6}" type="slidenum">
              <a:rPr lang="zh-CN" altLang="en-US" smtClean="0"/>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E7414EA-39E4-42C3-A486-D78BC1E5B3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FBA99E-6C2C-4B26-A5D3-91D5D5BC9AE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3" Type="http://schemas.openxmlformats.org/officeDocument/2006/relationships/theme" Target="../theme/theme3.xml"/><Relationship Id="rId12" Type="http://schemas.openxmlformats.org/officeDocument/2006/relationships/slideLayout" Target="../slideLayouts/slideLayout36.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5.xml"/><Relationship Id="rId8" Type="http://schemas.openxmlformats.org/officeDocument/2006/relationships/slideLayout" Target="../slideLayouts/slideLayout44.xml"/><Relationship Id="rId7" Type="http://schemas.openxmlformats.org/officeDocument/2006/relationships/slideLayout" Target="../slideLayouts/slideLayout43.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3" Type="http://schemas.openxmlformats.org/officeDocument/2006/relationships/slideLayout" Target="../slideLayouts/slideLayout39.xml"/><Relationship Id="rId2" Type="http://schemas.openxmlformats.org/officeDocument/2006/relationships/slideLayout" Target="../slideLayouts/slideLayout38.xml"/><Relationship Id="rId14" Type="http://schemas.openxmlformats.org/officeDocument/2006/relationships/theme" Target="../theme/theme4.xml"/><Relationship Id="rId13" Type="http://schemas.openxmlformats.org/officeDocument/2006/relationships/slideLayout" Target="../slideLayouts/slideLayout49.xml"/><Relationship Id="rId12" Type="http://schemas.openxmlformats.org/officeDocument/2006/relationships/slideLayout" Target="../slideLayouts/slideLayout48.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endParaRPr lang="zh-CN" alt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fld id="{EF57DBD1-4D0D-4464-B15A-849967CA57E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思源黑体 Light" panose="020B0300000000000000" charset="-122"/>
          <a:ea typeface="思源黑体 Light" panose="020B0300000000000000" charset="-122"/>
          <a:cs typeface="思源黑体 Light" panose="020B0300000000000000" charset="-122"/>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思源黑体 Light" panose="020B0300000000000000" charset="-122"/>
          <a:ea typeface="思源黑体 Light" panose="020B0300000000000000" charset="-122"/>
          <a:cs typeface="思源黑体 Light" panose="020B0300000000000000" charset="-122"/>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思源黑体 Light" panose="020B0300000000000000" charset="-122"/>
          <a:ea typeface="思源黑体 Light" panose="020B0300000000000000" charset="-122"/>
          <a:cs typeface="思源黑体 Light" panose="020B0300000000000000" charset="-122"/>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思源黑体 Light" panose="020B0300000000000000" charset="-122"/>
          <a:ea typeface="思源黑体 Light" panose="020B0300000000000000" charset="-122"/>
          <a:cs typeface="思源黑体 Light" panose="020B0300000000000000" charset="-122"/>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思源黑体 Light" panose="020B0300000000000000" charset="-122"/>
          <a:ea typeface="思源黑体 Light" panose="020B0300000000000000" charset="-122"/>
          <a:cs typeface="思源黑体 Light" panose="020B0300000000000000" charset="-122"/>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思源黑体 Light" panose="020B0300000000000000" charset="-122"/>
          <a:ea typeface="思源黑体 Light" panose="020B0300000000000000" charset="-122"/>
          <a:cs typeface="思源黑体 Light" panose="020B0300000000000000" charset="-122"/>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endParaRPr lang="zh-CN" alt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fld id="{EF57DBD1-4D0D-4464-B15A-849967CA57E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思源黑体 Light" panose="020B0300000000000000" charset="-122"/>
          <a:ea typeface="思源黑体 Light" panose="020B0300000000000000" charset="-122"/>
          <a:cs typeface="思源黑体 Light" panose="020B0300000000000000" charset="-122"/>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思源黑体 Light" panose="020B0300000000000000" charset="-122"/>
          <a:ea typeface="思源黑体 Light" panose="020B0300000000000000" charset="-122"/>
          <a:cs typeface="思源黑体 Light" panose="020B0300000000000000" charset="-122"/>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思源黑体 Light" panose="020B0300000000000000" charset="-122"/>
          <a:ea typeface="思源黑体 Light" panose="020B0300000000000000" charset="-122"/>
          <a:cs typeface="思源黑体 Light" panose="020B0300000000000000" charset="-122"/>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思源黑体 Light" panose="020B0300000000000000" charset="-122"/>
          <a:ea typeface="思源黑体 Light" panose="020B0300000000000000" charset="-122"/>
          <a:cs typeface="思源黑体 Light" panose="020B0300000000000000" charset="-122"/>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思源黑体 Light" panose="020B0300000000000000" charset="-122"/>
          <a:ea typeface="思源黑体 Light" panose="020B0300000000000000" charset="-122"/>
          <a:cs typeface="思源黑体 Light" panose="020B0300000000000000" charset="-122"/>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思源黑体 Light" panose="020B0300000000000000" charset="-122"/>
          <a:ea typeface="思源黑体 Light" panose="020B0300000000000000" charset="-122"/>
          <a:cs typeface="思源黑体 Light" panose="020B0300000000000000" charset="-122"/>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endParaRPr lang="zh-CN" alt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fld id="{EF57DBD1-4D0D-4464-B15A-849967CA57E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思源黑体 Light" panose="020B0300000000000000" charset="-122"/>
          <a:ea typeface="思源黑体 Light" panose="020B0300000000000000" charset="-122"/>
          <a:cs typeface="思源黑体 Light" panose="020B0300000000000000" charset="-122"/>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思源黑体 Light" panose="020B0300000000000000" charset="-122"/>
          <a:ea typeface="思源黑体 Light" panose="020B0300000000000000" charset="-122"/>
          <a:cs typeface="思源黑体 Light" panose="020B0300000000000000" charset="-122"/>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思源黑体 Light" panose="020B0300000000000000" charset="-122"/>
          <a:ea typeface="思源黑体 Light" panose="020B0300000000000000" charset="-122"/>
          <a:cs typeface="思源黑体 Light" panose="020B0300000000000000" charset="-122"/>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思源黑体 Light" panose="020B0300000000000000" charset="-122"/>
          <a:ea typeface="思源黑体 Light" panose="020B0300000000000000" charset="-122"/>
          <a:cs typeface="思源黑体 Light" panose="020B0300000000000000" charset="-122"/>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思源黑体 Light" panose="020B0300000000000000" charset="-122"/>
          <a:ea typeface="思源黑体 Light" panose="020B0300000000000000" charset="-122"/>
          <a:cs typeface="思源黑体 Light" panose="020B0300000000000000" charset="-122"/>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思源黑体 Light" panose="020B0300000000000000" charset="-122"/>
          <a:ea typeface="思源黑体 Light" panose="020B0300000000000000" charset="-122"/>
          <a:cs typeface="思源黑体 Light" panose="020B0300000000000000" charset="-122"/>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fld id="{1A2542D6-DF36-4FFF-9449-A8CBB500CC37}" type="datetimeFigureOut">
              <a:rPr lang="zh-CN" altLang="en-US" smtClean="0"/>
            </a:fld>
            <a:endParaRPr lang="zh-CN" alt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endParaRPr lang="zh-CN" alt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思源黑体 Light" panose="020B0300000000000000" charset="-122"/>
                <a:ea typeface="思源黑体 Light" panose="020B0300000000000000" charset="-122"/>
                <a:cs typeface="思源黑体 Light" panose="020B0300000000000000" charset="-122"/>
              </a:defRPr>
            </a:lvl1pPr>
          </a:lstStyle>
          <a:p>
            <a:fld id="{EF57DBD1-4D0D-4464-B15A-849967CA57E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txStyles>
    <p:titleStyle>
      <a:lvl1pPr algn="l" defTabSz="914400" rtl="0" eaLnBrk="1" latinLnBrk="0" hangingPunct="1">
        <a:lnSpc>
          <a:spcPct val="90000"/>
        </a:lnSpc>
        <a:spcBef>
          <a:spcPct val="0"/>
        </a:spcBef>
        <a:buNone/>
        <a:defRPr sz="4400" kern="1200">
          <a:solidFill>
            <a:schemeClr val="tx1"/>
          </a:solidFill>
          <a:latin typeface="思源黑体 Light" panose="020B0300000000000000" charset="-122"/>
          <a:ea typeface="思源黑体 Light" panose="020B0300000000000000" charset="-122"/>
          <a:cs typeface="思源黑体 Light" panose="020B0300000000000000" charset="-122"/>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思源黑体 Light" panose="020B0300000000000000" charset="-122"/>
          <a:ea typeface="思源黑体 Light" panose="020B0300000000000000" charset="-122"/>
          <a:cs typeface="思源黑体 Light" panose="020B0300000000000000" charset="-122"/>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思源黑体 Light" panose="020B0300000000000000" charset="-122"/>
          <a:ea typeface="思源黑体 Light" panose="020B0300000000000000" charset="-122"/>
          <a:cs typeface="思源黑体 Light" panose="020B0300000000000000" charset="-122"/>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思源黑体 Light" panose="020B0300000000000000" charset="-122"/>
          <a:ea typeface="思源黑体 Light" panose="020B0300000000000000" charset="-122"/>
          <a:cs typeface="思源黑体 Light" panose="020B0300000000000000" charset="-122"/>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思源黑体 Light" panose="020B0300000000000000" charset="-122"/>
          <a:ea typeface="思源黑体 Light" panose="020B0300000000000000" charset="-122"/>
          <a:cs typeface="思源黑体 Light" panose="020B0300000000000000" charset="-122"/>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思源黑体 Light" panose="020B0300000000000000" charset="-122"/>
          <a:ea typeface="思源黑体 Light" panose="020B0300000000000000" charset="-122"/>
          <a:cs typeface="思源黑体 Light" panose="020B0300000000000000" charset="-122"/>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slideLayout" Target="../slideLayouts/slideLayout15.xml"/><Relationship Id="rId11" Type="http://schemas.openxmlformats.org/officeDocument/2006/relationships/image" Target="../media/image3.png"/><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8" Type="http://schemas.openxmlformats.org/officeDocument/2006/relationships/notesSlide" Target="../notesSlides/notesSlide2.xml"/><Relationship Id="rId27" Type="http://schemas.openxmlformats.org/officeDocument/2006/relationships/slideLayout" Target="../slideLayouts/slideLayout31.xml"/><Relationship Id="rId26" Type="http://schemas.openxmlformats.org/officeDocument/2006/relationships/tags" Target="../tags/tag36.xml"/><Relationship Id="rId25" Type="http://schemas.openxmlformats.org/officeDocument/2006/relationships/tags" Target="../tags/tag35.xml"/><Relationship Id="rId24" Type="http://schemas.openxmlformats.org/officeDocument/2006/relationships/tags" Target="../tags/tag34.xml"/><Relationship Id="rId23" Type="http://schemas.openxmlformats.org/officeDocument/2006/relationships/tags" Target="../tags/tag33.xml"/><Relationship Id="rId22" Type="http://schemas.openxmlformats.org/officeDocument/2006/relationships/tags" Target="../tags/tag32.xml"/><Relationship Id="rId21" Type="http://schemas.openxmlformats.org/officeDocument/2006/relationships/tags" Target="../tags/tag31.xml"/><Relationship Id="rId20" Type="http://schemas.openxmlformats.org/officeDocument/2006/relationships/tags" Target="../tags/tag30.xml"/><Relationship Id="rId2" Type="http://schemas.openxmlformats.org/officeDocument/2006/relationships/tags" Target="../tags/tag12.xml"/><Relationship Id="rId19" Type="http://schemas.openxmlformats.org/officeDocument/2006/relationships/tags" Target="../tags/tag29.xml"/><Relationship Id="rId18" Type="http://schemas.openxmlformats.org/officeDocument/2006/relationships/tags" Target="../tags/tag28.xml"/><Relationship Id="rId17" Type="http://schemas.openxmlformats.org/officeDocument/2006/relationships/tags" Target="../tags/tag27.xml"/><Relationship Id="rId16" Type="http://schemas.openxmlformats.org/officeDocument/2006/relationships/tags" Target="../tags/tag26.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9" Type="http://schemas.openxmlformats.org/officeDocument/2006/relationships/image" Target="../media/image32.png"/><Relationship Id="rId8" Type="http://schemas.openxmlformats.org/officeDocument/2006/relationships/image" Target="../media/image31.png"/><Relationship Id="rId7" Type="http://schemas.openxmlformats.org/officeDocument/2006/relationships/image" Target="../media/image30.png"/><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hyperlink" Target="http://www.eyefulpresentations.co.uk/" TargetMode="External"/><Relationship Id="rId14" Type="http://schemas.openxmlformats.org/officeDocument/2006/relationships/notesSlide" Target="../notesSlides/notesSlide20.xml"/><Relationship Id="rId13" Type="http://schemas.openxmlformats.org/officeDocument/2006/relationships/slideLayout" Target="../slideLayouts/slideLayout7.xml"/><Relationship Id="rId12" Type="http://schemas.openxmlformats.org/officeDocument/2006/relationships/image" Target="../media/image35.png"/><Relationship Id="rId11" Type="http://schemas.openxmlformats.org/officeDocument/2006/relationships/image" Target="../media/image34.png"/><Relationship Id="rId10" Type="http://schemas.openxmlformats.org/officeDocument/2006/relationships/image" Target="../media/image33.png"/><Relationship Id="rId1" Type="http://schemas.openxmlformats.org/officeDocument/2006/relationships/hyperlink" Target="mailto:info@eyefulpresentations.co.uk" TargetMode="Externa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image" Target="../media/image3.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矩形 1"/>
          <p:cNvSpPr/>
          <p:nvPr/>
        </p:nvSpPr>
        <p:spPr>
          <a:xfrm>
            <a:off x="392973" y="6214676"/>
            <a:ext cx="3996444" cy="368300"/>
          </a:xfrm>
          <a:prstGeom prst="rect">
            <a:avLst/>
          </a:prstGeom>
          <a:noFill/>
        </p:spPr>
        <p:txBody>
          <a:bodyPr wrap="square" lIns="0">
            <a:spAutoFit/>
          </a:bodyPr>
          <a:lstStyle/>
          <a:p>
            <a:pPr marR="0" lvl="0" indent="0" algn="ctr" defTabSz="609600" rtl="0" eaLnBrk="1" fontAlgn="auto" latinLnBrk="0" hangingPunct="1">
              <a:lnSpc>
                <a:spcPct val="100000"/>
              </a:lnSpc>
              <a:spcBef>
                <a:spcPts val="0"/>
              </a:spcBef>
              <a:spcAft>
                <a:spcPts val="0"/>
              </a:spcAft>
              <a:buClrTx/>
              <a:buSzTx/>
              <a:buFont typeface="思源黑体 Light" panose="020B0300000000000000" charset="-122"/>
              <a:buNone/>
              <a:defRPr/>
            </a:pPr>
            <a:r>
              <a:rPr kumimoji="0" lang="zh-CN" altLang="en-US" b="0" i="0"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广州</a:t>
            </a:r>
            <a:r>
              <a:rPr kumimoji="0" lang="zh-CN" altLang="en-US" b="0" i="0"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市博颖信息科技有限</a:t>
            </a:r>
            <a:r>
              <a:rPr kumimoji="0" lang="zh-CN" altLang="en-US" b="0" i="0"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公司</a:t>
            </a:r>
            <a:endParaRPr kumimoji="0" lang="zh-CN" altLang="en-US" b="0" i="0"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3" name="矩形: 圆角 2"/>
          <p:cNvSpPr/>
          <p:nvPr/>
        </p:nvSpPr>
        <p:spPr>
          <a:xfrm>
            <a:off x="392973" y="4012598"/>
            <a:ext cx="2448000" cy="34552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sz="1725">
                <a:solidFill>
                  <a:srgbClr val="FFFFFF"/>
                </a:solidFill>
                <a:latin typeface="MiSans" panose="00000500000000000000" charset="-122"/>
                <a:ea typeface="MiSans" panose="00000500000000000000" charset="-122"/>
                <a:cs typeface="MiSans" panose="00000500000000000000" charset="-122"/>
              </a:defRPr>
            </a:pPr>
            <a:r>
              <a:rPr sz="1200" spc="600">
                <a:ln>
                  <a:noFill/>
                </a:ln>
                <a:solidFill>
                  <a:schemeClr val="tx1"/>
                </a:solidFill>
                <a:latin typeface="MiSans" panose="00000500000000000000" charset="-122"/>
                <a:ea typeface="MiSans" panose="00000500000000000000" charset="-122"/>
                <a:cs typeface="MiSans" panose="00000500000000000000" charset="-122"/>
                <a:sym typeface="+mn-ea"/>
              </a:rPr>
              <a:t>一点接入，多点联</a:t>
            </a:r>
            <a:r>
              <a:rPr lang="zh-CN" sz="1200" spc="600">
                <a:ln>
                  <a:noFill/>
                </a:ln>
                <a:solidFill>
                  <a:schemeClr val="tx1"/>
                </a:solidFill>
                <a:latin typeface="MiSans" panose="00000500000000000000" charset="-122"/>
                <a:ea typeface="MiSans" panose="00000500000000000000" charset="-122"/>
                <a:cs typeface="MiSans" panose="00000500000000000000" charset="-122"/>
                <a:sym typeface="+mn-ea"/>
              </a:rPr>
              <a:t>通</a:t>
            </a:r>
            <a:endParaRPr lang="zh-CN" sz="1200" spc="600">
              <a:ln>
                <a:noFill/>
              </a:ln>
              <a:solidFill>
                <a:schemeClr val="tx1"/>
              </a:solidFill>
              <a:latin typeface="MiSans" panose="00000500000000000000" charset="-122"/>
              <a:ea typeface="MiSans" panose="00000500000000000000" charset="-122"/>
              <a:cs typeface="MiSans" panose="00000500000000000000" charset="-122"/>
              <a:sym typeface="+mn-ea"/>
            </a:endParaRPr>
          </a:p>
        </p:txBody>
      </p:sp>
      <p:sp>
        <p:nvSpPr>
          <p:cNvPr id="4" name="文本框 3"/>
          <p:cNvSpPr txBox="1"/>
          <p:nvPr/>
        </p:nvSpPr>
        <p:spPr>
          <a:xfrm>
            <a:off x="393065" y="2404110"/>
            <a:ext cx="7426325" cy="706755"/>
          </a:xfrm>
          <a:prstGeom prst="rect">
            <a:avLst/>
          </a:prstGeom>
          <a:noFill/>
        </p:spPr>
        <p:txBody>
          <a:bodyPr wrap="square" lIns="0" rtlCol="0">
            <a:spAutoFit/>
          </a:bodyPr>
          <a:lstStyle/>
          <a:p>
            <a:pPr marL="0" marR="0" lvl="0" indent="0" algn="l" defTabSz="914400">
              <a:lnSpc>
                <a:spcPct val="100000"/>
              </a:lnSpc>
              <a:spcBef>
                <a:spcPts val="0"/>
              </a:spcBef>
              <a:spcAft>
                <a:spcPts val="0"/>
              </a:spcAft>
              <a:buClrTx/>
              <a:buSzTx/>
              <a:buFontTx/>
              <a:buNone/>
              <a:defRPr sz="3150" b="1">
                <a:solidFill>
                  <a:srgbClr val="FFFFFF"/>
                </a:solidFill>
                <a:latin typeface="MiSans" panose="00000500000000000000" charset="-122"/>
                <a:ea typeface="MiSans" panose="00000500000000000000" charset="-122"/>
                <a:cs typeface="MiSans" panose="00000500000000000000" charset="-122"/>
              </a:defRPr>
            </a:pPr>
            <a:r>
              <a:rPr sz="4000" b="1">
                <a:ln>
                  <a:noFill/>
                </a:ln>
                <a:solidFill>
                  <a:srgbClr val="FFFFFF"/>
                </a:solidFill>
                <a:latin typeface="MiSans" panose="00000500000000000000" charset="-122"/>
                <a:ea typeface="MiSans" panose="00000500000000000000" charset="-122"/>
                <a:cs typeface="MiSans" panose="00000500000000000000" charset="-122"/>
                <a:sym typeface="+mn-ea"/>
              </a:rPr>
              <a:t>通用金融信息传输接口平台</a:t>
            </a:r>
            <a:endParaRPr kumimoji="0" lang="zh-CN" altLang="en-US" sz="4000" b="1" i="0" u="none" strike="noStrike" kern="1200" cap="none" spc="0" normalizeH="0" baseline="0" noProof="0" dirty="0">
              <a:ln>
                <a:noFill/>
              </a:ln>
              <a:solidFill>
                <a:srgbClr val="FFFFFF"/>
              </a:solidFill>
              <a:effectLst/>
              <a:uLnTx/>
              <a:uFillTx/>
              <a:latin typeface="MiSans" panose="00000500000000000000" charset="-122"/>
              <a:ea typeface="MiSans" panose="00000500000000000000" charset="-122"/>
              <a:cs typeface="MiSans" panose="00000500000000000000" charset="-122"/>
              <a:sym typeface="+mn-ea"/>
            </a:endParaRPr>
          </a:p>
        </p:txBody>
      </p:sp>
      <p:pic>
        <p:nvPicPr>
          <p:cNvPr id="13" name="图片 12" descr="bowin logo"/>
          <p:cNvPicPr>
            <a:picLocks noChangeAspect="1"/>
          </p:cNvPicPr>
          <p:nvPr/>
        </p:nvPicPr>
        <p:blipFill>
          <a:blip r:embed="rId1"/>
          <a:stretch>
            <a:fillRect/>
          </a:stretch>
        </p:blipFill>
        <p:spPr>
          <a:xfrm>
            <a:off x="393065" y="161290"/>
            <a:ext cx="1226185" cy="9124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custDataLst>
              <p:tags r:id="rId1"/>
            </p:custDataLst>
          </p:nvPr>
        </p:nvSpPr>
        <p:spPr>
          <a:xfrm>
            <a:off x="6481912" y="1596891"/>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01</a:t>
            </a:r>
            <a:endParaRPr kumimoji="0" lang="zh-CN" altLang="en-US" sz="2000"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3" name="矩形 2"/>
          <p:cNvSpPr/>
          <p:nvPr>
            <p:custDataLst>
              <p:tags r:id="rId2"/>
            </p:custDataLst>
          </p:nvPr>
        </p:nvSpPr>
        <p:spPr>
          <a:xfrm>
            <a:off x="7243220" y="1683525"/>
            <a:ext cx="160782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srgbClr val="4A66AC"/>
                </a:solidFill>
                <a:latin typeface="思源黑体 Light" panose="020B0300000000000000" charset="-122"/>
                <a:ea typeface="思源黑体 Light" panose="020B0300000000000000" charset="-122"/>
                <a:cs typeface="思源黑体 Light" panose="020B0300000000000000" charset="-122"/>
                <a:sym typeface="+mn-lt"/>
              </a:rPr>
              <a:t>行业</a:t>
            </a:r>
            <a:r>
              <a:rPr lang="zh-CN" altLang="en-US" sz="2800" b="1" dirty="0">
                <a:solidFill>
                  <a:srgbClr val="4A66AC"/>
                </a:solidFill>
                <a:latin typeface="思源黑体 Light" panose="020B0300000000000000" charset="-122"/>
                <a:ea typeface="思源黑体 Light" panose="020B0300000000000000" charset="-122"/>
                <a:cs typeface="思源黑体 Light" panose="020B0300000000000000" charset="-122"/>
                <a:sym typeface="+mn-lt"/>
              </a:rPr>
              <a:t>背景</a:t>
            </a:r>
            <a:endParaRPr lang="zh-CN" altLang="en-US" sz="2800" b="1" dirty="0">
              <a:solidFill>
                <a:srgbClr val="4A66AC"/>
              </a:solidFill>
              <a:latin typeface="思源黑体 Light" panose="020B0300000000000000" charset="-122"/>
              <a:ea typeface="思源黑体 Light" panose="020B0300000000000000" charset="-122"/>
              <a:cs typeface="思源黑体 Light" panose="020B0300000000000000" charset="-122"/>
              <a:sym typeface="+mn-lt"/>
            </a:endParaRPr>
          </a:p>
        </p:txBody>
      </p:sp>
      <p:sp>
        <p:nvSpPr>
          <p:cNvPr id="4" name="椭圆 3"/>
          <p:cNvSpPr/>
          <p:nvPr>
            <p:custDataLst>
              <p:tags r:id="rId3"/>
            </p:custDataLst>
          </p:nvPr>
        </p:nvSpPr>
        <p:spPr>
          <a:xfrm>
            <a:off x="6481912" y="2631924"/>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02</a:t>
            </a:r>
            <a:endParaRPr kumimoji="0" lang="zh-CN" altLang="en-US" sz="2000"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5" name="矩形 4"/>
          <p:cNvSpPr/>
          <p:nvPr>
            <p:custDataLst>
              <p:tags r:id="rId4"/>
            </p:custDataLst>
          </p:nvPr>
        </p:nvSpPr>
        <p:spPr>
          <a:xfrm>
            <a:off x="7243219" y="2718559"/>
            <a:ext cx="3602580" cy="52197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srgbClr val="4A66AC"/>
                </a:solidFill>
                <a:latin typeface="思源黑体 Light" panose="020B0300000000000000" charset="-122"/>
                <a:ea typeface="思源黑体 Light" panose="020B0300000000000000" charset="-122"/>
                <a:cs typeface="思源黑体 Light" panose="020B0300000000000000" charset="-122"/>
                <a:sym typeface="+mn-lt"/>
              </a:rPr>
              <a:t>接口平台</a:t>
            </a:r>
            <a:r>
              <a:rPr lang="zh-CN" altLang="en-US" sz="2800" b="1" dirty="0">
                <a:solidFill>
                  <a:srgbClr val="4A66AC"/>
                </a:solidFill>
                <a:latin typeface="思源黑体 Light" panose="020B0300000000000000" charset="-122"/>
                <a:ea typeface="思源黑体 Light" panose="020B0300000000000000" charset="-122"/>
                <a:cs typeface="思源黑体 Light" panose="020B0300000000000000" charset="-122"/>
                <a:sym typeface="+mn-lt"/>
              </a:rPr>
              <a:t>是什么</a:t>
            </a:r>
            <a:endParaRPr lang="zh-CN" altLang="en-US" sz="2800" b="1" dirty="0">
              <a:solidFill>
                <a:srgbClr val="4A66AC"/>
              </a:solidFill>
              <a:latin typeface="思源黑体 Light" panose="020B0300000000000000" charset="-122"/>
              <a:ea typeface="思源黑体 Light" panose="020B0300000000000000" charset="-122"/>
              <a:cs typeface="思源黑体 Light" panose="020B0300000000000000" charset="-122"/>
              <a:sym typeface="+mn-lt"/>
            </a:endParaRPr>
          </a:p>
        </p:txBody>
      </p:sp>
      <p:sp>
        <p:nvSpPr>
          <p:cNvPr id="6" name="椭圆 5"/>
          <p:cNvSpPr/>
          <p:nvPr>
            <p:custDataLst>
              <p:tags r:id="rId5"/>
            </p:custDataLst>
          </p:nvPr>
        </p:nvSpPr>
        <p:spPr>
          <a:xfrm>
            <a:off x="6481912" y="3666958"/>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03</a:t>
            </a:r>
            <a:endParaRPr kumimoji="0" lang="zh-CN" altLang="en-US" sz="2000" b="1" i="1" u="none" strike="noStrike" kern="1200" cap="none" spc="0" normalizeH="0" baseline="0" noProof="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7" name="矩形 6"/>
          <p:cNvSpPr/>
          <p:nvPr>
            <p:custDataLst>
              <p:tags r:id="rId6"/>
            </p:custDataLst>
          </p:nvPr>
        </p:nvSpPr>
        <p:spPr>
          <a:xfrm>
            <a:off x="7243220" y="3753592"/>
            <a:ext cx="303276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rPr>
              <a:t>接口平台</a:t>
            </a:r>
            <a:r>
              <a:rPr kumimoji="0" lang="zh-CN" altLang="en-US" sz="2800"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rPr>
              <a:t>整体概况</a:t>
            </a:r>
            <a:endParaRPr kumimoji="0" lang="zh-CN" altLang="en-US" sz="2800"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sp>
        <p:nvSpPr>
          <p:cNvPr id="8" name="椭圆 7"/>
          <p:cNvSpPr/>
          <p:nvPr>
            <p:custDataLst>
              <p:tags r:id="rId7"/>
            </p:custDataLst>
          </p:nvPr>
        </p:nvSpPr>
        <p:spPr>
          <a:xfrm>
            <a:off x="6481912" y="4701991"/>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04</a:t>
            </a:r>
            <a:endParaRPr kumimoji="0" lang="zh-CN" altLang="en-US" sz="2000"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9" name="矩形 8"/>
          <p:cNvSpPr/>
          <p:nvPr>
            <p:custDataLst>
              <p:tags r:id="rId8"/>
            </p:custDataLst>
          </p:nvPr>
        </p:nvSpPr>
        <p:spPr>
          <a:xfrm>
            <a:off x="7243220" y="4788625"/>
            <a:ext cx="2676525"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rPr>
              <a:t>选择我们的</a:t>
            </a:r>
            <a:r>
              <a:rPr kumimoji="0" lang="zh-CN" altLang="en-US" sz="2800"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rPr>
              <a:t>优势</a:t>
            </a:r>
            <a:endParaRPr kumimoji="0" lang="zh-CN" altLang="en-US" sz="2800"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sp>
        <p:nvSpPr>
          <p:cNvPr id="10" name="矩形 9"/>
          <p:cNvSpPr/>
          <p:nvPr/>
        </p:nvSpPr>
        <p:spPr>
          <a:xfrm>
            <a:off x="478245" y="3137038"/>
            <a:ext cx="222849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CONTENTS</a:t>
            </a:r>
            <a:endParaRPr kumimoji="0" lang="en-US" altLang="zh-CN" sz="3200" b="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1" name="矩形 10"/>
          <p:cNvSpPr/>
          <p:nvPr/>
        </p:nvSpPr>
        <p:spPr>
          <a:xfrm>
            <a:off x="431801" y="2052744"/>
            <a:ext cx="2127885" cy="110680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dirty="0">
                <a:ln>
                  <a:noFill/>
                </a:ln>
                <a:solidFill>
                  <a:prstClr val="white"/>
                </a:solidFill>
                <a:effectLst/>
                <a:uLnTx/>
                <a:uFillTx/>
                <a:latin typeface="汉仪文黑-75简" panose="00020600040101010101" charset="-122"/>
                <a:ea typeface="汉仪文黑-75简" panose="00020600040101010101" charset="-122"/>
                <a:cs typeface="汉仪文黑-75简" panose="00020600040101010101" charset="-122"/>
              </a:rPr>
              <a:t>目 录</a:t>
            </a:r>
            <a:endParaRPr kumimoji="0" lang="zh-CN" altLang="en-US" sz="6600" b="1" i="0" u="none" strike="noStrike" kern="1200" cap="none" spc="0" normalizeH="0" baseline="0" noProof="0" dirty="0">
              <a:ln>
                <a:noFill/>
              </a:ln>
              <a:solidFill>
                <a:prstClr val="white"/>
              </a:solidFill>
              <a:effectLst/>
              <a:uLnTx/>
              <a:uFillTx/>
              <a:latin typeface="汉仪文黑-75简" panose="00020600040101010101" charset="-122"/>
              <a:ea typeface="汉仪文黑-75简" panose="00020600040101010101" charset="-122"/>
              <a:cs typeface="汉仪文黑-75简" panose="00020600040101010101" charset="-122"/>
            </a:endParaRPr>
          </a:p>
        </p:txBody>
      </p:sp>
      <p:cxnSp>
        <p:nvCxnSpPr>
          <p:cNvPr id="12" name="直接连接符 11"/>
          <p:cNvCxnSpPr/>
          <p:nvPr/>
        </p:nvCxnSpPr>
        <p:spPr>
          <a:xfrm>
            <a:off x="684250" y="3887524"/>
            <a:ext cx="3585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89365" y="1874065"/>
            <a:ext cx="0" cy="4516120"/>
          </a:xfrm>
          <a:prstGeom prst="line">
            <a:avLst/>
          </a:prstGeom>
          <a:ln w="15875">
            <a:solidFill>
              <a:srgbClr val="4A66AC"/>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5" name="椭圆 14"/>
          <p:cNvSpPr/>
          <p:nvPr>
            <p:custDataLst>
              <p:tags r:id="rId9"/>
            </p:custDataLst>
          </p:nvPr>
        </p:nvSpPr>
        <p:spPr>
          <a:xfrm>
            <a:off x="6481912" y="5737041"/>
            <a:ext cx="706749" cy="706749"/>
          </a:xfrm>
          <a:prstGeom prst="ellipse">
            <a:avLst/>
          </a:prstGeom>
          <a:solidFill>
            <a:srgbClr val="4A66A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05</a:t>
            </a:r>
            <a:endParaRPr kumimoji="0" lang="zh-CN" altLang="en-US" sz="2000" b="1" i="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sp>
        <p:nvSpPr>
          <p:cNvPr id="16" name="矩形 15"/>
          <p:cNvSpPr/>
          <p:nvPr>
            <p:custDataLst>
              <p:tags r:id="rId10"/>
            </p:custDataLst>
          </p:nvPr>
        </p:nvSpPr>
        <p:spPr>
          <a:xfrm>
            <a:off x="7243220" y="5823675"/>
            <a:ext cx="160782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rPr>
              <a:t>关于我们</a:t>
            </a:r>
            <a:endParaRPr kumimoji="0" lang="zh-CN" altLang="en-US" sz="2800" b="1" i="0" u="none" strike="noStrike" kern="1200" cap="none" spc="0" normalizeH="0" baseline="0" noProof="0" dirty="0">
              <a:ln>
                <a:noFill/>
              </a:ln>
              <a:solidFill>
                <a:srgbClr val="4A66AC"/>
              </a:solidFill>
              <a:effectLst/>
              <a:uLnTx/>
              <a:uFillTx/>
              <a:latin typeface="思源黑体 Light" panose="020B0300000000000000" charset="-122"/>
              <a:ea typeface="思源黑体 Light" panose="020B0300000000000000" charset="-122"/>
              <a:cs typeface="思源黑体 Light" panose="020B0300000000000000" charset="-122"/>
              <a:sym typeface="+mn-lt"/>
            </a:endParaRPr>
          </a:p>
        </p:txBody>
      </p:sp>
      <p:pic>
        <p:nvPicPr>
          <p:cNvPr id="17" name="图片 16" descr="bowin logo"/>
          <p:cNvPicPr>
            <a:picLocks noChangeAspect="1"/>
          </p:cNvPicPr>
          <p:nvPr/>
        </p:nvPicPr>
        <p:blipFill>
          <a:blip r:embed="rId11"/>
          <a:stretch>
            <a:fillRect/>
          </a:stretch>
        </p:blipFill>
        <p:spPr>
          <a:xfrm>
            <a:off x="10641330" y="161290"/>
            <a:ext cx="1226185" cy="9124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A66AC"/>
        </a:solidFill>
        <a:effectLst/>
      </p:bgPr>
    </p:bg>
    <p:spTree>
      <p:nvGrpSpPr>
        <p:cNvPr id="1" name=""/>
        <p:cNvGrpSpPr/>
        <p:nvPr/>
      </p:nvGrpSpPr>
      <p:grpSpPr>
        <a:xfrm>
          <a:off x="0" y="0"/>
          <a:ext cx="0" cy="0"/>
          <a:chOff x="0" y="0"/>
          <a:chExt cx="0" cy="0"/>
        </a:xfrm>
      </p:grpSpPr>
      <p:sp>
        <p:nvSpPr>
          <p:cNvPr id="6" name="文本框 5"/>
          <p:cNvSpPr txBox="1"/>
          <p:nvPr/>
        </p:nvSpPr>
        <p:spPr>
          <a:xfrm>
            <a:off x="315685" y="2816995"/>
            <a:ext cx="2931160" cy="9220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5400" b="1" dirty="0">
                <a:solidFill>
                  <a:schemeClr val="bg1"/>
                </a:solidFill>
                <a:latin typeface="汉仪文黑-75简" panose="00020600040101010101" charset="-122"/>
                <a:ea typeface="汉仪文黑-75简" panose="00020600040101010101" charset="-122"/>
                <a:cs typeface="思源黑体 Light" panose="020B0300000000000000" charset="-122"/>
              </a:rPr>
              <a:t>行业</a:t>
            </a:r>
            <a:r>
              <a:rPr lang="zh-CN" altLang="en-US" sz="5400" b="1" dirty="0">
                <a:solidFill>
                  <a:schemeClr val="bg1"/>
                </a:solidFill>
                <a:latin typeface="汉仪文黑-75简" panose="00020600040101010101" charset="-122"/>
                <a:ea typeface="汉仪文黑-75简" panose="00020600040101010101" charset="-122"/>
                <a:cs typeface="思源黑体 Light" panose="020B0300000000000000" charset="-122"/>
              </a:rPr>
              <a:t>背景</a:t>
            </a:r>
            <a:endPar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endParaRPr>
          </a:p>
        </p:txBody>
      </p:sp>
      <p:sp>
        <p:nvSpPr>
          <p:cNvPr id="7" name="文本框 6"/>
          <p:cNvSpPr txBox="1"/>
          <p:nvPr/>
        </p:nvSpPr>
        <p:spPr>
          <a:xfrm>
            <a:off x="315686" y="2120209"/>
            <a:ext cx="4472215" cy="666786"/>
          </a:xfrm>
          <a:prstGeom prst="rect">
            <a:avLst/>
          </a:prstGeom>
          <a:noFill/>
        </p:spPr>
        <p:txBody>
          <a:bodyPr wrap="square">
            <a:spAutoFit/>
          </a:bodyPr>
          <a:lstStyle/>
          <a:p>
            <a:pPr lvl="0" defTabSz="914400">
              <a:defRPr/>
            </a:pPr>
            <a:r>
              <a:rPr lang="en-US" altLang="zh-CN" sz="3600" b="1" dirty="0">
                <a:solidFill>
                  <a:schemeClr val="bg1"/>
                </a:solidFill>
                <a:latin typeface="思源黑体 Light" panose="020B0300000000000000" charset="-122"/>
                <a:ea typeface="思源黑体 Light" panose="020B0300000000000000" charset="-122"/>
                <a:cs typeface="思源黑体 Light" panose="020B0300000000000000" charset="-122"/>
              </a:rPr>
              <a:t>Part 01</a:t>
            </a:r>
            <a:endParaRPr kumimoji="0" lang="en-US" altLang="zh-CN" sz="3600" b="1" u="none" strike="noStrike" kern="1200" cap="none" spc="0" normalizeH="0" baseline="0" noProof="0" dirty="0">
              <a:ln>
                <a:noFill/>
              </a:ln>
              <a:solidFill>
                <a:schemeClr val="bg1"/>
              </a:solidFill>
              <a:effectLst/>
              <a:uLnTx/>
              <a:uFillTx/>
              <a:latin typeface="思源黑体 Light" panose="020B0300000000000000" charset="-122"/>
              <a:ea typeface="思源黑体 Light" panose="020B0300000000000000" charset="-122"/>
              <a:cs typeface="思源黑体 Light" panose="020B0300000000000000" charset="-122"/>
            </a:endParaRPr>
          </a:p>
        </p:txBody>
      </p:sp>
      <p:pic>
        <p:nvPicPr>
          <p:cNvPr id="2" name="图片 1"/>
          <p:cNvPicPr>
            <a:picLocks noChangeAspect="1"/>
          </p:cNvPicPr>
          <p:nvPr/>
        </p:nvPicPr>
        <p:blipFill>
          <a:blip r:embed="rId1"/>
          <a:stretch>
            <a:fillRect/>
          </a:stretch>
        </p:blipFill>
        <p:spPr>
          <a:xfrm>
            <a:off x="410210" y="287655"/>
            <a:ext cx="113347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矩形: 圆角 34"/>
          <p:cNvSpPr>
            <a:spLocks noGrp="1"/>
          </p:cNvSpPr>
          <p:nvPr/>
        </p:nvSpPr>
        <p:spPr>
          <a:xfrm rot="2700000">
            <a:off x="605398" y="413217"/>
            <a:ext cx="426720" cy="426720"/>
          </a:xfrm>
          <a:prstGeom prst="roundRect">
            <a:avLst/>
          </a:prstGeom>
          <a:solidFill>
            <a:srgbClr val="66B5C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chemeClr val="bg1"/>
              </a:solidFill>
              <a:latin typeface="MiSans" panose="00000500000000000000" charset="-122"/>
              <a:ea typeface="MiSans" panose="00000500000000000000" charset="-122"/>
              <a:cs typeface="MiSans" panose="00000500000000000000" charset="-122"/>
            </a:endParaRPr>
          </a:p>
        </p:txBody>
      </p:sp>
      <p:sp>
        <p:nvSpPr>
          <p:cNvPr id="36" name="矩形: 圆角 35"/>
          <p:cNvSpPr>
            <a:spLocks noGrp="1"/>
          </p:cNvSpPr>
          <p:nvPr/>
        </p:nvSpPr>
        <p:spPr>
          <a:xfrm rot="2700000">
            <a:off x="405100" y="413217"/>
            <a:ext cx="426720" cy="426720"/>
          </a:xfrm>
          <a:prstGeom prst="roundRect">
            <a:avLst/>
          </a:prstGeom>
          <a:solidFill>
            <a:srgbClr val="466E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chemeClr val="bg1"/>
              </a:solidFill>
              <a:latin typeface="MiSans" panose="00000500000000000000" charset="-122"/>
              <a:ea typeface="MiSans" panose="00000500000000000000" charset="-122"/>
              <a:cs typeface="MiSans" panose="00000500000000000000" charset="-122"/>
            </a:endParaRPr>
          </a:p>
        </p:txBody>
      </p:sp>
      <p:sp>
        <p:nvSpPr>
          <p:cNvPr id="34" name="文本框 33"/>
          <p:cNvSpPr>
            <a:spLocks noGrp="1"/>
          </p:cNvSpPr>
          <p:nvPr/>
        </p:nvSpPr>
        <p:spPr>
          <a:xfrm>
            <a:off x="1114425" y="447675"/>
            <a:ext cx="7429500" cy="457200"/>
          </a:xfrm>
          <a:prstGeom prst="rect">
            <a:avLst/>
          </a:prstGeom>
          <a:noFill/>
        </p:spPr>
        <p:txBody>
          <a:bodyPr wrap="none" lIns="0" tIns="0" rIns="0" bIns="0" anchor="t">
            <a:spAutoFit/>
          </a:bodyPr>
          <a:lstStyle/>
          <a:p>
            <a:pPr marL="0" marR="0" lvl="0" indent="0" algn="l" defTabSz="914400">
              <a:lnSpc>
                <a:spcPct val="100000"/>
              </a:lnSpc>
              <a:spcBef>
                <a:spcPts val="0"/>
              </a:spcBef>
              <a:spcAft>
                <a:spcPts val="0"/>
              </a:spcAft>
              <a:buClrTx/>
              <a:buSzTx/>
              <a:buFontTx/>
              <a:buNone/>
              <a:defRPr sz="2400" b="1">
                <a:solidFill>
                  <a:srgbClr val="4E7799"/>
                </a:solidFill>
                <a:latin typeface="MiSans" panose="00000500000000000000" charset="-122"/>
                <a:ea typeface="MiSans" panose="00000500000000000000" charset="-122"/>
                <a:cs typeface="MiSans" panose="00000500000000000000" charset="-122"/>
              </a:defRPr>
            </a:pPr>
            <a:r>
              <a:rPr sz="2400" b="1">
                <a:ln>
                  <a:noFill/>
                </a:ln>
                <a:solidFill>
                  <a:srgbClr val="4E7799"/>
                </a:solidFill>
                <a:latin typeface="MiSans" panose="00000500000000000000" charset="-122"/>
                <a:ea typeface="MiSans" panose="00000500000000000000" charset="-122"/>
                <a:cs typeface="MiSans" panose="00000500000000000000" charset="-122"/>
              </a:rPr>
              <a:t>行业信息：一点接入，多点联通</a:t>
            </a:r>
            <a:endParaRPr sz="2400" b="1" i="0" u="none" kern="1200" cap="none" spc="0" baseline="0">
              <a:ln>
                <a:noFill/>
              </a:ln>
              <a:solidFill>
                <a:srgbClr val="466E92"/>
              </a:solidFill>
              <a:latin typeface="MiSans" panose="00000500000000000000" charset="-122"/>
              <a:ea typeface="MiSans" panose="00000500000000000000" charset="-122"/>
              <a:cs typeface="MiSans" panose="00000500000000000000" charset="-122"/>
            </a:endParaRPr>
          </a:p>
        </p:txBody>
      </p:sp>
      <p:sp>
        <p:nvSpPr>
          <p:cNvPr id="37" name="legacy-surface-v2"/>
          <p:cNvSpPr>
            <a:spLocks noGrp="1"/>
          </p:cNvSpPr>
          <p:nvPr/>
        </p:nvSpPr>
        <p:spPr>
          <a:xfrm>
            <a:off x="723900" y="1371600"/>
            <a:ext cx="4772025" cy="4191000"/>
          </a:xfrm>
          <a:prstGeom prst="roundRect">
            <a:avLst>
              <a:gd name="adj" fmla="val 1818"/>
            </a:avLst>
          </a:prstGeom>
          <a:solidFill>
            <a:srgbClr val="EDF3F8"/>
          </a:solidFill>
          <a:ln w="0">
            <a:noFill/>
            <a:prstDash val="solid"/>
          </a:ln>
        </p:spPr>
      </p:sp>
      <p:sp>
        <p:nvSpPr>
          <p:cNvPr id="38" name="modern-surface-v2"/>
          <p:cNvSpPr>
            <a:spLocks noGrp="1"/>
          </p:cNvSpPr>
          <p:nvPr/>
        </p:nvSpPr>
        <p:spPr>
          <a:xfrm>
            <a:off x="5962650" y="1371600"/>
            <a:ext cx="5505450" cy="4191000"/>
          </a:xfrm>
          <a:prstGeom prst="roundRect">
            <a:avLst>
              <a:gd name="adj" fmla="val 1818"/>
            </a:avLst>
          </a:prstGeom>
          <a:solidFill>
            <a:srgbClr val="E9F7FA"/>
          </a:solidFill>
          <a:ln w="0">
            <a:noFill/>
            <a:prstDash val="solid"/>
          </a:ln>
        </p:spPr>
      </p:sp>
      <p:sp>
        <p:nvSpPr>
          <p:cNvPr id="39" name="legacy-rule-v2"/>
          <p:cNvSpPr>
            <a:spLocks noGrp="1"/>
          </p:cNvSpPr>
          <p:nvPr/>
        </p:nvSpPr>
        <p:spPr>
          <a:xfrm>
            <a:off x="723900" y="1371600"/>
            <a:ext cx="4772025" cy="38100"/>
          </a:xfrm>
          <a:prstGeom prst="rect">
            <a:avLst/>
          </a:prstGeom>
          <a:solidFill>
            <a:srgbClr val="D4895E"/>
          </a:solidFill>
          <a:ln w="0">
            <a:noFill/>
            <a:prstDash val="solid"/>
          </a:ln>
        </p:spPr>
      </p:sp>
      <p:sp>
        <p:nvSpPr>
          <p:cNvPr id="40" name="modern-rule-v2"/>
          <p:cNvSpPr>
            <a:spLocks noGrp="1"/>
          </p:cNvSpPr>
          <p:nvPr/>
        </p:nvSpPr>
        <p:spPr>
          <a:xfrm>
            <a:off x="5962650" y="1371600"/>
            <a:ext cx="5505450" cy="38100"/>
          </a:xfrm>
          <a:prstGeom prst="rect">
            <a:avLst/>
          </a:prstGeom>
          <a:solidFill>
            <a:srgbClr val="3F9D86"/>
          </a:solidFill>
          <a:ln w="0">
            <a:noFill/>
            <a:prstDash val="solid"/>
          </a:ln>
        </p:spPr>
      </p:sp>
      <p:sp>
        <p:nvSpPr>
          <p:cNvPr id="41" name="legacy-title-v2"/>
          <p:cNvSpPr>
            <a:spLocks noGrp="1"/>
          </p:cNvSpPr>
          <p:nvPr/>
        </p:nvSpPr>
        <p:spPr>
          <a:xfrm>
            <a:off x="1009650" y="1628775"/>
            <a:ext cx="2857500" cy="323850"/>
          </a:xfrm>
          <a:prstGeom prst="rect">
            <a:avLst/>
          </a:prstGeom>
          <a:noFill/>
          <a:ln w="0">
            <a:noFill/>
            <a:prstDash val="solid"/>
          </a:ln>
        </p:spPr>
        <p:txBody>
          <a:bodyPr lIns="0" tIns="0" rIns="0" bIns="0" anchor="t"/>
          <a:lstStyle/>
          <a:p>
            <a:pPr algn="l">
              <a:buNone/>
              <a:defRPr sz="1800" b="1">
                <a:solidFill>
                  <a:srgbClr val="4E7799"/>
                </a:solidFill>
                <a:latin typeface="MiSans" panose="00000500000000000000" charset="-122"/>
                <a:ea typeface="MiSans" panose="00000500000000000000" charset="-122"/>
                <a:cs typeface="MiSans" panose="00000500000000000000" charset="-122"/>
              </a:defRPr>
            </a:pPr>
            <a:r>
              <a:rPr sz="1800" b="1">
                <a:solidFill>
                  <a:srgbClr val="4E7799"/>
                </a:solidFill>
                <a:latin typeface="MiSans" panose="00000500000000000000" charset="-122"/>
                <a:ea typeface="MiSans" panose="00000500000000000000" charset="-122"/>
                <a:cs typeface="MiSans" panose="00000500000000000000" charset="-122"/>
              </a:rPr>
              <a:t>传统银企直连</a:t>
            </a:r>
            <a:endParaRPr sz="1800" b="1">
              <a:solidFill>
                <a:srgbClr val="4E7799"/>
              </a:solidFill>
              <a:latin typeface="MiSans" panose="00000500000000000000" charset="-122"/>
              <a:ea typeface="MiSans" panose="00000500000000000000" charset="-122"/>
              <a:cs typeface="MiSans" panose="00000500000000000000" charset="-122"/>
            </a:endParaRPr>
          </a:p>
        </p:txBody>
      </p:sp>
      <p:sp>
        <p:nvSpPr>
          <p:cNvPr id="42" name="legacy-copy-v2"/>
          <p:cNvSpPr>
            <a:spLocks noGrp="1"/>
          </p:cNvSpPr>
          <p:nvPr/>
        </p:nvSpPr>
        <p:spPr>
          <a:xfrm>
            <a:off x="1009650" y="1990725"/>
            <a:ext cx="3238500" cy="266700"/>
          </a:xfrm>
          <a:prstGeom prst="rect">
            <a:avLst/>
          </a:prstGeom>
          <a:noFill/>
          <a:ln w="0">
            <a:noFill/>
            <a:prstDash val="solid"/>
          </a:ln>
        </p:spPr>
        <p:txBody>
          <a:bodyPr lIns="0" tIns="0" rIns="0" bIns="0" anchor="t"/>
          <a:lstStyle/>
          <a:p>
            <a:pPr algn="l">
              <a:buNone/>
              <a:defRPr sz="1200">
                <a:solidFill>
                  <a:srgbClr val="5F7282"/>
                </a:solidFill>
                <a:latin typeface="MiSans" panose="00000500000000000000" charset="-122"/>
                <a:ea typeface="MiSans" panose="00000500000000000000" charset="-122"/>
                <a:cs typeface="MiSans" panose="00000500000000000000" charset="-122"/>
              </a:defRPr>
            </a:pPr>
            <a:r>
              <a:rPr sz="1200">
                <a:solidFill>
                  <a:srgbClr val="5F7282"/>
                </a:solidFill>
                <a:latin typeface="MiSans" panose="00000500000000000000" charset="-122"/>
                <a:ea typeface="MiSans" panose="00000500000000000000" charset="-122"/>
                <a:cs typeface="MiSans" panose="00000500000000000000" charset="-122"/>
              </a:rPr>
              <a:t>在银行与企业之间逐一搭建专线</a:t>
            </a:r>
            <a:endParaRPr sz="1200">
              <a:solidFill>
                <a:srgbClr val="5F7282"/>
              </a:solidFill>
              <a:latin typeface="MiSans" panose="00000500000000000000" charset="-122"/>
              <a:ea typeface="MiSans" panose="00000500000000000000" charset="-122"/>
              <a:cs typeface="MiSans" panose="00000500000000000000" charset="-122"/>
            </a:endParaRPr>
          </a:p>
        </p:txBody>
      </p:sp>
      <p:sp>
        <p:nvSpPr>
          <p:cNvPr id="43" name="modern-title-v2"/>
          <p:cNvSpPr>
            <a:spLocks noGrp="1"/>
          </p:cNvSpPr>
          <p:nvPr/>
        </p:nvSpPr>
        <p:spPr>
          <a:xfrm>
            <a:off x="6248400" y="1628775"/>
            <a:ext cx="3810000" cy="323850"/>
          </a:xfrm>
          <a:prstGeom prst="rect">
            <a:avLst/>
          </a:prstGeom>
          <a:noFill/>
          <a:ln w="0">
            <a:noFill/>
            <a:prstDash val="solid"/>
          </a:ln>
        </p:spPr>
        <p:txBody>
          <a:bodyPr lIns="0" tIns="0" rIns="0" bIns="0" anchor="t"/>
          <a:lstStyle/>
          <a:p>
            <a:pPr algn="l">
              <a:buNone/>
              <a:defRPr sz="1800" b="1">
                <a:solidFill>
                  <a:srgbClr val="4E7799"/>
                </a:solidFill>
                <a:latin typeface="MiSans" panose="00000500000000000000" charset="-122"/>
                <a:ea typeface="MiSans" panose="00000500000000000000" charset="-122"/>
                <a:cs typeface="MiSans" panose="00000500000000000000" charset="-122"/>
              </a:defRPr>
            </a:pPr>
            <a:r>
              <a:rPr sz="1800" b="1">
                <a:solidFill>
                  <a:srgbClr val="4E7799"/>
                </a:solidFill>
                <a:latin typeface="MiSans" panose="00000500000000000000" charset="-122"/>
                <a:ea typeface="MiSans" panose="00000500000000000000" charset="-122"/>
                <a:cs typeface="MiSans" panose="00000500000000000000" charset="-122"/>
              </a:rPr>
              <a:t>通用金融信息传输系统</a:t>
            </a:r>
            <a:endParaRPr sz="1800" b="1">
              <a:solidFill>
                <a:srgbClr val="4E7799"/>
              </a:solidFill>
              <a:latin typeface="MiSans" panose="00000500000000000000" charset="-122"/>
              <a:ea typeface="MiSans" panose="00000500000000000000" charset="-122"/>
              <a:cs typeface="MiSans" panose="00000500000000000000" charset="-122"/>
            </a:endParaRPr>
          </a:p>
        </p:txBody>
      </p:sp>
      <p:sp>
        <p:nvSpPr>
          <p:cNvPr id="44" name="modern-copy-v2"/>
          <p:cNvSpPr>
            <a:spLocks noGrp="1"/>
          </p:cNvSpPr>
          <p:nvPr/>
        </p:nvSpPr>
        <p:spPr>
          <a:xfrm>
            <a:off x="6248400" y="1990725"/>
            <a:ext cx="4762500" cy="266700"/>
          </a:xfrm>
          <a:prstGeom prst="rect">
            <a:avLst/>
          </a:prstGeom>
          <a:noFill/>
          <a:ln w="0">
            <a:noFill/>
            <a:prstDash val="solid"/>
          </a:ln>
        </p:spPr>
        <p:txBody>
          <a:bodyPr lIns="0" tIns="0" rIns="0" bIns="0" anchor="t"/>
          <a:lstStyle/>
          <a:p>
            <a:pPr algn="l">
              <a:buNone/>
              <a:defRPr sz="1200">
                <a:solidFill>
                  <a:srgbClr val="5F7282"/>
                </a:solidFill>
                <a:latin typeface="MiSans" panose="00000500000000000000" charset="-122"/>
                <a:ea typeface="MiSans" panose="00000500000000000000" charset="-122"/>
                <a:cs typeface="MiSans" panose="00000500000000000000" charset="-122"/>
              </a:defRPr>
            </a:pPr>
            <a:r>
              <a:rPr sz="1200">
                <a:solidFill>
                  <a:srgbClr val="5F7282"/>
                </a:solidFill>
                <a:latin typeface="MiSans" panose="00000500000000000000" charset="-122"/>
                <a:ea typeface="MiSans" panose="00000500000000000000" charset="-122"/>
                <a:cs typeface="MiSans" panose="00000500000000000000" charset="-122"/>
              </a:rPr>
              <a:t>通过多元化、低成本接入模式推动金融基础设施互联互通</a:t>
            </a:r>
            <a:endParaRPr sz="1200">
              <a:solidFill>
                <a:srgbClr val="5F7282"/>
              </a:solidFill>
              <a:latin typeface="MiSans" panose="00000500000000000000" charset="-122"/>
              <a:ea typeface="MiSans" panose="00000500000000000000" charset="-122"/>
              <a:cs typeface="MiSans" panose="00000500000000000000" charset="-122"/>
            </a:endParaRPr>
          </a:p>
        </p:txBody>
      </p:sp>
      <p:sp>
        <p:nvSpPr>
          <p:cNvPr id="45" name="legacy-line-1-v2"/>
          <p:cNvSpPr>
            <a:spLocks noGrp="1"/>
          </p:cNvSpPr>
          <p:nvPr/>
        </p:nvSpPr>
        <p:spPr>
          <a:xfrm flipV="1">
            <a:off x="2495550" y="2800350"/>
            <a:ext cx="1200150" cy="714375"/>
          </a:xfrm>
          <a:prstGeom prst="line">
            <a:avLst/>
          </a:prstGeom>
          <a:noFill/>
          <a:ln w="28575">
            <a:solidFill>
              <a:srgbClr val="D4895E"/>
            </a:solidFill>
            <a:prstDash val="solid"/>
          </a:ln>
        </p:spPr>
      </p:sp>
      <p:sp>
        <p:nvSpPr>
          <p:cNvPr id="46" name="legacy-line-2-v2"/>
          <p:cNvSpPr>
            <a:spLocks noGrp="1"/>
          </p:cNvSpPr>
          <p:nvPr/>
        </p:nvSpPr>
        <p:spPr>
          <a:xfrm>
            <a:off x="2495550" y="3514725"/>
            <a:ext cx="1200150" cy="95250"/>
          </a:xfrm>
          <a:prstGeom prst="line">
            <a:avLst/>
          </a:prstGeom>
          <a:noFill/>
          <a:ln w="28575">
            <a:solidFill>
              <a:srgbClr val="D4895E"/>
            </a:solidFill>
            <a:prstDash val="solid"/>
          </a:ln>
        </p:spPr>
      </p:sp>
      <p:sp>
        <p:nvSpPr>
          <p:cNvPr id="47" name="legacy-line-3-v2"/>
          <p:cNvSpPr>
            <a:spLocks noGrp="1"/>
          </p:cNvSpPr>
          <p:nvPr/>
        </p:nvSpPr>
        <p:spPr>
          <a:xfrm>
            <a:off x="2495550" y="3514725"/>
            <a:ext cx="1200150" cy="904875"/>
          </a:xfrm>
          <a:prstGeom prst="line">
            <a:avLst/>
          </a:prstGeom>
          <a:noFill/>
          <a:ln w="28575">
            <a:solidFill>
              <a:srgbClr val="D4895E"/>
            </a:solidFill>
            <a:prstDash val="solid"/>
          </a:ln>
        </p:spPr>
      </p:sp>
      <p:sp>
        <p:nvSpPr>
          <p:cNvPr id="48" name="modern-line-1-v2"/>
          <p:cNvSpPr>
            <a:spLocks noGrp="1"/>
          </p:cNvSpPr>
          <p:nvPr/>
        </p:nvSpPr>
        <p:spPr>
          <a:xfrm>
            <a:off x="7734300" y="3514725"/>
            <a:ext cx="581025" cy="0"/>
          </a:xfrm>
          <a:prstGeom prst="line">
            <a:avLst/>
          </a:prstGeom>
          <a:noFill/>
          <a:ln w="38100">
            <a:solidFill>
              <a:srgbClr val="2C6597"/>
            </a:solidFill>
            <a:prstDash val="solid"/>
          </a:ln>
        </p:spPr>
      </p:sp>
      <p:sp>
        <p:nvSpPr>
          <p:cNvPr id="49" name="modern-line-2-v2"/>
          <p:cNvSpPr>
            <a:spLocks noGrp="1"/>
          </p:cNvSpPr>
          <p:nvPr/>
        </p:nvSpPr>
        <p:spPr>
          <a:xfrm flipV="1">
            <a:off x="9896475" y="2800350"/>
            <a:ext cx="295275" cy="714375"/>
          </a:xfrm>
          <a:prstGeom prst="line">
            <a:avLst/>
          </a:prstGeom>
          <a:noFill/>
          <a:ln w="28575">
            <a:solidFill>
              <a:srgbClr val="3F9D86"/>
            </a:solidFill>
            <a:prstDash val="solid"/>
          </a:ln>
        </p:spPr>
      </p:sp>
      <p:sp>
        <p:nvSpPr>
          <p:cNvPr id="50" name="modern-line-3-v2"/>
          <p:cNvSpPr>
            <a:spLocks noGrp="1"/>
          </p:cNvSpPr>
          <p:nvPr/>
        </p:nvSpPr>
        <p:spPr>
          <a:xfrm>
            <a:off x="9896475" y="3514725"/>
            <a:ext cx="295275" cy="95250"/>
          </a:xfrm>
          <a:prstGeom prst="line">
            <a:avLst/>
          </a:prstGeom>
          <a:noFill/>
          <a:ln w="28575">
            <a:solidFill>
              <a:srgbClr val="3F9D86"/>
            </a:solidFill>
            <a:prstDash val="solid"/>
          </a:ln>
        </p:spPr>
      </p:sp>
      <p:sp>
        <p:nvSpPr>
          <p:cNvPr id="51" name="modern-line-4-v2"/>
          <p:cNvSpPr>
            <a:spLocks noGrp="1"/>
          </p:cNvSpPr>
          <p:nvPr/>
        </p:nvSpPr>
        <p:spPr>
          <a:xfrm>
            <a:off x="9896475" y="3514725"/>
            <a:ext cx="295275" cy="904875"/>
          </a:xfrm>
          <a:prstGeom prst="line">
            <a:avLst/>
          </a:prstGeom>
          <a:noFill/>
          <a:ln w="28575">
            <a:solidFill>
              <a:srgbClr val="3F9D86"/>
            </a:solidFill>
            <a:prstDash val="solid"/>
          </a:ln>
        </p:spPr>
      </p:sp>
      <p:sp>
        <p:nvSpPr>
          <p:cNvPr id="52" name="legacy-enterprise-v2"/>
          <p:cNvSpPr>
            <a:spLocks noGrp="1"/>
          </p:cNvSpPr>
          <p:nvPr/>
        </p:nvSpPr>
        <p:spPr>
          <a:xfrm>
            <a:off x="1123950" y="3238500"/>
            <a:ext cx="1371600" cy="552450"/>
          </a:xfrm>
          <a:prstGeom prst="roundRect">
            <a:avLst>
              <a:gd name="adj" fmla="val 8621"/>
            </a:avLst>
          </a:prstGeom>
          <a:solidFill>
            <a:srgbClr val="4E7799"/>
          </a:solidFill>
          <a:ln w="9525">
            <a:solidFill>
              <a:srgbClr val="FFFFFF"/>
            </a:solidFill>
            <a:prstDash val="solid"/>
          </a:ln>
        </p:spPr>
        <p:txBody>
          <a:bodyPr wrap="none" lIns="38100" tIns="0" rIns="38100" bIns="0" anchor="ctr">
            <a:normAutofit/>
          </a:bodyP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财务公司</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53" name="legacy-bank-1-v2"/>
          <p:cNvSpPr>
            <a:spLocks noGrp="1"/>
          </p:cNvSpPr>
          <p:nvPr/>
        </p:nvSpPr>
        <p:spPr>
          <a:xfrm>
            <a:off x="3695700" y="2571750"/>
            <a:ext cx="1257300" cy="457200"/>
          </a:xfrm>
          <a:prstGeom prst="roundRect">
            <a:avLst>
              <a:gd name="adj" fmla="val 10417"/>
            </a:avLst>
          </a:prstGeom>
          <a:solidFill>
            <a:srgbClr val="97A8B6"/>
          </a:solidFill>
          <a:ln w="9525">
            <a:solidFill>
              <a:srgbClr val="FFFFFF"/>
            </a:solidFill>
            <a:prstDash val="solid"/>
          </a:ln>
        </p:spPr>
        <p:txBody>
          <a:bodyPr wrap="none"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银行 A</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54" name="legacy-bank-2-v2"/>
          <p:cNvSpPr>
            <a:spLocks noGrp="1"/>
          </p:cNvSpPr>
          <p:nvPr/>
        </p:nvSpPr>
        <p:spPr>
          <a:xfrm>
            <a:off x="3695700" y="3381375"/>
            <a:ext cx="1257300" cy="457200"/>
          </a:xfrm>
          <a:prstGeom prst="roundRect">
            <a:avLst>
              <a:gd name="adj" fmla="val 10417"/>
            </a:avLst>
          </a:prstGeom>
          <a:solidFill>
            <a:srgbClr val="97A8B6"/>
          </a:solidFill>
          <a:ln w="9525">
            <a:solidFill>
              <a:srgbClr val="FFFFFF"/>
            </a:solidFill>
            <a:prstDash val="solid"/>
          </a:ln>
        </p:spPr>
        <p:txBody>
          <a:bodyPr wrap="none"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银行 B</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55" name="legacy-bank-3-v2"/>
          <p:cNvSpPr>
            <a:spLocks noGrp="1"/>
          </p:cNvSpPr>
          <p:nvPr/>
        </p:nvSpPr>
        <p:spPr>
          <a:xfrm>
            <a:off x="3695700" y="4191000"/>
            <a:ext cx="1257300" cy="457200"/>
          </a:xfrm>
          <a:prstGeom prst="roundRect">
            <a:avLst>
              <a:gd name="adj" fmla="val 10417"/>
            </a:avLst>
          </a:prstGeom>
          <a:solidFill>
            <a:srgbClr val="97A8B6"/>
          </a:solidFill>
          <a:ln w="9525">
            <a:solidFill>
              <a:srgbClr val="FFFFFF"/>
            </a:solidFill>
            <a:prstDash val="solid"/>
          </a:ln>
        </p:spPr>
        <p:txBody>
          <a:bodyPr wrap="none"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银行 C</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56" name="legacy-summary-v2"/>
          <p:cNvSpPr>
            <a:spLocks noGrp="1"/>
          </p:cNvSpPr>
          <p:nvPr/>
        </p:nvSpPr>
        <p:spPr>
          <a:xfrm>
            <a:off x="1123950" y="4933950"/>
            <a:ext cx="2952750" cy="514350"/>
          </a:xfrm>
          <a:prstGeom prst="rect">
            <a:avLst/>
          </a:prstGeom>
          <a:noFill/>
          <a:ln w="0">
            <a:noFill/>
            <a:prstDash val="solid"/>
          </a:ln>
        </p:spPr>
        <p:txBody>
          <a:bodyPr lIns="0" tIns="0" rIns="0" bIns="0" anchor="t"/>
          <a:lstStyle/>
          <a:p>
            <a:pPr algn="l">
              <a:lnSpc>
                <a:spcPct val="110000"/>
              </a:lnSpc>
              <a:buNone/>
              <a:defRPr sz="1200" b="1">
                <a:solidFill>
                  <a:srgbClr val="D4895E"/>
                </a:solidFill>
                <a:latin typeface="MiSans" panose="00000500000000000000" charset="-122"/>
                <a:ea typeface="MiSans" panose="00000500000000000000" charset="-122"/>
                <a:cs typeface="MiSans" panose="00000500000000000000" charset="-122"/>
              </a:defRPr>
            </a:pPr>
            <a:r>
              <a:rPr sz="1200" b="1">
                <a:solidFill>
                  <a:srgbClr val="D4895E"/>
                </a:solidFill>
                <a:latin typeface="MiSans" panose="00000500000000000000" charset="-122"/>
                <a:ea typeface="MiSans" panose="00000500000000000000" charset="-122"/>
                <a:cs typeface="MiSans" panose="00000500000000000000" charset="-122"/>
              </a:rPr>
              <a:t>多条专线分别建设与维护</a:t>
            </a:r>
            <a:endParaRPr sz="1200" b="1">
              <a:solidFill>
                <a:srgbClr val="D4895E"/>
              </a:solidFill>
              <a:latin typeface="MiSans" panose="00000500000000000000" charset="-122"/>
              <a:ea typeface="MiSans" panose="00000500000000000000" charset="-122"/>
              <a:cs typeface="MiSans" panose="00000500000000000000" charset="-122"/>
            </a:endParaRPr>
          </a:p>
          <a:p>
            <a:pPr algn="l">
              <a:lnSpc>
                <a:spcPct val="110000"/>
              </a:lnSpc>
              <a:buNone/>
              <a:defRPr sz="1200" b="1">
                <a:solidFill>
                  <a:srgbClr val="D4895E"/>
                </a:solidFill>
                <a:latin typeface="MiSans" panose="00000500000000000000" charset="-122"/>
                <a:ea typeface="MiSans" panose="00000500000000000000" charset="-122"/>
                <a:cs typeface="MiSans" panose="00000500000000000000" charset="-122"/>
              </a:defRPr>
            </a:pPr>
            <a:r>
              <a:rPr sz="1200" b="1">
                <a:solidFill>
                  <a:srgbClr val="D4895E"/>
                </a:solidFill>
                <a:latin typeface="MiSans" panose="00000500000000000000" charset="-122"/>
                <a:ea typeface="MiSans" panose="00000500000000000000" charset="-122"/>
                <a:cs typeface="MiSans" panose="00000500000000000000" charset="-122"/>
              </a:rPr>
              <a:t>开发成本高 · 维护成本高</a:t>
            </a:r>
            <a:endParaRPr sz="1200" b="1">
              <a:solidFill>
                <a:srgbClr val="D4895E"/>
              </a:solidFill>
              <a:latin typeface="MiSans" panose="00000500000000000000" charset="-122"/>
              <a:ea typeface="MiSans" panose="00000500000000000000" charset="-122"/>
              <a:cs typeface="MiSans" panose="00000500000000000000" charset="-122"/>
            </a:endParaRPr>
          </a:p>
        </p:txBody>
      </p:sp>
      <p:sp>
        <p:nvSpPr>
          <p:cNvPr id="57" name="modern-enterprise-v2"/>
          <p:cNvSpPr>
            <a:spLocks noGrp="1"/>
          </p:cNvSpPr>
          <p:nvPr/>
        </p:nvSpPr>
        <p:spPr>
          <a:xfrm>
            <a:off x="6362700" y="3238500"/>
            <a:ext cx="1371600" cy="552450"/>
          </a:xfrm>
          <a:prstGeom prst="roundRect">
            <a:avLst>
              <a:gd name="adj" fmla="val 8621"/>
            </a:avLst>
          </a:prstGeom>
          <a:solidFill>
            <a:srgbClr val="4E7799"/>
          </a:solidFill>
          <a:ln w="9525">
            <a:solidFill>
              <a:srgbClr val="FFFFFF"/>
            </a:solidFill>
            <a:prstDash val="solid"/>
          </a:ln>
        </p:spPr>
        <p:txBody>
          <a:bodyPr wrap="none" lIns="38100" tIns="0" rIns="38100" bIns="0" anchor="ctr">
            <a:normAutofit/>
          </a:bodyP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财务公司</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58" name="modern-hub-v2"/>
          <p:cNvSpPr>
            <a:spLocks noGrp="1"/>
          </p:cNvSpPr>
          <p:nvPr/>
        </p:nvSpPr>
        <p:spPr>
          <a:xfrm>
            <a:off x="8315325" y="3095625"/>
            <a:ext cx="1581150" cy="838200"/>
          </a:xfrm>
          <a:prstGeom prst="roundRect">
            <a:avLst>
              <a:gd name="adj" fmla="val 5682"/>
            </a:avLst>
          </a:prstGeom>
          <a:solidFill>
            <a:srgbClr val="2C6597"/>
          </a:solidFill>
          <a:ln w="9525">
            <a:solidFill>
              <a:srgbClr val="FFFFFF"/>
            </a:solidFill>
            <a:prstDash val="solid"/>
          </a:ln>
        </p:spPr>
        <p:txBody>
          <a:bodyPr wrap="none" lIns="38100" tIns="0" rIns="38100" bIns="0" anchor="ctr">
            <a:normAutofit/>
          </a:bodyPr>
          <a:lstStyle/>
          <a:p>
            <a:pPr algn="ctr">
              <a:buNone/>
              <a:defRPr sz="1275" b="1">
                <a:solidFill>
                  <a:srgbClr val="FFFFFF"/>
                </a:solidFill>
                <a:latin typeface="MiSans" panose="00000500000000000000" charset="-122"/>
                <a:ea typeface="MiSans" panose="00000500000000000000" charset="-122"/>
                <a:cs typeface="MiSans" panose="00000500000000000000" charset="-122"/>
              </a:defRPr>
            </a:pPr>
            <a:r>
              <a:rPr sz="1275" b="1">
                <a:solidFill>
                  <a:srgbClr val="FFFFFF"/>
                </a:solidFill>
                <a:latin typeface="MiSans" panose="00000500000000000000" charset="-122"/>
                <a:ea typeface="MiSans" panose="00000500000000000000" charset="-122"/>
                <a:cs typeface="MiSans" panose="00000500000000000000" charset="-122"/>
              </a:rPr>
              <a:t>通用金融信息</a:t>
            </a:r>
            <a:endParaRPr sz="1275" b="1">
              <a:solidFill>
                <a:srgbClr val="FFFFFF"/>
              </a:solidFill>
              <a:latin typeface="MiSans" panose="00000500000000000000" charset="-122"/>
              <a:ea typeface="MiSans" panose="00000500000000000000" charset="-122"/>
              <a:cs typeface="MiSans" panose="00000500000000000000" charset="-122"/>
            </a:endParaRPr>
          </a:p>
          <a:p>
            <a:pPr algn="ctr">
              <a:buNone/>
              <a:defRPr sz="1275" b="1">
                <a:solidFill>
                  <a:srgbClr val="FFFFFF"/>
                </a:solidFill>
                <a:latin typeface="MiSans" panose="00000500000000000000" charset="-122"/>
                <a:ea typeface="MiSans" panose="00000500000000000000" charset="-122"/>
                <a:cs typeface="MiSans" panose="00000500000000000000" charset="-122"/>
              </a:defRPr>
            </a:pPr>
            <a:r>
              <a:rPr sz="1275" b="1">
                <a:solidFill>
                  <a:srgbClr val="FFFFFF"/>
                </a:solidFill>
                <a:latin typeface="MiSans" panose="00000500000000000000" charset="-122"/>
                <a:ea typeface="MiSans" panose="00000500000000000000" charset="-122"/>
                <a:cs typeface="MiSans" panose="00000500000000000000" charset="-122"/>
              </a:rPr>
              <a:t>传输系统</a:t>
            </a:r>
            <a:endParaRPr sz="1275" b="1">
              <a:solidFill>
                <a:srgbClr val="FFFFFF"/>
              </a:solidFill>
              <a:latin typeface="MiSans" panose="00000500000000000000" charset="-122"/>
              <a:ea typeface="MiSans" panose="00000500000000000000" charset="-122"/>
              <a:cs typeface="MiSans" panose="00000500000000000000" charset="-122"/>
            </a:endParaRPr>
          </a:p>
        </p:txBody>
      </p:sp>
      <p:sp>
        <p:nvSpPr>
          <p:cNvPr id="59" name="modern-bank-1-v2"/>
          <p:cNvSpPr>
            <a:spLocks noGrp="1"/>
          </p:cNvSpPr>
          <p:nvPr/>
        </p:nvSpPr>
        <p:spPr>
          <a:xfrm>
            <a:off x="10191750" y="2571750"/>
            <a:ext cx="1028700" cy="457200"/>
          </a:xfrm>
          <a:prstGeom prst="roundRect">
            <a:avLst>
              <a:gd name="adj" fmla="val 10417"/>
            </a:avLst>
          </a:prstGeom>
          <a:solidFill>
            <a:srgbClr val="3F9D86"/>
          </a:solidFill>
          <a:ln w="9525">
            <a:solidFill>
              <a:srgbClr val="FFFFFF"/>
            </a:solidFill>
            <a:prstDash val="solid"/>
          </a:ln>
        </p:spPr>
        <p:txBody>
          <a:bodyPr wrap="none"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银行 A</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60" name="modern-bank-2-v2"/>
          <p:cNvSpPr>
            <a:spLocks noGrp="1"/>
          </p:cNvSpPr>
          <p:nvPr/>
        </p:nvSpPr>
        <p:spPr>
          <a:xfrm>
            <a:off x="10191750" y="3381375"/>
            <a:ext cx="1028700" cy="457200"/>
          </a:xfrm>
          <a:prstGeom prst="roundRect">
            <a:avLst>
              <a:gd name="adj" fmla="val 10417"/>
            </a:avLst>
          </a:prstGeom>
          <a:solidFill>
            <a:srgbClr val="3F9D86"/>
          </a:solidFill>
          <a:ln w="9525">
            <a:solidFill>
              <a:srgbClr val="FFFFFF"/>
            </a:solidFill>
            <a:prstDash val="solid"/>
          </a:ln>
        </p:spPr>
        <p:txBody>
          <a:bodyPr wrap="none"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银行 B</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61" name="modern-bank-3-v2"/>
          <p:cNvSpPr>
            <a:spLocks noGrp="1"/>
          </p:cNvSpPr>
          <p:nvPr/>
        </p:nvSpPr>
        <p:spPr>
          <a:xfrm>
            <a:off x="10191750" y="4191000"/>
            <a:ext cx="1028700" cy="457200"/>
          </a:xfrm>
          <a:prstGeom prst="roundRect">
            <a:avLst>
              <a:gd name="adj" fmla="val 10417"/>
            </a:avLst>
          </a:prstGeom>
          <a:solidFill>
            <a:srgbClr val="3F9D86"/>
          </a:solidFill>
          <a:ln w="9525">
            <a:solidFill>
              <a:srgbClr val="FFFFFF"/>
            </a:solidFill>
            <a:prstDash val="solid"/>
          </a:ln>
        </p:spPr>
        <p:txBody>
          <a:bodyPr wrap="none"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银行 C</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62" name="one-to-many-label-v2"/>
          <p:cNvSpPr>
            <a:spLocks noGrp="1"/>
          </p:cNvSpPr>
          <p:nvPr/>
        </p:nvSpPr>
        <p:spPr>
          <a:xfrm>
            <a:off x="7658100" y="4933950"/>
            <a:ext cx="2638425" cy="419100"/>
          </a:xfrm>
          <a:prstGeom prst="roundRect">
            <a:avLst>
              <a:gd name="adj" fmla="val 50000"/>
            </a:avLst>
          </a:prstGeom>
          <a:solidFill>
            <a:srgbClr val="4E7799"/>
          </a:solidFill>
          <a:ln w="0">
            <a:noFill/>
            <a:prstDash val="solid"/>
          </a:ln>
        </p:spPr>
      </p:sp>
      <p:sp>
        <p:nvSpPr>
          <p:cNvPr id="63" name="one-to-many-text-v2"/>
          <p:cNvSpPr>
            <a:spLocks noGrp="1"/>
          </p:cNvSpPr>
          <p:nvPr/>
        </p:nvSpPr>
        <p:spPr>
          <a:xfrm>
            <a:off x="7829550" y="5029200"/>
            <a:ext cx="2295525" cy="228600"/>
          </a:xfrm>
          <a:prstGeom prst="rect">
            <a:avLst/>
          </a:prstGeom>
          <a:noFill/>
          <a:ln w="0">
            <a:noFill/>
            <a:prstDash val="solid"/>
          </a:ln>
        </p:spPr>
        <p:txBody>
          <a:bodyPr lIns="0" tIns="0" rIns="0" bIns="0" anchor="t"/>
          <a:lstStyle/>
          <a:p>
            <a:pPr algn="ctr">
              <a:buNone/>
              <a:defRPr sz="1500" b="1">
                <a:solidFill>
                  <a:srgbClr val="FFFFFF"/>
                </a:solidFill>
                <a:latin typeface="MiSans" panose="00000500000000000000" charset="-122"/>
                <a:ea typeface="MiSans" panose="00000500000000000000" charset="-122"/>
                <a:cs typeface="MiSans" panose="00000500000000000000" charset="-122"/>
              </a:defRPr>
            </a:pPr>
            <a:r>
              <a:rPr sz="1500" b="1">
                <a:solidFill>
                  <a:srgbClr val="FFFFFF"/>
                </a:solidFill>
                <a:latin typeface="MiSans" panose="00000500000000000000" charset="-122"/>
                <a:ea typeface="MiSans" panose="00000500000000000000" charset="-122"/>
                <a:cs typeface="MiSans" panose="00000500000000000000" charset="-122"/>
              </a:rPr>
              <a:t>一点接入，多点联通</a:t>
            </a:r>
            <a:endParaRPr sz="1500" b="1">
              <a:solidFill>
                <a:srgbClr val="FFFFFF"/>
              </a:solidFill>
              <a:latin typeface="MiSans" panose="00000500000000000000" charset="-122"/>
              <a:ea typeface="MiSans" panose="00000500000000000000" charset="-122"/>
              <a:cs typeface="MiSans" panose="00000500000000000000" charset="-122"/>
            </a:endParaRPr>
          </a:p>
        </p:txBody>
      </p:sp>
      <p:sp>
        <p:nvSpPr>
          <p:cNvPr id="64" name="definition-band-v2"/>
          <p:cNvSpPr>
            <a:spLocks noGrp="1"/>
          </p:cNvSpPr>
          <p:nvPr/>
        </p:nvSpPr>
        <p:spPr>
          <a:xfrm>
            <a:off x="723900" y="5753100"/>
            <a:ext cx="10744200" cy="628650"/>
          </a:xfrm>
          <a:prstGeom prst="roundRect">
            <a:avLst>
              <a:gd name="adj" fmla="val 12121"/>
            </a:avLst>
          </a:prstGeom>
          <a:solidFill>
            <a:srgbClr val="F7FAFC"/>
          </a:solidFill>
          <a:ln w="9525">
            <a:solidFill>
              <a:srgbClr val="B8D5E0"/>
            </a:solidFill>
            <a:prstDash val="solid"/>
          </a:ln>
        </p:spPr>
      </p:sp>
      <p:sp>
        <p:nvSpPr>
          <p:cNvPr id="65" name="definition-v2"/>
          <p:cNvSpPr>
            <a:spLocks noGrp="1"/>
          </p:cNvSpPr>
          <p:nvPr/>
        </p:nvSpPr>
        <p:spPr>
          <a:xfrm>
            <a:off x="1000125" y="5876925"/>
            <a:ext cx="10191750" cy="400050"/>
          </a:xfrm>
          <a:prstGeom prst="rect">
            <a:avLst/>
          </a:prstGeom>
          <a:noFill/>
          <a:ln w="0">
            <a:noFill/>
            <a:prstDash val="solid"/>
          </a:ln>
        </p:spPr>
        <p:txBody>
          <a:bodyPr lIns="0" tIns="0" rIns="0" bIns="0" anchor="t"/>
          <a:lstStyle/>
          <a:p>
            <a:pPr algn="ctr">
              <a:lnSpc>
                <a:spcPct val="114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通用金融信息传输系统（以下简称 GFIX 系统）由中国人民银行清算总中心推出，通过多元化低成本接入模式推动金融基础设施互联互通。</a:t>
            </a:r>
            <a:endParaRPr sz="1125">
              <a:solidFill>
                <a:srgbClr val="1B2F40"/>
              </a:solidFill>
              <a:latin typeface="MiSans" panose="00000500000000000000" charset="-122"/>
              <a:ea typeface="MiSans" panose="00000500000000000000" charset="-122"/>
              <a:cs typeface="MiSans" panose="00000500000000000000" charset="-122"/>
            </a:endParaRPr>
          </a:p>
          <a:p>
            <a:pPr algn="ctr">
              <a:lnSpc>
                <a:spcPct val="114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为参与机构提供安全、标准化的支付类、信息类报文传输服务。</a:t>
            </a:r>
            <a:endParaRPr sz="1125">
              <a:solidFill>
                <a:srgbClr val="1B2F40"/>
              </a:solidFill>
              <a:latin typeface="MiSans" panose="00000500000000000000" charset="-122"/>
              <a:ea typeface="MiSans" panose="00000500000000000000" charset="-122"/>
              <a:cs typeface="MiSans" panose="000005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矩形: 圆角 34"/>
          <p:cNvSpPr>
            <a:spLocks noGrp="1"/>
          </p:cNvSpPr>
          <p:nvPr/>
        </p:nvSpPr>
        <p:spPr>
          <a:xfrm rot="2700000">
            <a:off x="605398" y="413217"/>
            <a:ext cx="426720" cy="426720"/>
          </a:xfrm>
          <a:prstGeom prst="roundRect">
            <a:avLst/>
          </a:prstGeom>
          <a:solidFill>
            <a:srgbClr val="66B5C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chemeClr val="bg1"/>
              </a:solidFill>
              <a:latin typeface="MiSans" panose="00000500000000000000" charset="-122"/>
              <a:ea typeface="MiSans" panose="00000500000000000000" charset="-122"/>
              <a:cs typeface="MiSans" panose="00000500000000000000" charset="-122"/>
            </a:endParaRPr>
          </a:p>
        </p:txBody>
      </p:sp>
      <p:sp>
        <p:nvSpPr>
          <p:cNvPr id="36" name="矩形: 圆角 35"/>
          <p:cNvSpPr>
            <a:spLocks noGrp="1"/>
          </p:cNvSpPr>
          <p:nvPr/>
        </p:nvSpPr>
        <p:spPr>
          <a:xfrm rot="2700000">
            <a:off x="405100" y="413217"/>
            <a:ext cx="426720" cy="426720"/>
          </a:xfrm>
          <a:prstGeom prst="roundRect">
            <a:avLst/>
          </a:prstGeom>
          <a:solidFill>
            <a:srgbClr val="466E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chemeClr val="bg1"/>
              </a:solidFill>
              <a:latin typeface="MiSans" panose="00000500000000000000" charset="-122"/>
              <a:ea typeface="MiSans" panose="00000500000000000000" charset="-122"/>
              <a:cs typeface="MiSans" panose="00000500000000000000" charset="-122"/>
            </a:endParaRPr>
          </a:p>
        </p:txBody>
      </p:sp>
      <p:sp>
        <p:nvSpPr>
          <p:cNvPr id="34" name="文本框 33"/>
          <p:cNvSpPr>
            <a:spLocks noGrp="1"/>
          </p:cNvSpPr>
          <p:nvPr/>
        </p:nvSpPr>
        <p:spPr>
          <a:xfrm>
            <a:off x="1114425" y="447675"/>
            <a:ext cx="8763000" cy="457200"/>
          </a:xfrm>
          <a:prstGeom prst="rect">
            <a:avLst/>
          </a:prstGeom>
          <a:noFill/>
        </p:spPr>
        <p:txBody>
          <a:bodyPr wrap="none" lIns="0" tIns="0" rIns="0" bIns="0" anchor="t">
            <a:spAutoFit/>
          </a:bodyPr>
          <a:lstStyle/>
          <a:p>
            <a:pPr marL="0" marR="0" lvl="0" indent="0" algn="l" defTabSz="914400">
              <a:lnSpc>
                <a:spcPct val="100000"/>
              </a:lnSpc>
              <a:spcBef>
                <a:spcPts val="0"/>
              </a:spcBef>
              <a:spcAft>
                <a:spcPts val="0"/>
              </a:spcAft>
              <a:buClrTx/>
              <a:buSzTx/>
              <a:buFontTx/>
              <a:buNone/>
              <a:defRPr sz="2250" b="1">
                <a:solidFill>
                  <a:srgbClr val="4E7799"/>
                </a:solidFill>
                <a:latin typeface="MiSans" panose="00000500000000000000" charset="-122"/>
                <a:ea typeface="MiSans" panose="00000500000000000000" charset="-122"/>
                <a:cs typeface="MiSans" panose="00000500000000000000" charset="-122"/>
              </a:defRPr>
            </a:pPr>
            <a:r>
              <a:rPr sz="2250" b="1">
                <a:ln>
                  <a:noFill/>
                </a:ln>
                <a:solidFill>
                  <a:srgbClr val="4E7799"/>
                </a:solidFill>
                <a:latin typeface="MiSans" panose="00000500000000000000" charset="-122"/>
                <a:ea typeface="MiSans" panose="00000500000000000000" charset="-122"/>
                <a:cs typeface="MiSans" panose="00000500000000000000" charset="-122"/>
              </a:rPr>
              <a:t>接入通用金融信息传输系统的困难</a:t>
            </a:r>
            <a:endParaRPr sz="2400" b="1" i="0" u="none" kern="1200" cap="none" spc="0" baseline="0">
              <a:ln>
                <a:noFill/>
              </a:ln>
              <a:solidFill>
                <a:srgbClr val="466E92"/>
              </a:solidFill>
              <a:latin typeface="MiSans" panose="00000500000000000000" charset="-122"/>
              <a:ea typeface="MiSans" panose="00000500000000000000" charset="-122"/>
              <a:cs typeface="MiSans" panose="00000500000000000000" charset="-122"/>
            </a:endParaRPr>
          </a:p>
        </p:txBody>
      </p:sp>
      <p:sp>
        <p:nvSpPr>
          <p:cNvPr id="37" name="p2-lead"/>
          <p:cNvSpPr>
            <a:spLocks noGrp="1"/>
          </p:cNvSpPr>
          <p:nvPr/>
        </p:nvSpPr>
        <p:spPr>
          <a:xfrm>
            <a:off x="742950" y="1200150"/>
            <a:ext cx="9906000" cy="285750"/>
          </a:xfrm>
          <a:prstGeom prst="rect">
            <a:avLst/>
          </a:prstGeom>
          <a:noFill/>
          <a:ln w="0">
            <a:noFill/>
            <a:prstDash val="solid"/>
          </a:ln>
        </p:spPr>
        <p:txBody>
          <a:bodyPr lIns="0" tIns="0" rIns="0" bIns="0" anchor="t"/>
          <a:lstStyle/>
          <a:p>
            <a:pPr algn="l">
              <a:buNone/>
              <a:defRPr sz="1500">
                <a:solidFill>
                  <a:srgbClr val="5F7282"/>
                </a:solidFill>
                <a:latin typeface="MiSans" panose="00000500000000000000" charset="-122"/>
                <a:ea typeface="MiSans" panose="00000500000000000000" charset="-122"/>
                <a:cs typeface="MiSans" panose="00000500000000000000" charset="-122"/>
              </a:defRPr>
            </a:pPr>
            <a:r>
              <a:rPr sz="1500">
                <a:solidFill>
                  <a:srgbClr val="5F7282"/>
                </a:solidFill>
                <a:latin typeface="MiSans" panose="00000500000000000000" charset="-122"/>
                <a:ea typeface="MiSans" panose="00000500000000000000" charset="-122"/>
                <a:cs typeface="MiSans" panose="00000500000000000000" charset="-122"/>
              </a:rPr>
              <a:t>从验收申请到生产上线，准备、调试、接口、报文与协同问题相互牵连。</a:t>
            </a:r>
            <a:endParaRPr sz="1500">
              <a:solidFill>
                <a:srgbClr val="5F7282"/>
              </a:solidFill>
              <a:latin typeface="MiSans" panose="00000500000000000000" charset="-122"/>
              <a:ea typeface="MiSans" panose="00000500000000000000" charset="-122"/>
              <a:cs typeface="MiSans" panose="00000500000000000000" charset="-122"/>
            </a:endParaRPr>
          </a:p>
        </p:txBody>
      </p:sp>
      <p:sp>
        <p:nvSpPr>
          <p:cNvPr id="38" name="p2-route"/>
          <p:cNvSpPr>
            <a:spLocks noGrp="1"/>
          </p:cNvSpPr>
          <p:nvPr>
            <p:custDataLst>
              <p:tags r:id="rId1"/>
            </p:custDataLst>
          </p:nvPr>
        </p:nvSpPr>
        <p:spPr>
          <a:xfrm>
            <a:off x="1409700" y="1885950"/>
            <a:ext cx="9124950" cy="38100"/>
          </a:xfrm>
          <a:prstGeom prst="roundRect">
            <a:avLst>
              <a:gd name="adj" fmla="val 50000"/>
            </a:avLst>
          </a:prstGeom>
          <a:solidFill>
            <a:srgbClr val="B8D5E0"/>
          </a:solidFill>
          <a:ln w="0">
            <a:noFill/>
            <a:prstDash val="solid"/>
          </a:ln>
        </p:spPr>
      </p:sp>
      <p:sp>
        <p:nvSpPr>
          <p:cNvPr id="39" name="p2-column-1"/>
          <p:cNvSpPr>
            <a:spLocks noGrp="1"/>
          </p:cNvSpPr>
          <p:nvPr>
            <p:custDataLst>
              <p:tags r:id="rId2"/>
            </p:custDataLst>
          </p:nvPr>
        </p:nvSpPr>
        <p:spPr>
          <a:xfrm>
            <a:off x="971550" y="2105025"/>
            <a:ext cx="1885950" cy="3333750"/>
          </a:xfrm>
          <a:prstGeom prst="roundRect">
            <a:avLst>
              <a:gd name="adj" fmla="val 3030"/>
            </a:avLst>
          </a:prstGeom>
          <a:solidFill>
            <a:srgbClr val="FFFFFF"/>
          </a:solidFill>
          <a:ln w="0">
            <a:noFill/>
            <a:prstDash val="solid"/>
          </a:ln>
        </p:spPr>
      </p:sp>
      <p:sp>
        <p:nvSpPr>
          <p:cNvPr id="40" name="p2-node-1"/>
          <p:cNvSpPr>
            <a:spLocks noGrp="1"/>
          </p:cNvSpPr>
          <p:nvPr>
            <p:custDataLst>
              <p:tags r:id="rId3"/>
            </p:custDataLst>
          </p:nvPr>
        </p:nvSpPr>
        <p:spPr>
          <a:xfrm>
            <a:off x="1162050" y="1600200"/>
            <a:ext cx="590550" cy="590550"/>
          </a:xfrm>
          <a:prstGeom prst="ellipse">
            <a:avLst/>
          </a:prstGeom>
          <a:solidFill>
            <a:srgbClr val="4E7799"/>
          </a:solidFill>
          <a:ln w="9525">
            <a:solidFill>
              <a:srgbClr val="FFFFFF"/>
            </a:solidFill>
            <a:prstDash val="solid"/>
          </a:ln>
        </p:spPr>
        <p:txBody>
          <a:bodyPr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01</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41" name="p2-stem-1"/>
          <p:cNvSpPr>
            <a:spLocks noGrp="1"/>
          </p:cNvSpPr>
          <p:nvPr>
            <p:custDataLst>
              <p:tags r:id="rId4"/>
            </p:custDataLst>
          </p:nvPr>
        </p:nvSpPr>
        <p:spPr>
          <a:xfrm>
            <a:off x="1438275" y="2143125"/>
            <a:ext cx="38100" cy="190500"/>
          </a:xfrm>
          <a:prstGeom prst="roundRect">
            <a:avLst>
              <a:gd name="adj" fmla="val 50000"/>
            </a:avLst>
          </a:prstGeom>
          <a:solidFill>
            <a:srgbClr val="4E7799"/>
          </a:solidFill>
          <a:ln w="0">
            <a:noFill/>
            <a:prstDash val="solid"/>
          </a:ln>
        </p:spPr>
      </p:sp>
      <p:sp>
        <p:nvSpPr>
          <p:cNvPr id="42" name="p2-title-1"/>
          <p:cNvSpPr>
            <a:spLocks noGrp="1"/>
          </p:cNvSpPr>
          <p:nvPr>
            <p:custDataLst>
              <p:tags r:id="rId5"/>
            </p:custDataLst>
          </p:nvPr>
        </p:nvSpPr>
        <p:spPr>
          <a:xfrm>
            <a:off x="1133475" y="2381250"/>
            <a:ext cx="1428750" cy="285750"/>
          </a:xfrm>
          <a:prstGeom prst="rect">
            <a:avLst/>
          </a:prstGeom>
          <a:noFill/>
          <a:ln w="0">
            <a:noFill/>
            <a:prstDash val="solid"/>
          </a:ln>
        </p:spPr>
        <p:txBody>
          <a:bodyPr lIns="0" tIns="0" rIns="0" bIns="0" anchor="t"/>
          <a:lstStyle/>
          <a:p>
            <a:pPr algn="l">
              <a:buNone/>
              <a:defRPr sz="1425" b="1">
                <a:solidFill>
                  <a:srgbClr val="4E7799"/>
                </a:solidFill>
                <a:latin typeface="MiSans" panose="00000500000000000000" charset="-122"/>
                <a:ea typeface="MiSans" panose="00000500000000000000" charset="-122"/>
                <a:cs typeface="MiSans" panose="00000500000000000000" charset="-122"/>
              </a:defRPr>
            </a:pPr>
            <a:r>
              <a:rPr sz="1425" b="1">
                <a:solidFill>
                  <a:srgbClr val="4E7799"/>
                </a:solidFill>
                <a:latin typeface="MiSans" panose="00000500000000000000" charset="-122"/>
                <a:ea typeface="MiSans" panose="00000500000000000000" charset="-122"/>
                <a:cs typeface="MiSans" panose="00000500000000000000" charset="-122"/>
              </a:rPr>
              <a:t>验收准备</a:t>
            </a:r>
            <a:endParaRPr sz="1425" b="1">
              <a:solidFill>
                <a:srgbClr val="4E7799"/>
              </a:solidFill>
              <a:latin typeface="MiSans" panose="00000500000000000000" charset="-122"/>
              <a:ea typeface="MiSans" panose="00000500000000000000" charset="-122"/>
              <a:cs typeface="MiSans" panose="00000500000000000000" charset="-122"/>
            </a:endParaRPr>
          </a:p>
        </p:txBody>
      </p:sp>
      <p:sp>
        <p:nvSpPr>
          <p:cNvPr id="43" name="p2-body-1"/>
          <p:cNvSpPr>
            <a:spLocks noGrp="1"/>
          </p:cNvSpPr>
          <p:nvPr>
            <p:custDataLst>
              <p:tags r:id="rId6"/>
            </p:custDataLst>
          </p:nvPr>
        </p:nvSpPr>
        <p:spPr>
          <a:xfrm>
            <a:off x="1133475" y="2781300"/>
            <a:ext cx="1571625" cy="2381250"/>
          </a:xfrm>
          <a:prstGeom prst="rect">
            <a:avLst/>
          </a:prstGeom>
          <a:noFill/>
          <a:ln w="0">
            <a:noFill/>
            <a:prstDash val="solid"/>
          </a:ln>
        </p:spPr>
        <p:txBody>
          <a:bodyPr lIns="0" tIns="0" rIns="0" bIns="0" anchor="t">
            <a:normAutofit/>
          </a:bodyPr>
          <a:lstStyle/>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申请单如何提交</a:t>
            </a:r>
            <a:endParaRPr sz="1125">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前置准备有哪些</a:t>
            </a:r>
            <a:endParaRPr sz="1125">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案例如何选取</a:t>
            </a:r>
            <a:endParaRPr sz="1125">
              <a:solidFill>
                <a:srgbClr val="1B2F40"/>
              </a:solidFill>
              <a:latin typeface="MiSans" panose="00000500000000000000" charset="-122"/>
              <a:ea typeface="MiSans" panose="00000500000000000000" charset="-122"/>
              <a:cs typeface="MiSans" panose="00000500000000000000" charset="-122"/>
            </a:endParaRPr>
          </a:p>
        </p:txBody>
      </p:sp>
      <p:sp>
        <p:nvSpPr>
          <p:cNvPr id="44" name="p2-column-2"/>
          <p:cNvSpPr>
            <a:spLocks noGrp="1"/>
          </p:cNvSpPr>
          <p:nvPr>
            <p:custDataLst>
              <p:tags r:id="rId7"/>
            </p:custDataLst>
          </p:nvPr>
        </p:nvSpPr>
        <p:spPr>
          <a:xfrm>
            <a:off x="3162300" y="2105025"/>
            <a:ext cx="1885950" cy="3333750"/>
          </a:xfrm>
          <a:prstGeom prst="roundRect">
            <a:avLst>
              <a:gd name="adj" fmla="val 3030"/>
            </a:avLst>
          </a:prstGeom>
          <a:solidFill>
            <a:srgbClr val="F7FBFC"/>
          </a:solidFill>
          <a:ln w="0">
            <a:noFill/>
            <a:prstDash val="solid"/>
          </a:ln>
        </p:spPr>
      </p:sp>
      <p:sp>
        <p:nvSpPr>
          <p:cNvPr id="45" name="p2-node-2"/>
          <p:cNvSpPr>
            <a:spLocks noGrp="1"/>
          </p:cNvSpPr>
          <p:nvPr>
            <p:custDataLst>
              <p:tags r:id="rId8"/>
            </p:custDataLst>
          </p:nvPr>
        </p:nvSpPr>
        <p:spPr>
          <a:xfrm>
            <a:off x="3352800" y="1600200"/>
            <a:ext cx="590550" cy="590550"/>
          </a:xfrm>
          <a:prstGeom prst="ellipse">
            <a:avLst/>
          </a:prstGeom>
          <a:solidFill>
            <a:srgbClr val="64B8C8"/>
          </a:solidFill>
          <a:ln w="9525">
            <a:solidFill>
              <a:srgbClr val="FFFFFF"/>
            </a:solidFill>
            <a:prstDash val="solid"/>
          </a:ln>
        </p:spPr>
        <p:txBody>
          <a:bodyPr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02</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46" name="p2-stem-2"/>
          <p:cNvSpPr>
            <a:spLocks noGrp="1"/>
          </p:cNvSpPr>
          <p:nvPr>
            <p:custDataLst>
              <p:tags r:id="rId9"/>
            </p:custDataLst>
          </p:nvPr>
        </p:nvSpPr>
        <p:spPr>
          <a:xfrm>
            <a:off x="3629025" y="2143125"/>
            <a:ext cx="38100" cy="190500"/>
          </a:xfrm>
          <a:prstGeom prst="roundRect">
            <a:avLst>
              <a:gd name="adj" fmla="val 50000"/>
            </a:avLst>
          </a:prstGeom>
          <a:solidFill>
            <a:srgbClr val="64B8C8"/>
          </a:solidFill>
          <a:ln w="0">
            <a:noFill/>
            <a:prstDash val="solid"/>
          </a:ln>
        </p:spPr>
      </p:sp>
      <p:sp>
        <p:nvSpPr>
          <p:cNvPr id="47" name="p2-title-2"/>
          <p:cNvSpPr>
            <a:spLocks noGrp="1"/>
          </p:cNvSpPr>
          <p:nvPr>
            <p:custDataLst>
              <p:tags r:id="rId10"/>
            </p:custDataLst>
          </p:nvPr>
        </p:nvSpPr>
        <p:spPr>
          <a:xfrm>
            <a:off x="3324225" y="2381250"/>
            <a:ext cx="1428750" cy="285750"/>
          </a:xfrm>
          <a:prstGeom prst="rect">
            <a:avLst/>
          </a:prstGeom>
          <a:noFill/>
          <a:ln w="0">
            <a:noFill/>
            <a:prstDash val="solid"/>
          </a:ln>
        </p:spPr>
        <p:txBody>
          <a:bodyPr lIns="0" tIns="0" rIns="0" bIns="0" anchor="t"/>
          <a:lstStyle/>
          <a:p>
            <a:pPr algn="l">
              <a:buNone/>
              <a:defRPr sz="1425" b="1">
                <a:solidFill>
                  <a:srgbClr val="64B8C8"/>
                </a:solidFill>
                <a:latin typeface="MiSans" panose="00000500000000000000" charset="-122"/>
                <a:ea typeface="MiSans" panose="00000500000000000000" charset="-122"/>
                <a:cs typeface="MiSans" panose="00000500000000000000" charset="-122"/>
              </a:defRPr>
            </a:pPr>
            <a:r>
              <a:rPr sz="1425" b="1">
                <a:solidFill>
                  <a:srgbClr val="64B8C8"/>
                </a:solidFill>
                <a:latin typeface="MiSans" panose="00000500000000000000" charset="-122"/>
                <a:ea typeface="MiSans" panose="00000500000000000000" charset="-122"/>
                <a:cs typeface="MiSans" panose="00000500000000000000" charset="-122"/>
              </a:rPr>
              <a:t>环境与证书</a:t>
            </a:r>
            <a:endParaRPr sz="1425" b="1">
              <a:solidFill>
                <a:srgbClr val="64B8C8"/>
              </a:solidFill>
              <a:latin typeface="MiSans" panose="00000500000000000000" charset="-122"/>
              <a:ea typeface="MiSans" panose="00000500000000000000" charset="-122"/>
              <a:cs typeface="MiSans" panose="00000500000000000000" charset="-122"/>
            </a:endParaRPr>
          </a:p>
        </p:txBody>
      </p:sp>
      <p:sp>
        <p:nvSpPr>
          <p:cNvPr id="48" name="p2-body-2"/>
          <p:cNvSpPr>
            <a:spLocks noGrp="1"/>
          </p:cNvSpPr>
          <p:nvPr>
            <p:custDataLst>
              <p:tags r:id="rId11"/>
            </p:custDataLst>
          </p:nvPr>
        </p:nvSpPr>
        <p:spPr>
          <a:xfrm>
            <a:off x="3324225" y="2781300"/>
            <a:ext cx="1571625" cy="2381250"/>
          </a:xfrm>
          <a:prstGeom prst="rect">
            <a:avLst/>
          </a:prstGeom>
          <a:noFill/>
          <a:ln w="0">
            <a:noFill/>
            <a:prstDash val="solid"/>
          </a:ln>
        </p:spPr>
        <p:txBody>
          <a:bodyPr lIns="0" tIns="0" rIns="0" bIns="0" anchor="t">
            <a:normAutofit/>
          </a:bodyPr>
          <a:lstStyle/>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联通性如何调试</a:t>
            </a:r>
            <a:endParaRPr sz="1125">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调试、验收、生产平台如何部署</a:t>
            </a:r>
            <a:endParaRPr sz="1125">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网站证书、签名证书、签名公钥</a:t>
            </a:r>
            <a:endParaRPr sz="1125">
              <a:solidFill>
                <a:srgbClr val="1B2F40"/>
              </a:solidFill>
              <a:latin typeface="MiSans" panose="00000500000000000000" charset="-122"/>
              <a:ea typeface="MiSans" panose="00000500000000000000" charset="-122"/>
              <a:cs typeface="MiSans" panose="00000500000000000000" charset="-122"/>
            </a:endParaRPr>
          </a:p>
        </p:txBody>
      </p:sp>
      <p:sp>
        <p:nvSpPr>
          <p:cNvPr id="49" name="p2-column-3"/>
          <p:cNvSpPr>
            <a:spLocks noGrp="1"/>
          </p:cNvSpPr>
          <p:nvPr>
            <p:custDataLst>
              <p:tags r:id="rId12"/>
            </p:custDataLst>
          </p:nvPr>
        </p:nvSpPr>
        <p:spPr>
          <a:xfrm>
            <a:off x="5353050" y="2105025"/>
            <a:ext cx="1885950" cy="3333750"/>
          </a:xfrm>
          <a:prstGeom prst="roundRect">
            <a:avLst>
              <a:gd name="adj" fmla="val 3030"/>
            </a:avLst>
          </a:prstGeom>
          <a:solidFill>
            <a:srgbClr val="FFFFFF"/>
          </a:solidFill>
          <a:ln w="0">
            <a:noFill/>
            <a:prstDash val="solid"/>
          </a:ln>
        </p:spPr>
      </p:sp>
      <p:sp>
        <p:nvSpPr>
          <p:cNvPr id="50" name="p2-node-3"/>
          <p:cNvSpPr>
            <a:spLocks noGrp="1"/>
          </p:cNvSpPr>
          <p:nvPr>
            <p:custDataLst>
              <p:tags r:id="rId13"/>
            </p:custDataLst>
          </p:nvPr>
        </p:nvSpPr>
        <p:spPr>
          <a:xfrm>
            <a:off x="5543550" y="1600200"/>
            <a:ext cx="590550" cy="590550"/>
          </a:xfrm>
          <a:prstGeom prst="ellipse">
            <a:avLst/>
          </a:prstGeom>
          <a:solidFill>
            <a:srgbClr val="2C6597"/>
          </a:solidFill>
          <a:ln w="9525">
            <a:solidFill>
              <a:srgbClr val="FFFFFF"/>
            </a:solidFill>
            <a:prstDash val="solid"/>
          </a:ln>
        </p:spPr>
        <p:txBody>
          <a:bodyPr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03</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51" name="p2-stem-3"/>
          <p:cNvSpPr>
            <a:spLocks noGrp="1"/>
          </p:cNvSpPr>
          <p:nvPr>
            <p:custDataLst>
              <p:tags r:id="rId14"/>
            </p:custDataLst>
          </p:nvPr>
        </p:nvSpPr>
        <p:spPr>
          <a:xfrm>
            <a:off x="5819775" y="2143125"/>
            <a:ext cx="38100" cy="190500"/>
          </a:xfrm>
          <a:prstGeom prst="roundRect">
            <a:avLst>
              <a:gd name="adj" fmla="val 50000"/>
            </a:avLst>
          </a:prstGeom>
          <a:solidFill>
            <a:srgbClr val="2C6597"/>
          </a:solidFill>
          <a:ln w="0">
            <a:noFill/>
            <a:prstDash val="solid"/>
          </a:ln>
        </p:spPr>
      </p:sp>
      <p:sp>
        <p:nvSpPr>
          <p:cNvPr id="52" name="p2-title-3"/>
          <p:cNvSpPr>
            <a:spLocks noGrp="1"/>
          </p:cNvSpPr>
          <p:nvPr>
            <p:custDataLst>
              <p:tags r:id="rId15"/>
            </p:custDataLst>
          </p:nvPr>
        </p:nvSpPr>
        <p:spPr>
          <a:xfrm>
            <a:off x="5514975" y="2381250"/>
            <a:ext cx="1428750" cy="285750"/>
          </a:xfrm>
          <a:prstGeom prst="rect">
            <a:avLst/>
          </a:prstGeom>
          <a:noFill/>
          <a:ln w="0">
            <a:noFill/>
            <a:prstDash val="solid"/>
          </a:ln>
        </p:spPr>
        <p:txBody>
          <a:bodyPr lIns="0" tIns="0" rIns="0" bIns="0" anchor="t"/>
          <a:lstStyle/>
          <a:p>
            <a:pPr algn="l">
              <a:buNone/>
              <a:defRPr sz="1425" b="1">
                <a:solidFill>
                  <a:srgbClr val="2C6597"/>
                </a:solidFill>
                <a:latin typeface="MiSans" panose="00000500000000000000" charset="-122"/>
                <a:ea typeface="MiSans" panose="00000500000000000000" charset="-122"/>
                <a:cs typeface="MiSans" panose="00000500000000000000" charset="-122"/>
              </a:defRPr>
            </a:pPr>
            <a:r>
              <a:rPr sz="1425" b="1">
                <a:solidFill>
                  <a:srgbClr val="2C6597"/>
                </a:solidFill>
                <a:latin typeface="MiSans" panose="00000500000000000000" charset="-122"/>
                <a:ea typeface="MiSans" panose="00000500000000000000" charset="-122"/>
                <a:cs typeface="MiSans" panose="00000500000000000000" charset="-122"/>
              </a:rPr>
              <a:t>接口与业务</a:t>
            </a:r>
            <a:endParaRPr sz="1425" b="1">
              <a:solidFill>
                <a:srgbClr val="2C6597"/>
              </a:solidFill>
              <a:latin typeface="MiSans" panose="00000500000000000000" charset="-122"/>
              <a:ea typeface="MiSans" panose="00000500000000000000" charset="-122"/>
              <a:cs typeface="MiSans" panose="00000500000000000000" charset="-122"/>
            </a:endParaRPr>
          </a:p>
        </p:txBody>
      </p:sp>
      <p:sp>
        <p:nvSpPr>
          <p:cNvPr id="53" name="p2-body-3"/>
          <p:cNvSpPr>
            <a:spLocks noGrp="1"/>
          </p:cNvSpPr>
          <p:nvPr>
            <p:custDataLst>
              <p:tags r:id="rId16"/>
            </p:custDataLst>
          </p:nvPr>
        </p:nvSpPr>
        <p:spPr>
          <a:xfrm>
            <a:off x="5514975" y="2781300"/>
            <a:ext cx="1571625" cy="2381250"/>
          </a:xfrm>
          <a:prstGeom prst="rect">
            <a:avLst/>
          </a:prstGeom>
          <a:noFill/>
          <a:ln w="0">
            <a:noFill/>
            <a:prstDash val="solid"/>
          </a:ln>
        </p:spPr>
        <p:txBody>
          <a:bodyPr lIns="0" tIns="0" rIns="0" bIns="0" anchor="t">
            <a:normAutofit/>
          </a:bodyPr>
          <a:lstStyle/>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系统级/业务级接口如何区分</a:t>
            </a:r>
            <a:endParaRPr sz="1125">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a:sym typeface="+mn-ea"/>
              </a:rPr>
              <a:t>财务公司/银行必做哪些接口</a:t>
            </a:r>
            <a:endParaRPr>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lang="zh-CN" sz="1125">
                <a:solidFill>
                  <a:srgbClr val="1B2F40"/>
                </a:solidFill>
                <a:latin typeface="MiSans" panose="00000500000000000000" charset="-122"/>
                <a:ea typeface="MiSans" panose="00000500000000000000" charset="-122"/>
                <a:cs typeface="MiSans" panose="00000500000000000000" charset="-122"/>
              </a:rPr>
              <a:t>什么是</a:t>
            </a:r>
            <a:r>
              <a:rPr sz="1125">
                <a:solidFill>
                  <a:srgbClr val="1B2F40"/>
                </a:solidFill>
                <a:latin typeface="MiSans" panose="00000500000000000000" charset="-122"/>
                <a:ea typeface="MiSans" panose="00000500000000000000" charset="-122"/>
                <a:cs typeface="MiSans" panose="00000500000000000000" charset="-122"/>
              </a:rPr>
              <a:t>SAMA、RAAU、顶点账户模式</a:t>
            </a:r>
            <a:endParaRPr sz="1125">
              <a:solidFill>
                <a:srgbClr val="1B2F40"/>
              </a:solidFill>
              <a:latin typeface="MiSans" panose="00000500000000000000" charset="-122"/>
              <a:ea typeface="MiSans" panose="00000500000000000000" charset="-122"/>
              <a:cs typeface="MiSans" panose="00000500000000000000" charset="-122"/>
            </a:endParaRPr>
          </a:p>
        </p:txBody>
      </p:sp>
      <p:sp>
        <p:nvSpPr>
          <p:cNvPr id="54" name="p2-column-4"/>
          <p:cNvSpPr>
            <a:spLocks noGrp="1"/>
          </p:cNvSpPr>
          <p:nvPr>
            <p:custDataLst>
              <p:tags r:id="rId17"/>
            </p:custDataLst>
          </p:nvPr>
        </p:nvSpPr>
        <p:spPr>
          <a:xfrm>
            <a:off x="7543800" y="2105025"/>
            <a:ext cx="1885950" cy="3333750"/>
          </a:xfrm>
          <a:prstGeom prst="roundRect">
            <a:avLst>
              <a:gd name="adj" fmla="val 3030"/>
            </a:avLst>
          </a:prstGeom>
          <a:solidFill>
            <a:srgbClr val="F7FBFC"/>
          </a:solidFill>
          <a:ln w="0">
            <a:noFill/>
            <a:prstDash val="solid"/>
          </a:ln>
        </p:spPr>
      </p:sp>
      <p:sp>
        <p:nvSpPr>
          <p:cNvPr id="55" name="p2-node-4"/>
          <p:cNvSpPr>
            <a:spLocks noGrp="1"/>
          </p:cNvSpPr>
          <p:nvPr>
            <p:custDataLst>
              <p:tags r:id="rId18"/>
            </p:custDataLst>
          </p:nvPr>
        </p:nvSpPr>
        <p:spPr>
          <a:xfrm>
            <a:off x="7734300" y="1600200"/>
            <a:ext cx="590550" cy="590550"/>
          </a:xfrm>
          <a:prstGeom prst="ellipse">
            <a:avLst/>
          </a:prstGeom>
          <a:solidFill>
            <a:srgbClr val="3F9D86"/>
          </a:solidFill>
          <a:ln w="9525">
            <a:solidFill>
              <a:srgbClr val="FFFFFF"/>
            </a:solidFill>
            <a:prstDash val="solid"/>
          </a:ln>
        </p:spPr>
        <p:txBody>
          <a:bodyPr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04</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56" name="p2-stem-4"/>
          <p:cNvSpPr>
            <a:spLocks noGrp="1"/>
          </p:cNvSpPr>
          <p:nvPr>
            <p:custDataLst>
              <p:tags r:id="rId19"/>
            </p:custDataLst>
          </p:nvPr>
        </p:nvSpPr>
        <p:spPr>
          <a:xfrm>
            <a:off x="8010525" y="2143125"/>
            <a:ext cx="38100" cy="190500"/>
          </a:xfrm>
          <a:prstGeom prst="roundRect">
            <a:avLst>
              <a:gd name="adj" fmla="val 50000"/>
            </a:avLst>
          </a:prstGeom>
          <a:solidFill>
            <a:srgbClr val="3F9D86"/>
          </a:solidFill>
          <a:ln w="0">
            <a:noFill/>
            <a:prstDash val="solid"/>
          </a:ln>
        </p:spPr>
      </p:sp>
      <p:sp>
        <p:nvSpPr>
          <p:cNvPr id="57" name="p2-title-4"/>
          <p:cNvSpPr>
            <a:spLocks noGrp="1"/>
          </p:cNvSpPr>
          <p:nvPr>
            <p:custDataLst>
              <p:tags r:id="rId20"/>
            </p:custDataLst>
          </p:nvPr>
        </p:nvSpPr>
        <p:spPr>
          <a:xfrm>
            <a:off x="7705725" y="2381250"/>
            <a:ext cx="1428750" cy="285750"/>
          </a:xfrm>
          <a:prstGeom prst="rect">
            <a:avLst/>
          </a:prstGeom>
          <a:noFill/>
          <a:ln w="0">
            <a:noFill/>
            <a:prstDash val="solid"/>
          </a:ln>
        </p:spPr>
        <p:txBody>
          <a:bodyPr lIns="0" tIns="0" rIns="0" bIns="0" anchor="t"/>
          <a:lstStyle/>
          <a:p>
            <a:pPr algn="l">
              <a:buNone/>
              <a:defRPr sz="1425" b="1">
                <a:solidFill>
                  <a:srgbClr val="3F9D86"/>
                </a:solidFill>
                <a:latin typeface="MiSans" panose="00000500000000000000" charset="-122"/>
                <a:ea typeface="MiSans" panose="00000500000000000000" charset="-122"/>
                <a:cs typeface="MiSans" panose="00000500000000000000" charset="-122"/>
              </a:defRPr>
            </a:pPr>
            <a:r>
              <a:rPr sz="1425" b="1">
                <a:solidFill>
                  <a:srgbClr val="3F9D86"/>
                </a:solidFill>
                <a:latin typeface="MiSans" panose="00000500000000000000" charset="-122"/>
                <a:ea typeface="MiSans" panose="00000500000000000000" charset="-122"/>
                <a:cs typeface="MiSans" panose="00000500000000000000" charset="-122"/>
              </a:rPr>
              <a:t>流程与报文</a:t>
            </a:r>
            <a:endParaRPr sz="1425" b="1">
              <a:solidFill>
                <a:srgbClr val="3F9D86"/>
              </a:solidFill>
              <a:latin typeface="MiSans" panose="00000500000000000000" charset="-122"/>
              <a:ea typeface="MiSans" panose="00000500000000000000" charset="-122"/>
              <a:cs typeface="MiSans" panose="00000500000000000000" charset="-122"/>
            </a:endParaRPr>
          </a:p>
        </p:txBody>
      </p:sp>
      <p:sp>
        <p:nvSpPr>
          <p:cNvPr id="58" name="p2-body-4"/>
          <p:cNvSpPr>
            <a:spLocks noGrp="1"/>
          </p:cNvSpPr>
          <p:nvPr>
            <p:custDataLst>
              <p:tags r:id="rId21"/>
            </p:custDataLst>
          </p:nvPr>
        </p:nvSpPr>
        <p:spPr>
          <a:xfrm>
            <a:off x="7705725" y="2781300"/>
            <a:ext cx="1571625" cy="2381250"/>
          </a:xfrm>
          <a:prstGeom prst="rect">
            <a:avLst/>
          </a:prstGeom>
          <a:noFill/>
          <a:ln w="0">
            <a:noFill/>
            <a:prstDash val="solid"/>
          </a:ln>
        </p:spPr>
        <p:txBody>
          <a:bodyPr lIns="0" tIns="0" rIns="0" bIns="0" anchor="t">
            <a:normAutofit/>
          </a:bodyPr>
          <a:lstStyle/>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什么情况必须回复报文</a:t>
            </a:r>
            <a:endParaRPr sz="1125">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格式、完整性、标识号与唯一标识</a:t>
            </a:r>
            <a:endParaRPr sz="1125">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lang="zh-CN" sz="1125">
                <a:solidFill>
                  <a:srgbClr val="1B2F40"/>
                </a:solidFill>
                <a:latin typeface="MiSans" panose="00000500000000000000" charset="-122"/>
                <a:ea typeface="MiSans" panose="00000500000000000000" charset="-122"/>
                <a:cs typeface="MiSans" panose="00000500000000000000" charset="-122"/>
              </a:rPr>
              <a:t>什么是</a:t>
            </a:r>
            <a:r>
              <a:rPr lang="en-US" altLang="zh-CN" sz="1125">
                <a:solidFill>
                  <a:srgbClr val="1B2F40"/>
                </a:solidFill>
                <a:latin typeface="MiSans" panose="00000500000000000000" charset="-122"/>
                <a:ea typeface="MiSans" panose="00000500000000000000" charset="-122"/>
                <a:cs typeface="MiSans" panose="00000500000000000000" charset="-122"/>
              </a:rPr>
              <a:t>T-COPY</a:t>
            </a:r>
            <a:r>
              <a:rPr lang="zh-CN" altLang="en-US" sz="1125">
                <a:solidFill>
                  <a:srgbClr val="1B2F40"/>
                </a:solidFill>
                <a:latin typeface="MiSans" panose="00000500000000000000" charset="-122"/>
                <a:ea typeface="MiSans" panose="00000500000000000000" charset="-122"/>
                <a:cs typeface="MiSans" panose="00000500000000000000" charset="-122"/>
              </a:rPr>
              <a:t>模式</a:t>
            </a:r>
            <a:endParaRPr lang="zh-CN" altLang="en-US" sz="1125">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lang="en-US" altLang="zh-CN" sz="1125">
                <a:solidFill>
                  <a:srgbClr val="1B2F40"/>
                </a:solidFill>
                <a:latin typeface="MiSans" panose="00000500000000000000" charset="-122"/>
                <a:ea typeface="MiSans" panose="00000500000000000000" charset="-122"/>
                <a:cs typeface="MiSans" panose="00000500000000000000" charset="-122"/>
              </a:rPr>
              <a:t>090</a:t>
            </a:r>
            <a:r>
              <a:rPr lang="zh-CN" altLang="en-US" sz="1125">
                <a:solidFill>
                  <a:srgbClr val="1B2F40"/>
                </a:solidFill>
                <a:latin typeface="MiSans" panose="00000500000000000000" charset="-122"/>
                <a:ea typeface="MiSans" panose="00000500000000000000" charset="-122"/>
                <a:cs typeface="MiSans" panose="00000500000000000000" charset="-122"/>
              </a:rPr>
              <a:t>如何</a:t>
            </a:r>
            <a:r>
              <a:rPr lang="zh-CN" altLang="en-US" sz="1125">
                <a:solidFill>
                  <a:srgbClr val="1B2F40"/>
                </a:solidFill>
                <a:latin typeface="MiSans" panose="00000500000000000000" charset="-122"/>
                <a:ea typeface="MiSans" panose="00000500000000000000" charset="-122"/>
                <a:cs typeface="MiSans" panose="00000500000000000000" charset="-122"/>
              </a:rPr>
              <a:t>产生？</a:t>
            </a:r>
            <a:endParaRPr lang="zh-CN" altLang="en-US" sz="1125">
              <a:solidFill>
                <a:srgbClr val="1B2F40"/>
              </a:solidFill>
              <a:latin typeface="MiSans" panose="00000500000000000000" charset="-122"/>
              <a:ea typeface="MiSans" panose="00000500000000000000" charset="-122"/>
              <a:cs typeface="MiSans" panose="00000500000000000000" charset="-122"/>
            </a:endParaRPr>
          </a:p>
        </p:txBody>
      </p:sp>
      <p:sp>
        <p:nvSpPr>
          <p:cNvPr id="59" name="p2-column-5"/>
          <p:cNvSpPr>
            <a:spLocks noGrp="1"/>
          </p:cNvSpPr>
          <p:nvPr>
            <p:custDataLst>
              <p:tags r:id="rId22"/>
            </p:custDataLst>
          </p:nvPr>
        </p:nvSpPr>
        <p:spPr>
          <a:xfrm>
            <a:off x="9734550" y="2105025"/>
            <a:ext cx="1885950" cy="3333750"/>
          </a:xfrm>
          <a:prstGeom prst="roundRect">
            <a:avLst>
              <a:gd name="adj" fmla="val 3030"/>
            </a:avLst>
          </a:prstGeom>
          <a:solidFill>
            <a:srgbClr val="FFFFFF"/>
          </a:solidFill>
          <a:ln w="0">
            <a:noFill/>
            <a:prstDash val="solid"/>
          </a:ln>
        </p:spPr>
      </p:sp>
      <p:sp>
        <p:nvSpPr>
          <p:cNvPr id="60" name="p2-node-5"/>
          <p:cNvSpPr>
            <a:spLocks noGrp="1"/>
          </p:cNvSpPr>
          <p:nvPr>
            <p:custDataLst>
              <p:tags r:id="rId23"/>
            </p:custDataLst>
          </p:nvPr>
        </p:nvSpPr>
        <p:spPr>
          <a:xfrm>
            <a:off x="9925050" y="1600200"/>
            <a:ext cx="590550" cy="590550"/>
          </a:xfrm>
          <a:prstGeom prst="ellipse">
            <a:avLst/>
          </a:prstGeom>
          <a:solidFill>
            <a:srgbClr val="D4895E"/>
          </a:solidFill>
          <a:ln w="9525">
            <a:solidFill>
              <a:srgbClr val="FFFFFF"/>
            </a:solidFill>
            <a:prstDash val="solid"/>
          </a:ln>
        </p:spPr>
        <p:txBody>
          <a:bodyPr lIns="38100" tIns="0" rIns="381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05</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61" name="p2-stem-5"/>
          <p:cNvSpPr>
            <a:spLocks noGrp="1"/>
          </p:cNvSpPr>
          <p:nvPr>
            <p:custDataLst>
              <p:tags r:id="rId24"/>
            </p:custDataLst>
          </p:nvPr>
        </p:nvSpPr>
        <p:spPr>
          <a:xfrm>
            <a:off x="10201275" y="2143125"/>
            <a:ext cx="38100" cy="190500"/>
          </a:xfrm>
          <a:prstGeom prst="roundRect">
            <a:avLst>
              <a:gd name="adj" fmla="val 50000"/>
            </a:avLst>
          </a:prstGeom>
          <a:solidFill>
            <a:srgbClr val="D4895E"/>
          </a:solidFill>
          <a:ln w="0">
            <a:noFill/>
            <a:prstDash val="solid"/>
          </a:ln>
        </p:spPr>
      </p:sp>
      <p:sp>
        <p:nvSpPr>
          <p:cNvPr id="62" name="p2-title-5"/>
          <p:cNvSpPr>
            <a:spLocks noGrp="1"/>
          </p:cNvSpPr>
          <p:nvPr>
            <p:custDataLst>
              <p:tags r:id="rId25"/>
            </p:custDataLst>
          </p:nvPr>
        </p:nvSpPr>
        <p:spPr>
          <a:xfrm>
            <a:off x="9896475" y="2381250"/>
            <a:ext cx="1428750" cy="285750"/>
          </a:xfrm>
          <a:prstGeom prst="rect">
            <a:avLst/>
          </a:prstGeom>
          <a:noFill/>
          <a:ln w="0">
            <a:noFill/>
            <a:prstDash val="solid"/>
          </a:ln>
        </p:spPr>
        <p:txBody>
          <a:bodyPr lIns="0" tIns="0" rIns="0" bIns="0" anchor="t"/>
          <a:lstStyle/>
          <a:p>
            <a:pPr algn="l">
              <a:buNone/>
              <a:defRPr sz="1425" b="1">
                <a:solidFill>
                  <a:srgbClr val="D4895E"/>
                </a:solidFill>
                <a:latin typeface="MiSans" panose="00000500000000000000" charset="-122"/>
                <a:ea typeface="MiSans" panose="00000500000000000000" charset="-122"/>
                <a:cs typeface="MiSans" panose="00000500000000000000" charset="-122"/>
              </a:defRPr>
            </a:pPr>
            <a:r>
              <a:rPr sz="1425" b="1">
                <a:solidFill>
                  <a:srgbClr val="D4895E"/>
                </a:solidFill>
                <a:latin typeface="MiSans" panose="00000500000000000000" charset="-122"/>
                <a:ea typeface="MiSans" panose="00000500000000000000" charset="-122"/>
                <a:cs typeface="MiSans" panose="00000500000000000000" charset="-122"/>
              </a:rPr>
              <a:t>协同与上线</a:t>
            </a:r>
            <a:endParaRPr sz="1425" b="1">
              <a:solidFill>
                <a:srgbClr val="D4895E"/>
              </a:solidFill>
              <a:latin typeface="MiSans" panose="00000500000000000000" charset="-122"/>
              <a:ea typeface="MiSans" panose="00000500000000000000" charset="-122"/>
              <a:cs typeface="MiSans" panose="00000500000000000000" charset="-122"/>
            </a:endParaRPr>
          </a:p>
        </p:txBody>
      </p:sp>
      <p:sp>
        <p:nvSpPr>
          <p:cNvPr id="63" name="p2-body-5"/>
          <p:cNvSpPr>
            <a:spLocks noGrp="1"/>
          </p:cNvSpPr>
          <p:nvPr>
            <p:custDataLst>
              <p:tags r:id="rId26"/>
            </p:custDataLst>
          </p:nvPr>
        </p:nvSpPr>
        <p:spPr>
          <a:xfrm>
            <a:off x="9896475" y="2781300"/>
            <a:ext cx="1571625" cy="2381250"/>
          </a:xfrm>
          <a:prstGeom prst="rect">
            <a:avLst/>
          </a:prstGeom>
          <a:noFill/>
          <a:ln w="0">
            <a:noFill/>
            <a:prstDash val="solid"/>
          </a:ln>
        </p:spPr>
        <p:txBody>
          <a:bodyPr lIns="0" tIns="0" rIns="0" bIns="0" anchor="t">
            <a:normAutofit/>
          </a:bodyPr>
          <a:lstStyle/>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案例如何提交、审核不通过怎么办</a:t>
            </a:r>
            <a:endParaRPr sz="1125">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如何与对手机构协同验收</a:t>
            </a:r>
            <a:endParaRPr sz="1125">
              <a:solidFill>
                <a:srgbClr val="1B2F40"/>
              </a:solidFill>
              <a:latin typeface="MiSans" panose="00000500000000000000" charset="-122"/>
              <a:ea typeface="MiSans" panose="00000500000000000000" charset="-122"/>
              <a:cs typeface="MiSans" panose="00000500000000000000" charset="-122"/>
            </a:endParaRPr>
          </a:p>
          <a:p>
            <a:pPr algn="l">
              <a:lnSpc>
                <a:spcPct val="125000"/>
              </a:lnSpc>
              <a:buNone/>
              <a:defRPr sz="1125">
                <a:solidFill>
                  <a:srgbClr val="1B2F40"/>
                </a:solidFill>
                <a:latin typeface="MiSans" panose="00000500000000000000" charset="-122"/>
                <a:ea typeface="MiSans" panose="00000500000000000000" charset="-122"/>
                <a:cs typeface="MiSans" panose="00000500000000000000" charset="-122"/>
              </a:defRPr>
            </a:pPr>
            <a:r>
              <a:rPr sz="1125">
                <a:solidFill>
                  <a:srgbClr val="1B2F40"/>
                </a:solidFill>
                <a:latin typeface="MiSans" panose="00000500000000000000" charset="-122"/>
                <a:ea typeface="MiSans" panose="00000500000000000000" charset="-122"/>
                <a:cs typeface="MiSans" panose="00000500000000000000" charset="-122"/>
              </a:rPr>
              <a:t>窗口期与生产上线安排</a:t>
            </a:r>
            <a:endParaRPr sz="1125">
              <a:solidFill>
                <a:srgbClr val="1B2F40"/>
              </a:solidFill>
              <a:latin typeface="MiSans" panose="00000500000000000000" charset="-122"/>
              <a:ea typeface="MiSans" panose="00000500000000000000" charset="-122"/>
              <a:cs typeface="MiSans" panose="00000500000000000000" charset="-122"/>
            </a:endParaRPr>
          </a:p>
        </p:txBody>
      </p:sp>
      <p:sp>
        <p:nvSpPr>
          <p:cNvPr id="64" name="p2-conclusion-band"/>
          <p:cNvSpPr>
            <a:spLocks noGrp="1"/>
          </p:cNvSpPr>
          <p:nvPr/>
        </p:nvSpPr>
        <p:spPr>
          <a:xfrm>
            <a:off x="723900" y="5734050"/>
            <a:ext cx="10744200" cy="628650"/>
          </a:xfrm>
          <a:prstGeom prst="roundRect">
            <a:avLst>
              <a:gd name="adj" fmla="val 12121"/>
            </a:avLst>
          </a:prstGeom>
          <a:solidFill>
            <a:srgbClr val="4E7799"/>
          </a:solidFill>
          <a:ln w="0">
            <a:noFill/>
            <a:prstDash val="solid"/>
          </a:ln>
        </p:spPr>
      </p:sp>
      <p:sp>
        <p:nvSpPr>
          <p:cNvPr id="65" name="p2-conclusion"/>
          <p:cNvSpPr>
            <a:spLocks noGrp="1"/>
          </p:cNvSpPr>
          <p:nvPr/>
        </p:nvSpPr>
        <p:spPr>
          <a:xfrm>
            <a:off x="971550" y="5905500"/>
            <a:ext cx="10229850" cy="285750"/>
          </a:xfrm>
          <a:prstGeom prst="rect">
            <a:avLst/>
          </a:prstGeom>
          <a:noFill/>
          <a:ln w="0">
            <a:noFill/>
            <a:prstDash val="solid"/>
          </a:ln>
        </p:spPr>
        <p:txBody>
          <a:bodyPr wrap="none" lIns="0" tIns="0" rIns="0" bIns="0" anchor="ctr"/>
          <a:lstStyle/>
          <a:p>
            <a:pPr algn="ctr">
              <a:buNone/>
              <a:defRPr sz="1500" b="1">
                <a:solidFill>
                  <a:srgbClr val="FFFFFF"/>
                </a:solidFill>
                <a:latin typeface="MiSans" panose="00000500000000000000" charset="-122"/>
                <a:ea typeface="MiSans" panose="00000500000000000000" charset="-122"/>
                <a:cs typeface="MiSans" panose="00000500000000000000" charset="-122"/>
              </a:defRPr>
            </a:pPr>
            <a:r>
              <a:rPr sz="1500" b="1">
                <a:solidFill>
                  <a:srgbClr val="FFFFFF"/>
                </a:solidFill>
                <a:latin typeface="MiSans" panose="00000500000000000000" charset="-122"/>
                <a:ea typeface="MiSans" panose="00000500000000000000" charset="-122"/>
                <a:cs typeface="MiSans" panose="00000500000000000000" charset="-122"/>
              </a:rPr>
              <a:t>上述问题交织在一起；开发工期短，团队GFIX经验不够，项目很难快速进入状态。</a:t>
            </a:r>
            <a:endParaRPr sz="1500" b="1">
              <a:solidFill>
                <a:srgbClr val="FFFFFF"/>
              </a:solidFill>
              <a:latin typeface="MiSans" panose="00000500000000000000" charset="-122"/>
              <a:ea typeface="MiSans" panose="00000500000000000000" charset="-122"/>
              <a:cs typeface="MiSans" panose="000005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66AC"/>
        </a:solidFill>
        <a:effectLst/>
      </p:bgPr>
    </p:bg>
    <p:spTree>
      <p:nvGrpSpPr>
        <p:cNvPr id="1" name=""/>
        <p:cNvGrpSpPr/>
        <p:nvPr/>
      </p:nvGrpSpPr>
      <p:grpSpPr>
        <a:xfrm>
          <a:off x="0" y="0"/>
          <a:ext cx="0" cy="0"/>
          <a:chOff x="0" y="0"/>
          <a:chExt cx="0" cy="0"/>
        </a:xfrm>
      </p:grpSpPr>
      <p:sp>
        <p:nvSpPr>
          <p:cNvPr id="6" name="文本框 5"/>
          <p:cNvSpPr txBox="1"/>
          <p:nvPr/>
        </p:nvSpPr>
        <p:spPr>
          <a:xfrm>
            <a:off x="315685" y="2816995"/>
            <a:ext cx="4992370" cy="9220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rPr>
              <a:t>接口平台是</a:t>
            </a:r>
            <a:r>
              <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rPr>
              <a:t>什么</a:t>
            </a:r>
            <a:endPar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endParaRPr>
          </a:p>
        </p:txBody>
      </p:sp>
      <p:sp>
        <p:nvSpPr>
          <p:cNvPr id="7" name="文本框 6"/>
          <p:cNvSpPr txBox="1"/>
          <p:nvPr/>
        </p:nvSpPr>
        <p:spPr>
          <a:xfrm>
            <a:off x="315686" y="2120209"/>
            <a:ext cx="4472215" cy="645160"/>
          </a:xfrm>
          <a:prstGeom prst="rect">
            <a:avLst/>
          </a:prstGeom>
          <a:noFill/>
        </p:spPr>
        <p:txBody>
          <a:bodyPr wrap="square">
            <a:spAutoFit/>
          </a:bodyPr>
          <a:lstStyle/>
          <a:p>
            <a:pPr lvl="0" defTabSz="914400">
              <a:defRPr/>
            </a:pPr>
            <a:r>
              <a:rPr lang="en-US" altLang="zh-CN" sz="3600" b="1" dirty="0">
                <a:solidFill>
                  <a:schemeClr val="bg1"/>
                </a:solidFill>
                <a:latin typeface="思源黑体 Light" panose="020B0300000000000000" charset="-122"/>
                <a:ea typeface="思源黑体 Light" panose="020B0300000000000000" charset="-122"/>
                <a:cs typeface="思源黑体 Light" panose="020B0300000000000000" charset="-122"/>
              </a:rPr>
              <a:t>Part 02</a:t>
            </a:r>
            <a:endParaRPr kumimoji="0" lang="en-US" altLang="zh-CN" sz="3600" b="1" u="none" strike="noStrike" kern="1200" cap="none" spc="0" normalizeH="0" baseline="0" noProof="0" dirty="0">
              <a:ln>
                <a:noFill/>
              </a:ln>
              <a:solidFill>
                <a:schemeClr val="bg1"/>
              </a:solidFill>
              <a:effectLst/>
              <a:uLnTx/>
              <a:uFillTx/>
              <a:latin typeface="思源黑体 Light" panose="020B0300000000000000" charset="-122"/>
              <a:ea typeface="思源黑体 Light" panose="020B0300000000000000" charset="-122"/>
              <a:cs typeface="思源黑体 Light" panose="020B0300000000000000" charset="-122"/>
            </a:endParaRPr>
          </a:p>
        </p:txBody>
      </p:sp>
      <p:pic>
        <p:nvPicPr>
          <p:cNvPr id="2" name="图片 1"/>
          <p:cNvPicPr>
            <a:picLocks noChangeAspect="1"/>
          </p:cNvPicPr>
          <p:nvPr/>
        </p:nvPicPr>
        <p:blipFill>
          <a:blip r:embed="rId1"/>
          <a:stretch>
            <a:fillRect/>
          </a:stretch>
        </p:blipFill>
        <p:spPr>
          <a:xfrm>
            <a:off x="410210" y="287655"/>
            <a:ext cx="113347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矩形: 圆角 34"/>
          <p:cNvSpPr>
            <a:spLocks noGrp="1"/>
          </p:cNvSpPr>
          <p:nvPr/>
        </p:nvSpPr>
        <p:spPr>
          <a:xfrm rot="2700000">
            <a:off x="605398" y="413217"/>
            <a:ext cx="426720" cy="426720"/>
          </a:xfrm>
          <a:prstGeom prst="roundRect">
            <a:avLst/>
          </a:prstGeom>
          <a:solidFill>
            <a:srgbClr val="66B5C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chemeClr val="bg1"/>
              </a:solidFill>
              <a:latin typeface="MiSans" panose="00000500000000000000" charset="-122"/>
              <a:ea typeface="MiSans" panose="00000500000000000000" charset="-122"/>
              <a:cs typeface="MiSans" panose="00000500000000000000" charset="-122"/>
            </a:endParaRPr>
          </a:p>
        </p:txBody>
      </p:sp>
      <p:sp>
        <p:nvSpPr>
          <p:cNvPr id="36" name="矩形: 圆角 35"/>
          <p:cNvSpPr>
            <a:spLocks noGrp="1"/>
          </p:cNvSpPr>
          <p:nvPr/>
        </p:nvSpPr>
        <p:spPr>
          <a:xfrm rot="2700000">
            <a:off x="405100" y="413217"/>
            <a:ext cx="426720" cy="426720"/>
          </a:xfrm>
          <a:prstGeom prst="roundRect">
            <a:avLst/>
          </a:prstGeom>
          <a:solidFill>
            <a:srgbClr val="466E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chemeClr val="bg1"/>
              </a:solidFill>
              <a:latin typeface="MiSans" panose="00000500000000000000" charset="-122"/>
              <a:ea typeface="MiSans" panose="00000500000000000000" charset="-122"/>
              <a:cs typeface="MiSans" panose="00000500000000000000" charset="-122"/>
            </a:endParaRPr>
          </a:p>
        </p:txBody>
      </p:sp>
      <p:sp>
        <p:nvSpPr>
          <p:cNvPr id="34" name="文本框 33"/>
          <p:cNvSpPr>
            <a:spLocks noGrp="1"/>
          </p:cNvSpPr>
          <p:nvPr/>
        </p:nvSpPr>
        <p:spPr>
          <a:xfrm>
            <a:off x="1114425" y="447675"/>
            <a:ext cx="8477250" cy="457200"/>
          </a:xfrm>
          <a:prstGeom prst="rect">
            <a:avLst/>
          </a:prstGeom>
          <a:noFill/>
        </p:spPr>
        <p:txBody>
          <a:bodyPr wrap="none" lIns="0" tIns="0" rIns="0" bIns="0" anchor="t">
            <a:spAutoFit/>
          </a:bodyPr>
          <a:lstStyle/>
          <a:p>
            <a:pPr marL="0" marR="0" lvl="0" indent="0" algn="l" defTabSz="914400">
              <a:lnSpc>
                <a:spcPct val="100000"/>
              </a:lnSpc>
              <a:spcBef>
                <a:spcPts val="0"/>
              </a:spcBef>
              <a:spcAft>
                <a:spcPts val="0"/>
              </a:spcAft>
              <a:buClrTx/>
              <a:buSzTx/>
              <a:buFontTx/>
              <a:buNone/>
              <a:defRPr sz="2325" b="1">
                <a:solidFill>
                  <a:srgbClr val="4E7799"/>
                </a:solidFill>
                <a:latin typeface="MiSans" panose="00000500000000000000" charset="-122"/>
                <a:ea typeface="MiSans" panose="00000500000000000000" charset="-122"/>
                <a:cs typeface="MiSans" panose="00000500000000000000" charset="-122"/>
              </a:defRPr>
            </a:pPr>
            <a:r>
              <a:rPr sz="2325" b="1">
                <a:ln>
                  <a:noFill/>
                </a:ln>
                <a:solidFill>
                  <a:srgbClr val="4E7799"/>
                </a:solidFill>
                <a:latin typeface="MiSans" panose="00000500000000000000" charset="-122"/>
                <a:ea typeface="MiSans" panose="00000500000000000000" charset="-122"/>
                <a:cs typeface="MiSans" panose="00000500000000000000" charset="-122"/>
              </a:rPr>
              <a:t>通用金融信息传输系统接口平台是什么</a:t>
            </a:r>
            <a:endParaRPr sz="2400" b="1" i="0" u="none" kern="1200" cap="none" spc="0" baseline="0">
              <a:ln>
                <a:noFill/>
              </a:ln>
              <a:solidFill>
                <a:srgbClr val="466E92"/>
              </a:solidFill>
              <a:latin typeface="MiSans" panose="00000500000000000000" charset="-122"/>
              <a:ea typeface="MiSans" panose="00000500000000000000" charset="-122"/>
              <a:cs typeface="MiSans" panose="00000500000000000000" charset="-122"/>
            </a:endParaRPr>
          </a:p>
        </p:txBody>
      </p:sp>
      <p:sp>
        <p:nvSpPr>
          <p:cNvPr id="37" name="p3-lead"/>
          <p:cNvSpPr>
            <a:spLocks noGrp="1"/>
          </p:cNvSpPr>
          <p:nvPr/>
        </p:nvSpPr>
        <p:spPr>
          <a:xfrm>
            <a:off x="742950" y="1200150"/>
            <a:ext cx="10001250" cy="285750"/>
          </a:xfrm>
          <a:prstGeom prst="rect">
            <a:avLst/>
          </a:prstGeom>
          <a:noFill/>
          <a:ln w="0">
            <a:noFill/>
            <a:prstDash val="solid"/>
          </a:ln>
        </p:spPr>
        <p:txBody>
          <a:bodyPr wrap="square" lIns="0" tIns="0" rIns="0" bIns="0" anchor="t"/>
          <a:lstStyle/>
          <a:p>
            <a:pPr algn="l">
              <a:buNone/>
              <a:defRPr sz="1425">
                <a:solidFill>
                  <a:srgbClr val="5F7282"/>
                </a:solidFill>
                <a:latin typeface="MiSans" panose="00000500000000000000" charset="-122"/>
                <a:ea typeface="MiSans" panose="00000500000000000000" charset="-122"/>
                <a:cs typeface="MiSans" panose="00000500000000000000" charset="-122"/>
              </a:defRPr>
            </a:pPr>
            <a:r>
              <a:rPr sz="1425">
                <a:solidFill>
                  <a:srgbClr val="5F7282"/>
                </a:solidFill>
                <a:latin typeface="MiSans" panose="00000500000000000000" charset="-122"/>
                <a:ea typeface="MiSans" panose="00000500000000000000" charset="-122"/>
                <a:cs typeface="MiSans" panose="00000500000000000000" charset="-122"/>
              </a:rPr>
              <a:t>面向财务公司的统一接入层，连接内部业务系统、通用金融信息传输系统与多家银行。</a:t>
            </a:r>
            <a:endParaRPr sz="1425">
              <a:solidFill>
                <a:srgbClr val="5F7282"/>
              </a:solidFill>
              <a:latin typeface="MiSans" panose="00000500000000000000" charset="-122"/>
              <a:ea typeface="MiSans" panose="00000500000000000000" charset="-122"/>
              <a:cs typeface="MiSans" panose="00000500000000000000" charset="-122"/>
            </a:endParaRPr>
          </a:p>
        </p:txBody>
      </p:sp>
      <p:sp>
        <p:nvSpPr>
          <p:cNvPr id="38" name="systems-label"/>
          <p:cNvSpPr>
            <a:spLocks noGrp="1"/>
          </p:cNvSpPr>
          <p:nvPr/>
        </p:nvSpPr>
        <p:spPr>
          <a:xfrm>
            <a:off x="914400" y="1752600"/>
            <a:ext cx="1809750" cy="247650"/>
          </a:xfrm>
          <a:prstGeom prst="rect">
            <a:avLst/>
          </a:prstGeom>
          <a:noFill/>
          <a:ln w="0">
            <a:noFill/>
            <a:prstDash val="solid"/>
          </a:ln>
        </p:spPr>
        <p:txBody>
          <a:bodyPr wrap="square" lIns="0" tIns="0" rIns="0" bIns="0" anchor="t"/>
          <a:lstStyle/>
          <a:p>
            <a:pPr algn="l">
              <a:buNone/>
              <a:defRPr sz="1350" b="1">
                <a:solidFill>
                  <a:srgbClr val="4E7799"/>
                </a:solidFill>
                <a:latin typeface="MiSans" panose="00000500000000000000" charset="-122"/>
                <a:ea typeface="MiSans" panose="00000500000000000000" charset="-122"/>
                <a:cs typeface="MiSans" panose="00000500000000000000" charset="-122"/>
              </a:defRPr>
            </a:pPr>
            <a:r>
              <a:rPr sz="1350" b="1">
                <a:solidFill>
                  <a:srgbClr val="4E7799"/>
                </a:solidFill>
                <a:latin typeface="MiSans" panose="00000500000000000000" charset="-122"/>
                <a:ea typeface="MiSans" panose="00000500000000000000" charset="-122"/>
                <a:cs typeface="MiSans" panose="00000500000000000000" charset="-122"/>
              </a:rPr>
              <a:t>三方业务系统</a:t>
            </a:r>
            <a:endParaRPr sz="1350" b="1">
              <a:solidFill>
                <a:srgbClr val="4E7799"/>
              </a:solidFill>
              <a:latin typeface="MiSans" panose="00000500000000000000" charset="-122"/>
              <a:ea typeface="MiSans" panose="00000500000000000000" charset="-122"/>
              <a:cs typeface="MiSans" panose="00000500000000000000" charset="-122"/>
            </a:endParaRPr>
          </a:p>
        </p:txBody>
      </p:sp>
      <p:sp>
        <p:nvSpPr>
          <p:cNvPr id="39" name="platform-label"/>
          <p:cNvSpPr>
            <a:spLocks noGrp="1"/>
          </p:cNvSpPr>
          <p:nvPr/>
        </p:nvSpPr>
        <p:spPr>
          <a:xfrm>
            <a:off x="4133850" y="1752600"/>
            <a:ext cx="2190750" cy="247650"/>
          </a:xfrm>
          <a:prstGeom prst="rect">
            <a:avLst/>
          </a:prstGeom>
          <a:noFill/>
          <a:ln w="0">
            <a:noFill/>
            <a:prstDash val="solid"/>
          </a:ln>
        </p:spPr>
        <p:txBody>
          <a:bodyPr wrap="square" lIns="0" tIns="0" rIns="0" bIns="0" anchor="t"/>
          <a:lstStyle/>
          <a:p>
            <a:pPr algn="ctr">
              <a:buNone/>
              <a:defRPr sz="1350" b="1">
                <a:solidFill>
                  <a:srgbClr val="2C6597"/>
                </a:solidFill>
                <a:latin typeface="MiSans" panose="00000500000000000000" charset="-122"/>
                <a:ea typeface="MiSans" panose="00000500000000000000" charset="-122"/>
                <a:cs typeface="MiSans" panose="00000500000000000000" charset="-122"/>
              </a:defRPr>
            </a:pPr>
            <a:r>
              <a:rPr sz="1350" b="1">
                <a:solidFill>
                  <a:srgbClr val="2C6597"/>
                </a:solidFill>
                <a:latin typeface="MiSans" panose="00000500000000000000" charset="-122"/>
                <a:ea typeface="MiSans" panose="00000500000000000000" charset="-122"/>
                <a:cs typeface="MiSans" panose="00000500000000000000" charset="-122"/>
              </a:rPr>
              <a:t>统一接入与业务协同</a:t>
            </a:r>
            <a:endParaRPr sz="1350" b="1">
              <a:solidFill>
                <a:srgbClr val="2C6597"/>
              </a:solidFill>
              <a:latin typeface="MiSans" panose="00000500000000000000" charset="-122"/>
              <a:ea typeface="MiSans" panose="00000500000000000000" charset="-122"/>
              <a:cs typeface="MiSans" panose="00000500000000000000" charset="-122"/>
            </a:endParaRPr>
          </a:p>
        </p:txBody>
      </p:sp>
      <p:sp>
        <p:nvSpPr>
          <p:cNvPr id="40" name="gfix-label"/>
          <p:cNvSpPr>
            <a:spLocks noGrp="1"/>
          </p:cNvSpPr>
          <p:nvPr/>
        </p:nvSpPr>
        <p:spPr>
          <a:xfrm>
            <a:off x="6867525" y="1752600"/>
            <a:ext cx="2000250" cy="247650"/>
          </a:xfrm>
          <a:prstGeom prst="rect">
            <a:avLst/>
          </a:prstGeom>
          <a:noFill/>
          <a:ln w="0">
            <a:noFill/>
            <a:prstDash val="solid"/>
          </a:ln>
        </p:spPr>
        <p:txBody>
          <a:bodyPr wrap="square" lIns="0" tIns="0" rIns="0" bIns="0" anchor="t"/>
          <a:lstStyle/>
          <a:p>
            <a:pPr algn="ctr">
              <a:buNone/>
              <a:defRPr sz="1275" b="1">
                <a:solidFill>
                  <a:srgbClr val="2C6597"/>
                </a:solidFill>
                <a:latin typeface="MiSans" panose="00000500000000000000" charset="-122"/>
                <a:ea typeface="MiSans" panose="00000500000000000000" charset="-122"/>
                <a:cs typeface="MiSans" panose="00000500000000000000" charset="-122"/>
              </a:defRPr>
            </a:pPr>
            <a:r>
              <a:rPr sz="1275" b="1">
                <a:solidFill>
                  <a:srgbClr val="2C6597"/>
                </a:solidFill>
                <a:latin typeface="MiSans" panose="00000500000000000000" charset="-122"/>
                <a:ea typeface="MiSans" panose="00000500000000000000" charset="-122"/>
                <a:cs typeface="MiSans" panose="00000500000000000000" charset="-122"/>
              </a:rPr>
              <a:t>通用金融信息传输系统</a:t>
            </a:r>
            <a:endParaRPr sz="1275" b="1">
              <a:solidFill>
                <a:srgbClr val="2C6597"/>
              </a:solidFill>
              <a:latin typeface="MiSans" panose="00000500000000000000" charset="-122"/>
              <a:ea typeface="MiSans" panose="00000500000000000000" charset="-122"/>
              <a:cs typeface="MiSans" panose="00000500000000000000" charset="-122"/>
            </a:endParaRPr>
          </a:p>
        </p:txBody>
      </p:sp>
      <p:sp>
        <p:nvSpPr>
          <p:cNvPr id="41" name="banks-label"/>
          <p:cNvSpPr>
            <a:spLocks noGrp="1"/>
          </p:cNvSpPr>
          <p:nvPr/>
        </p:nvSpPr>
        <p:spPr>
          <a:xfrm>
            <a:off x="9896475" y="1752600"/>
            <a:ext cx="1333500" cy="247650"/>
          </a:xfrm>
          <a:prstGeom prst="rect">
            <a:avLst/>
          </a:prstGeom>
          <a:noFill/>
          <a:ln w="0">
            <a:noFill/>
            <a:prstDash val="solid"/>
          </a:ln>
        </p:spPr>
        <p:txBody>
          <a:bodyPr wrap="square" lIns="0" tIns="0" rIns="0" bIns="0" anchor="t"/>
          <a:lstStyle/>
          <a:p>
            <a:pPr algn="ctr">
              <a:buNone/>
              <a:defRPr sz="1350" b="1">
                <a:solidFill>
                  <a:srgbClr val="3F9D86"/>
                </a:solidFill>
                <a:latin typeface="MiSans" panose="00000500000000000000" charset="-122"/>
                <a:ea typeface="MiSans" panose="00000500000000000000" charset="-122"/>
                <a:cs typeface="MiSans" panose="00000500000000000000" charset="-122"/>
              </a:defRPr>
            </a:pPr>
            <a:r>
              <a:rPr sz="1350" b="1">
                <a:solidFill>
                  <a:srgbClr val="3F9D86"/>
                </a:solidFill>
                <a:latin typeface="MiSans" panose="00000500000000000000" charset="-122"/>
                <a:ea typeface="MiSans" panose="00000500000000000000" charset="-122"/>
                <a:cs typeface="MiSans" panose="00000500000000000000" charset="-122"/>
              </a:rPr>
              <a:t>多家银行</a:t>
            </a:r>
            <a:endParaRPr sz="1350" b="1">
              <a:solidFill>
                <a:srgbClr val="3F9D86"/>
              </a:solidFill>
              <a:latin typeface="MiSans" panose="00000500000000000000" charset="-122"/>
              <a:ea typeface="MiSans" panose="00000500000000000000" charset="-122"/>
              <a:cs typeface="MiSans" panose="00000500000000000000" charset="-122"/>
            </a:endParaRPr>
          </a:p>
        </p:txBody>
      </p:sp>
      <p:sp>
        <p:nvSpPr>
          <p:cNvPr id="42" name="left-flow-band"/>
          <p:cNvSpPr>
            <a:spLocks noGrp="1"/>
          </p:cNvSpPr>
          <p:nvPr/>
        </p:nvSpPr>
        <p:spPr>
          <a:xfrm>
            <a:off x="723900" y="2114550"/>
            <a:ext cx="2247900" cy="3352800"/>
          </a:xfrm>
          <a:prstGeom prst="roundRect">
            <a:avLst>
              <a:gd name="adj" fmla="val 3390"/>
            </a:avLst>
          </a:prstGeom>
          <a:solidFill>
            <a:srgbClr val="EDF3F8"/>
          </a:solidFill>
          <a:ln w="0">
            <a:noFill/>
            <a:prstDash val="solid"/>
          </a:ln>
        </p:spPr>
      </p:sp>
      <p:sp>
        <p:nvSpPr>
          <p:cNvPr id="43" name="center-flow-band"/>
          <p:cNvSpPr>
            <a:spLocks noGrp="1"/>
          </p:cNvSpPr>
          <p:nvPr/>
        </p:nvSpPr>
        <p:spPr>
          <a:xfrm>
            <a:off x="3810000" y="2114550"/>
            <a:ext cx="2647950" cy="3352800"/>
          </a:xfrm>
          <a:prstGeom prst="roundRect">
            <a:avLst>
              <a:gd name="adj" fmla="val 2878"/>
            </a:avLst>
          </a:prstGeom>
          <a:solidFill>
            <a:srgbClr val="E9F7FA"/>
          </a:solidFill>
          <a:ln w="0">
            <a:noFill/>
            <a:prstDash val="solid"/>
          </a:ln>
        </p:spPr>
      </p:sp>
      <p:sp>
        <p:nvSpPr>
          <p:cNvPr id="44" name="right-flow-band"/>
          <p:cNvSpPr>
            <a:spLocks noGrp="1"/>
          </p:cNvSpPr>
          <p:nvPr/>
        </p:nvSpPr>
        <p:spPr>
          <a:xfrm>
            <a:off x="6724650" y="2114550"/>
            <a:ext cx="4762500" cy="3352800"/>
          </a:xfrm>
          <a:prstGeom prst="roundRect">
            <a:avLst>
              <a:gd name="adj" fmla="val 2273"/>
            </a:avLst>
          </a:prstGeom>
          <a:solidFill>
            <a:srgbClr val="F7FAFC"/>
          </a:solidFill>
          <a:ln w="0">
            <a:noFill/>
            <a:prstDash val="solid"/>
          </a:ln>
        </p:spPr>
      </p:sp>
      <p:sp>
        <p:nvSpPr>
          <p:cNvPr id="45" name="left-api"/>
          <p:cNvSpPr>
            <a:spLocks noGrp="1"/>
          </p:cNvSpPr>
          <p:nvPr/>
        </p:nvSpPr>
        <p:spPr>
          <a:xfrm>
            <a:off x="2762250" y="3048000"/>
            <a:ext cx="1333500" cy="0"/>
          </a:xfrm>
          <a:prstGeom prst="line">
            <a:avLst/>
          </a:prstGeom>
          <a:noFill/>
          <a:ln w="33338">
            <a:solidFill>
              <a:srgbClr val="2C6597"/>
            </a:solidFill>
            <a:prstDash val="solid"/>
          </a:ln>
        </p:spPr>
      </p:sp>
      <p:sp>
        <p:nvSpPr>
          <p:cNvPr id="46" name="middle-command"/>
          <p:cNvSpPr>
            <a:spLocks noGrp="1"/>
          </p:cNvSpPr>
          <p:nvPr/>
        </p:nvSpPr>
        <p:spPr>
          <a:xfrm>
            <a:off x="6334125" y="2886075"/>
            <a:ext cx="666750" cy="0"/>
          </a:xfrm>
          <a:prstGeom prst="line">
            <a:avLst/>
          </a:prstGeom>
          <a:noFill/>
          <a:ln w="28575">
            <a:solidFill>
              <a:srgbClr val="2C6597"/>
            </a:solidFill>
            <a:prstDash val="solid"/>
          </a:ln>
        </p:spPr>
      </p:sp>
      <p:sp>
        <p:nvSpPr>
          <p:cNvPr id="47" name="middle-data"/>
          <p:cNvSpPr>
            <a:spLocks noGrp="1"/>
          </p:cNvSpPr>
          <p:nvPr/>
        </p:nvSpPr>
        <p:spPr>
          <a:xfrm>
            <a:off x="6334125" y="3209925"/>
            <a:ext cx="666750" cy="0"/>
          </a:xfrm>
          <a:prstGeom prst="line">
            <a:avLst/>
          </a:prstGeom>
          <a:noFill/>
          <a:ln w="28575">
            <a:solidFill>
              <a:srgbClr val="64B8C8"/>
            </a:solidFill>
            <a:prstDash val="solid"/>
          </a:ln>
        </p:spPr>
      </p:sp>
      <p:sp>
        <p:nvSpPr>
          <p:cNvPr id="48" name="other-database"/>
          <p:cNvSpPr>
            <a:spLocks noGrp="1"/>
          </p:cNvSpPr>
          <p:nvPr/>
        </p:nvSpPr>
        <p:spPr>
          <a:xfrm>
            <a:off x="5219700" y="3714750"/>
            <a:ext cx="0" cy="876300"/>
          </a:xfrm>
          <a:prstGeom prst="line">
            <a:avLst/>
          </a:prstGeom>
          <a:noFill/>
          <a:ln w="28575">
            <a:solidFill>
              <a:srgbClr val="2F9FB2"/>
            </a:solidFill>
            <a:prstDash val="solid"/>
          </a:ln>
        </p:spPr>
      </p:sp>
      <p:sp>
        <p:nvSpPr>
          <p:cNvPr id="49" name="bank-line-1"/>
          <p:cNvSpPr>
            <a:spLocks noGrp="1"/>
          </p:cNvSpPr>
          <p:nvPr/>
        </p:nvSpPr>
        <p:spPr>
          <a:xfrm flipV="1">
            <a:off x="8667750" y="2476500"/>
            <a:ext cx="1219200" cy="733425"/>
          </a:xfrm>
          <a:prstGeom prst="line">
            <a:avLst/>
          </a:prstGeom>
          <a:noFill/>
          <a:ln w="23813">
            <a:solidFill>
              <a:srgbClr val="3F9D86"/>
            </a:solidFill>
            <a:prstDash val="solid"/>
          </a:ln>
        </p:spPr>
      </p:sp>
      <p:sp>
        <p:nvSpPr>
          <p:cNvPr id="50" name="bank-line-2"/>
          <p:cNvSpPr>
            <a:spLocks noGrp="1"/>
          </p:cNvSpPr>
          <p:nvPr/>
        </p:nvSpPr>
        <p:spPr>
          <a:xfrm>
            <a:off x="8667750" y="3209925"/>
            <a:ext cx="1219200" cy="0"/>
          </a:xfrm>
          <a:prstGeom prst="line">
            <a:avLst/>
          </a:prstGeom>
          <a:noFill/>
          <a:ln w="23813">
            <a:solidFill>
              <a:srgbClr val="3F9D86"/>
            </a:solidFill>
            <a:prstDash val="solid"/>
          </a:ln>
        </p:spPr>
      </p:sp>
      <p:sp>
        <p:nvSpPr>
          <p:cNvPr id="51" name="bank-line-3"/>
          <p:cNvSpPr>
            <a:spLocks noGrp="1"/>
          </p:cNvSpPr>
          <p:nvPr/>
        </p:nvSpPr>
        <p:spPr>
          <a:xfrm>
            <a:off x="8667750" y="3209925"/>
            <a:ext cx="1219200" cy="733425"/>
          </a:xfrm>
          <a:prstGeom prst="line">
            <a:avLst/>
          </a:prstGeom>
          <a:noFill/>
          <a:ln w="23813">
            <a:solidFill>
              <a:srgbClr val="3F9D86"/>
            </a:solidFill>
            <a:prstDash val="solid"/>
          </a:ln>
        </p:spPr>
      </p:sp>
      <p:sp>
        <p:nvSpPr>
          <p:cNvPr id="52" name="byte-system"/>
          <p:cNvSpPr>
            <a:spLocks noGrp="1"/>
          </p:cNvSpPr>
          <p:nvPr/>
        </p:nvSpPr>
        <p:spPr>
          <a:xfrm>
            <a:off x="962025" y="2590800"/>
            <a:ext cx="1809750" cy="723900"/>
          </a:xfrm>
          <a:prstGeom prst="roundRect">
            <a:avLst>
              <a:gd name="adj" fmla="val 6579"/>
            </a:avLst>
          </a:prstGeom>
          <a:solidFill>
            <a:srgbClr val="4E7799"/>
          </a:solidFill>
          <a:ln w="9525">
            <a:solidFill>
              <a:srgbClr val="FFFFFF"/>
            </a:solidFill>
            <a:prstDash val="solid"/>
          </a:ln>
        </p:spPr>
        <p:txBody>
          <a:bodyPr lIns="76200" tIns="0" rIns="76200" bIns="0" anchor="ctr">
            <a:normAutofit/>
          </a:bodyP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三方业务系统</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53" name="platform-halo"/>
          <p:cNvSpPr>
            <a:spLocks noGrp="1"/>
          </p:cNvSpPr>
          <p:nvPr/>
        </p:nvSpPr>
        <p:spPr>
          <a:xfrm>
            <a:off x="4000500" y="2457450"/>
            <a:ext cx="2438400" cy="1371600"/>
          </a:xfrm>
          <a:prstGeom prst="roundRect">
            <a:avLst>
              <a:gd name="adj" fmla="val 8333"/>
            </a:avLst>
          </a:prstGeom>
          <a:solidFill>
            <a:srgbClr val="FFF5E9"/>
          </a:solidFill>
          <a:ln w="9525">
            <a:solidFill>
              <a:srgbClr val="D98E3F"/>
            </a:solidFill>
            <a:prstDash val="solid"/>
          </a:ln>
        </p:spPr>
      </p:sp>
      <p:sp>
        <p:nvSpPr>
          <p:cNvPr id="54" name="interface-platform"/>
          <p:cNvSpPr>
            <a:spLocks noGrp="1"/>
          </p:cNvSpPr>
          <p:nvPr/>
        </p:nvSpPr>
        <p:spPr>
          <a:xfrm>
            <a:off x="4095750" y="2571750"/>
            <a:ext cx="2247900" cy="1143000"/>
          </a:xfrm>
          <a:prstGeom prst="roundRect">
            <a:avLst>
              <a:gd name="adj" fmla="val 4167"/>
            </a:avLst>
          </a:prstGeom>
          <a:solidFill>
            <a:srgbClr val="2C6597"/>
          </a:solidFill>
          <a:ln w="9525">
            <a:solidFill>
              <a:srgbClr val="FFFFFF"/>
            </a:solidFill>
            <a:prstDash val="solid"/>
          </a:ln>
        </p:spPr>
        <p:txBody>
          <a:bodyPr lIns="76200" tIns="0" rIns="76200" bIns="0" anchor="ctr">
            <a:normAutofit/>
          </a:bodyPr>
          <a:lstStyle/>
          <a:p>
            <a:pPr algn="ctr">
              <a:buNone/>
              <a:defRPr sz="1425" b="1">
                <a:solidFill>
                  <a:srgbClr val="FFFFFF"/>
                </a:solidFill>
                <a:latin typeface="MiSans" panose="00000500000000000000" charset="-122"/>
                <a:ea typeface="MiSans" panose="00000500000000000000" charset="-122"/>
                <a:cs typeface="MiSans" panose="00000500000000000000" charset="-122"/>
              </a:defRPr>
            </a:pPr>
            <a:r>
              <a:rPr sz="1425" b="1">
                <a:solidFill>
                  <a:srgbClr val="FFFFFF"/>
                </a:solidFill>
                <a:latin typeface="MiSans" panose="00000500000000000000" charset="-122"/>
                <a:ea typeface="MiSans" panose="00000500000000000000" charset="-122"/>
                <a:cs typeface="MiSans" panose="00000500000000000000" charset="-122"/>
              </a:rPr>
              <a:t>通用金融信息传输</a:t>
            </a:r>
            <a:endParaRPr sz="1425" b="1">
              <a:solidFill>
                <a:srgbClr val="FFFFFF"/>
              </a:solidFill>
              <a:latin typeface="MiSans" panose="00000500000000000000" charset="-122"/>
              <a:ea typeface="MiSans" panose="00000500000000000000" charset="-122"/>
              <a:cs typeface="MiSans" panose="00000500000000000000" charset="-122"/>
            </a:endParaRPr>
          </a:p>
          <a:p>
            <a:pPr algn="ctr">
              <a:buNone/>
              <a:defRPr sz="1425" b="1">
                <a:solidFill>
                  <a:srgbClr val="FFFFFF"/>
                </a:solidFill>
                <a:latin typeface="MiSans" panose="00000500000000000000" charset="-122"/>
                <a:ea typeface="MiSans" panose="00000500000000000000" charset="-122"/>
                <a:cs typeface="MiSans" panose="00000500000000000000" charset="-122"/>
              </a:defRPr>
            </a:pPr>
            <a:r>
              <a:rPr sz="1425" b="1">
                <a:solidFill>
                  <a:srgbClr val="FFFFFF"/>
                </a:solidFill>
                <a:latin typeface="MiSans" panose="00000500000000000000" charset="-122"/>
                <a:ea typeface="MiSans" panose="00000500000000000000" charset="-122"/>
                <a:cs typeface="MiSans" panose="00000500000000000000" charset="-122"/>
              </a:rPr>
              <a:t>接口平台</a:t>
            </a:r>
            <a:endParaRPr sz="1425" b="1">
              <a:solidFill>
                <a:srgbClr val="FFFFFF"/>
              </a:solidFill>
              <a:latin typeface="MiSans" panose="00000500000000000000" charset="-122"/>
              <a:ea typeface="MiSans" panose="00000500000000000000" charset="-122"/>
              <a:cs typeface="MiSans" panose="00000500000000000000" charset="-122"/>
            </a:endParaRPr>
          </a:p>
        </p:txBody>
      </p:sp>
      <p:sp>
        <p:nvSpPr>
          <p:cNvPr id="55" name="platform-protagonist-pill"/>
          <p:cNvSpPr>
            <a:spLocks noGrp="1"/>
          </p:cNvSpPr>
          <p:nvPr/>
        </p:nvSpPr>
        <p:spPr>
          <a:xfrm>
            <a:off x="4514850" y="2343150"/>
            <a:ext cx="1409700" cy="266700"/>
          </a:xfrm>
          <a:prstGeom prst="roundRect">
            <a:avLst>
              <a:gd name="adj" fmla="val 50000"/>
            </a:avLst>
          </a:prstGeom>
          <a:solidFill>
            <a:srgbClr val="D98E3F"/>
          </a:solidFill>
          <a:ln w="0">
            <a:noFill/>
            <a:prstDash val="solid"/>
          </a:ln>
        </p:spPr>
      </p:sp>
      <p:sp>
        <p:nvSpPr>
          <p:cNvPr id="56" name="platform-protagonist-text"/>
          <p:cNvSpPr>
            <a:spLocks noGrp="1"/>
          </p:cNvSpPr>
          <p:nvPr/>
        </p:nvSpPr>
        <p:spPr>
          <a:xfrm>
            <a:off x="4676775" y="2400300"/>
            <a:ext cx="1085850" cy="152400"/>
          </a:xfrm>
          <a:prstGeom prst="rect">
            <a:avLst/>
          </a:prstGeom>
          <a:noFill/>
          <a:ln w="0">
            <a:noFill/>
            <a:prstDash val="solid"/>
          </a:ln>
        </p:spPr>
        <p:txBody>
          <a:bodyPr wrap="square" lIns="0" tIns="0" rIns="0" bIns="0" anchor="t"/>
          <a:lstStyle/>
          <a:p>
            <a:pPr algn="ctr">
              <a:buNone/>
              <a:defRPr sz="975" b="1">
                <a:solidFill>
                  <a:srgbClr val="FFFFFF"/>
                </a:solidFill>
                <a:latin typeface="MiSans" panose="00000500000000000000" charset="-122"/>
                <a:ea typeface="MiSans" panose="00000500000000000000" charset="-122"/>
                <a:cs typeface="MiSans" panose="00000500000000000000" charset="-122"/>
              </a:defRPr>
            </a:pPr>
            <a:r>
              <a:rPr sz="975" b="1">
                <a:solidFill>
                  <a:srgbClr val="FFFFFF"/>
                </a:solidFill>
                <a:latin typeface="MiSans" panose="00000500000000000000" charset="-122"/>
                <a:ea typeface="MiSans" panose="00000500000000000000" charset="-122"/>
                <a:cs typeface="MiSans" panose="00000500000000000000" charset="-122"/>
              </a:rPr>
              <a:t>我们</a:t>
            </a:r>
            <a:r>
              <a:rPr sz="975" b="1">
                <a:solidFill>
                  <a:srgbClr val="FFFFFF"/>
                </a:solidFill>
                <a:latin typeface="MiSans" panose="00000500000000000000" charset="-122"/>
                <a:ea typeface="MiSans" panose="00000500000000000000" charset="-122"/>
                <a:cs typeface="MiSans" panose="00000500000000000000" charset="-122"/>
              </a:rPr>
              <a:t>平台</a:t>
            </a:r>
            <a:endParaRPr sz="975" b="1">
              <a:solidFill>
                <a:srgbClr val="FFFFFF"/>
              </a:solidFill>
              <a:latin typeface="MiSans" panose="00000500000000000000" charset="-122"/>
              <a:ea typeface="MiSans" panose="00000500000000000000" charset="-122"/>
              <a:cs typeface="MiSans" panose="00000500000000000000" charset="-122"/>
            </a:endParaRPr>
          </a:p>
        </p:txBody>
      </p:sp>
      <p:sp>
        <p:nvSpPr>
          <p:cNvPr id="57" name="platform-capabilities"/>
          <p:cNvSpPr>
            <a:spLocks noGrp="1"/>
          </p:cNvSpPr>
          <p:nvPr/>
        </p:nvSpPr>
        <p:spPr>
          <a:xfrm>
            <a:off x="4152900" y="4076700"/>
            <a:ext cx="2171700" cy="209550"/>
          </a:xfrm>
          <a:prstGeom prst="rect">
            <a:avLst/>
          </a:prstGeom>
          <a:noFill/>
          <a:ln w="0">
            <a:noFill/>
            <a:prstDash val="solid"/>
          </a:ln>
        </p:spPr>
        <p:txBody>
          <a:bodyPr wrap="square" lIns="0" tIns="0" rIns="0" bIns="0" anchor="t"/>
          <a:lstStyle/>
          <a:p>
            <a:pPr algn="ctr">
              <a:buNone/>
              <a:defRPr sz="1050">
                <a:solidFill>
                  <a:srgbClr val="5F7282"/>
                </a:solidFill>
                <a:latin typeface="MiSans" panose="00000500000000000000" charset="-122"/>
                <a:ea typeface="MiSans" panose="00000500000000000000" charset="-122"/>
                <a:cs typeface="MiSans" panose="00000500000000000000" charset="-122"/>
              </a:defRPr>
            </a:pPr>
            <a:r>
              <a:rPr sz="1050">
                <a:solidFill>
                  <a:srgbClr val="5F7282"/>
                </a:solidFill>
                <a:latin typeface="MiSans" panose="00000500000000000000" charset="-122"/>
                <a:ea typeface="MiSans" panose="00000500000000000000" charset="-122"/>
                <a:cs typeface="MiSans" panose="00000500000000000000" charset="-122"/>
              </a:rPr>
              <a:t>  </a:t>
            </a:r>
            <a:r>
              <a:rPr sz="1050">
                <a:solidFill>
                  <a:srgbClr val="5F7282"/>
                </a:solidFill>
                <a:latin typeface="MiSans" panose="00000500000000000000" charset="-122"/>
                <a:ea typeface="MiSans" panose="00000500000000000000" charset="-122"/>
                <a:cs typeface="MiSans" panose="00000500000000000000" charset="-122"/>
              </a:rPr>
              <a:t>业务管理 </a:t>
            </a:r>
            <a:r>
              <a:rPr sz="1050">
                <a:solidFill>
                  <a:srgbClr val="5F7282"/>
                </a:solidFill>
                <a:latin typeface="MiSans" panose="00000500000000000000" charset="-122"/>
                <a:ea typeface="MiSans" panose="00000500000000000000" charset="-122"/>
                <a:cs typeface="MiSans" panose="00000500000000000000" charset="-122"/>
              </a:rPr>
              <a:t>    </a:t>
            </a:r>
            <a:r>
              <a:rPr sz="1050">
                <a:solidFill>
                  <a:srgbClr val="5F7282"/>
                </a:solidFill>
                <a:latin typeface="MiSans" panose="00000500000000000000" charset="-122"/>
                <a:ea typeface="MiSans" panose="00000500000000000000" charset="-122"/>
                <a:cs typeface="MiSans" panose="00000500000000000000" charset="-122"/>
              </a:rPr>
              <a:t>数据库对接</a:t>
            </a:r>
            <a:endParaRPr sz="1050">
              <a:solidFill>
                <a:srgbClr val="5F7282"/>
              </a:solidFill>
              <a:latin typeface="MiSans" panose="00000500000000000000" charset="-122"/>
              <a:ea typeface="MiSans" panose="00000500000000000000" charset="-122"/>
              <a:cs typeface="MiSans" panose="00000500000000000000" charset="-122"/>
            </a:endParaRPr>
          </a:p>
        </p:txBody>
      </p:sp>
      <p:sp>
        <p:nvSpPr>
          <p:cNvPr id="58" name="other-systems"/>
          <p:cNvSpPr>
            <a:spLocks noGrp="1"/>
          </p:cNvSpPr>
          <p:nvPr/>
        </p:nvSpPr>
        <p:spPr>
          <a:xfrm>
            <a:off x="4095750" y="4591050"/>
            <a:ext cx="2247900" cy="533400"/>
          </a:xfrm>
          <a:prstGeom prst="roundRect">
            <a:avLst>
              <a:gd name="adj" fmla="val 8929"/>
            </a:avLst>
          </a:prstGeom>
          <a:solidFill>
            <a:srgbClr val="4E7799"/>
          </a:solidFill>
          <a:ln w="9525">
            <a:solidFill>
              <a:srgbClr val="FFFFFF"/>
            </a:solidFill>
            <a:prstDash val="solid"/>
          </a:ln>
        </p:spPr>
        <p:txBody>
          <a:bodyPr lIns="76200" tIns="0" rIns="762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财务系统</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59" name="gfix-system"/>
          <p:cNvSpPr>
            <a:spLocks noGrp="1"/>
          </p:cNvSpPr>
          <p:nvPr/>
        </p:nvSpPr>
        <p:spPr>
          <a:xfrm>
            <a:off x="7000875" y="2705100"/>
            <a:ext cx="1666875" cy="990600"/>
          </a:xfrm>
          <a:prstGeom prst="roundRect">
            <a:avLst>
              <a:gd name="adj" fmla="val 4808"/>
            </a:avLst>
          </a:prstGeom>
          <a:solidFill>
            <a:srgbClr val="2C6597"/>
          </a:solidFill>
          <a:ln w="9525">
            <a:solidFill>
              <a:srgbClr val="FFFFFF"/>
            </a:solidFill>
            <a:prstDash val="solid"/>
          </a:ln>
        </p:spPr>
        <p:txBody>
          <a:bodyPr lIns="76200" tIns="0" rIns="76200" bIns="0" anchor="ctr">
            <a:normAutofit/>
          </a:bodyP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GFIX</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60" name="bank-1"/>
          <p:cNvSpPr>
            <a:spLocks noGrp="1"/>
          </p:cNvSpPr>
          <p:nvPr/>
        </p:nvSpPr>
        <p:spPr>
          <a:xfrm>
            <a:off x="9886950" y="2247900"/>
            <a:ext cx="1333500" cy="457200"/>
          </a:xfrm>
          <a:prstGeom prst="roundRect">
            <a:avLst>
              <a:gd name="adj" fmla="val 10417"/>
            </a:avLst>
          </a:prstGeom>
          <a:solidFill>
            <a:srgbClr val="3F9D86"/>
          </a:solidFill>
          <a:ln w="9525">
            <a:solidFill>
              <a:srgbClr val="FFFFFF"/>
            </a:solidFill>
            <a:prstDash val="solid"/>
          </a:ln>
        </p:spPr>
        <p:txBody>
          <a:bodyPr lIns="76200" tIns="0" rIns="762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银行 1</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61" name="bank-2"/>
          <p:cNvSpPr>
            <a:spLocks noGrp="1"/>
          </p:cNvSpPr>
          <p:nvPr/>
        </p:nvSpPr>
        <p:spPr>
          <a:xfrm>
            <a:off x="9886950" y="2981325"/>
            <a:ext cx="1333500" cy="457200"/>
          </a:xfrm>
          <a:prstGeom prst="roundRect">
            <a:avLst>
              <a:gd name="adj" fmla="val 10417"/>
            </a:avLst>
          </a:prstGeom>
          <a:solidFill>
            <a:srgbClr val="3F9D86"/>
          </a:solidFill>
          <a:ln w="9525">
            <a:solidFill>
              <a:srgbClr val="FFFFFF"/>
            </a:solidFill>
            <a:prstDash val="solid"/>
          </a:ln>
        </p:spPr>
        <p:txBody>
          <a:bodyPr lIns="76200" tIns="0" rIns="762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银行 2</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62" name="bank-n"/>
          <p:cNvSpPr>
            <a:spLocks noGrp="1"/>
          </p:cNvSpPr>
          <p:nvPr/>
        </p:nvSpPr>
        <p:spPr>
          <a:xfrm>
            <a:off x="9886950" y="3714750"/>
            <a:ext cx="1333500" cy="457200"/>
          </a:xfrm>
          <a:prstGeom prst="roundRect">
            <a:avLst>
              <a:gd name="adj" fmla="val 10417"/>
            </a:avLst>
          </a:prstGeom>
          <a:solidFill>
            <a:srgbClr val="3F9D86"/>
          </a:solidFill>
          <a:ln w="9525">
            <a:solidFill>
              <a:srgbClr val="FFFFFF"/>
            </a:solidFill>
            <a:prstDash val="solid"/>
          </a:ln>
        </p:spPr>
        <p:txBody>
          <a:bodyPr lIns="76200" tIns="0" rIns="76200" bIns="0" anchor="ctr">
            <a:normAutofit/>
          </a:bodyPr>
          <a:lstStyle/>
          <a:p>
            <a:pPr algn="ctr">
              <a:buNone/>
              <a:defRPr sz="1200" b="1">
                <a:solidFill>
                  <a:srgbClr val="FFFFFF"/>
                </a:solidFill>
                <a:latin typeface="MiSans" panose="00000500000000000000" charset="-122"/>
                <a:ea typeface="MiSans" panose="00000500000000000000" charset="-122"/>
                <a:cs typeface="MiSans" panose="00000500000000000000" charset="-122"/>
              </a:defRPr>
            </a:pPr>
            <a:r>
              <a:rPr sz="1200" b="1">
                <a:solidFill>
                  <a:srgbClr val="FFFFFF"/>
                </a:solidFill>
                <a:latin typeface="MiSans" panose="00000500000000000000" charset="-122"/>
                <a:ea typeface="MiSans" panose="00000500000000000000" charset="-122"/>
                <a:cs typeface="MiSans" panose="00000500000000000000" charset="-122"/>
              </a:rPr>
              <a:t>银行 n</a:t>
            </a:r>
            <a:endParaRPr sz="1200" b="1">
              <a:solidFill>
                <a:srgbClr val="FFFFFF"/>
              </a:solidFill>
              <a:latin typeface="MiSans" panose="00000500000000000000" charset="-122"/>
              <a:ea typeface="MiSans" panose="00000500000000000000" charset="-122"/>
              <a:cs typeface="MiSans" panose="00000500000000000000" charset="-122"/>
            </a:endParaRPr>
          </a:p>
        </p:txBody>
      </p:sp>
      <p:sp>
        <p:nvSpPr>
          <p:cNvPr id="63" name="label-command-left"/>
          <p:cNvSpPr>
            <a:spLocks noGrp="1"/>
          </p:cNvSpPr>
          <p:nvPr/>
        </p:nvSpPr>
        <p:spPr>
          <a:xfrm>
            <a:off x="3095625" y="2819400"/>
            <a:ext cx="666750" cy="190500"/>
          </a:xfrm>
          <a:prstGeom prst="rect">
            <a:avLst/>
          </a:prstGeom>
          <a:noFill/>
          <a:ln w="0">
            <a:noFill/>
            <a:prstDash val="solid"/>
          </a:ln>
        </p:spPr>
        <p:txBody>
          <a:bodyPr wrap="square" lIns="0" tIns="0" rIns="0" bIns="0" anchor="t"/>
          <a:lstStyle/>
          <a:p>
            <a:pPr algn="ctr">
              <a:buNone/>
              <a:defRPr sz="1050">
                <a:solidFill>
                  <a:srgbClr val="2C6597"/>
                </a:solidFill>
                <a:latin typeface="MiSans" panose="00000500000000000000" charset="-122"/>
                <a:ea typeface="MiSans" panose="00000500000000000000" charset="-122"/>
                <a:cs typeface="MiSans" panose="00000500000000000000" charset="-122"/>
              </a:defRPr>
            </a:pPr>
            <a:r>
              <a:rPr sz="1050">
                <a:solidFill>
                  <a:srgbClr val="2C6597"/>
                </a:solidFill>
                <a:latin typeface="MiSans" panose="00000500000000000000" charset="-122"/>
                <a:ea typeface="MiSans" panose="00000500000000000000" charset="-122"/>
                <a:cs typeface="MiSans" panose="00000500000000000000" charset="-122"/>
              </a:rPr>
              <a:t>API对接</a:t>
            </a:r>
            <a:endParaRPr sz="1050">
              <a:solidFill>
                <a:srgbClr val="2C6597"/>
              </a:solidFill>
              <a:latin typeface="MiSans" panose="00000500000000000000" charset="-122"/>
              <a:ea typeface="MiSans" panose="00000500000000000000" charset="-122"/>
              <a:cs typeface="MiSans" panose="00000500000000000000" charset="-122"/>
            </a:endParaRPr>
          </a:p>
        </p:txBody>
      </p:sp>
      <p:sp>
        <p:nvSpPr>
          <p:cNvPr id="64" name="label-command-middle"/>
          <p:cNvSpPr>
            <a:spLocks noGrp="1"/>
          </p:cNvSpPr>
          <p:nvPr/>
        </p:nvSpPr>
        <p:spPr>
          <a:xfrm>
            <a:off x="6457950" y="2676525"/>
            <a:ext cx="381000" cy="190500"/>
          </a:xfrm>
          <a:prstGeom prst="rect">
            <a:avLst/>
          </a:prstGeom>
          <a:noFill/>
          <a:ln w="0">
            <a:noFill/>
            <a:prstDash val="solid"/>
          </a:ln>
        </p:spPr>
        <p:txBody>
          <a:bodyPr wrap="square" lIns="0" tIns="0" rIns="0" bIns="0" anchor="t"/>
          <a:lstStyle/>
          <a:p>
            <a:pPr algn="ctr">
              <a:buNone/>
              <a:defRPr sz="1050">
                <a:solidFill>
                  <a:srgbClr val="2C6597"/>
                </a:solidFill>
                <a:latin typeface="MiSans" panose="00000500000000000000" charset="-122"/>
                <a:ea typeface="MiSans" panose="00000500000000000000" charset="-122"/>
                <a:cs typeface="MiSans" panose="00000500000000000000" charset="-122"/>
              </a:defRPr>
            </a:pPr>
            <a:r>
              <a:rPr sz="1050">
                <a:solidFill>
                  <a:srgbClr val="2C6597"/>
                </a:solidFill>
                <a:latin typeface="MiSans" panose="00000500000000000000" charset="-122"/>
                <a:ea typeface="MiSans" panose="00000500000000000000" charset="-122"/>
                <a:cs typeface="MiSans" panose="00000500000000000000" charset="-122"/>
              </a:rPr>
              <a:t>指令</a:t>
            </a:r>
            <a:endParaRPr sz="1050">
              <a:solidFill>
                <a:srgbClr val="2C6597"/>
              </a:solidFill>
              <a:latin typeface="MiSans" panose="00000500000000000000" charset="-122"/>
              <a:ea typeface="MiSans" panose="00000500000000000000" charset="-122"/>
              <a:cs typeface="MiSans" panose="00000500000000000000" charset="-122"/>
            </a:endParaRPr>
          </a:p>
        </p:txBody>
      </p:sp>
      <p:sp>
        <p:nvSpPr>
          <p:cNvPr id="65" name="label-data-middle"/>
          <p:cNvSpPr>
            <a:spLocks noGrp="1"/>
          </p:cNvSpPr>
          <p:nvPr/>
        </p:nvSpPr>
        <p:spPr>
          <a:xfrm>
            <a:off x="6457950" y="3295650"/>
            <a:ext cx="381000" cy="190500"/>
          </a:xfrm>
          <a:prstGeom prst="rect">
            <a:avLst/>
          </a:prstGeom>
          <a:noFill/>
          <a:ln w="0">
            <a:noFill/>
            <a:prstDash val="solid"/>
          </a:ln>
        </p:spPr>
        <p:txBody>
          <a:bodyPr wrap="square" lIns="0" tIns="0" rIns="0" bIns="0" anchor="t"/>
          <a:lstStyle/>
          <a:p>
            <a:pPr algn="ctr">
              <a:buNone/>
              <a:defRPr sz="1050">
                <a:solidFill>
                  <a:srgbClr val="64B8C8"/>
                </a:solidFill>
                <a:latin typeface="MiSans" panose="00000500000000000000" charset="-122"/>
                <a:ea typeface="MiSans" panose="00000500000000000000" charset="-122"/>
                <a:cs typeface="MiSans" panose="00000500000000000000" charset="-122"/>
              </a:defRPr>
            </a:pPr>
            <a:r>
              <a:rPr sz="1050">
                <a:solidFill>
                  <a:srgbClr val="64B8C8"/>
                </a:solidFill>
                <a:latin typeface="MiSans" panose="00000500000000000000" charset="-122"/>
                <a:ea typeface="MiSans" panose="00000500000000000000" charset="-122"/>
                <a:cs typeface="MiSans" panose="00000500000000000000" charset="-122"/>
              </a:rPr>
              <a:t>数据</a:t>
            </a:r>
            <a:endParaRPr sz="1050">
              <a:solidFill>
                <a:srgbClr val="64B8C8"/>
              </a:solidFill>
              <a:latin typeface="MiSans" panose="00000500000000000000" charset="-122"/>
              <a:ea typeface="MiSans" panose="00000500000000000000" charset="-122"/>
              <a:cs typeface="MiSans" panose="00000500000000000000" charset="-122"/>
            </a:endParaRPr>
          </a:p>
        </p:txBody>
      </p:sp>
      <p:sp>
        <p:nvSpPr>
          <p:cNvPr id="67" name="p3-synthesis"/>
          <p:cNvSpPr>
            <a:spLocks noGrp="1"/>
          </p:cNvSpPr>
          <p:nvPr/>
        </p:nvSpPr>
        <p:spPr>
          <a:xfrm>
            <a:off x="723900" y="5772150"/>
            <a:ext cx="10744200" cy="590550"/>
          </a:xfrm>
          <a:prstGeom prst="roundRect">
            <a:avLst>
              <a:gd name="adj" fmla="val 12903"/>
            </a:avLst>
          </a:prstGeom>
          <a:solidFill>
            <a:srgbClr val="4E7799"/>
          </a:solidFill>
          <a:ln w="0">
            <a:noFill/>
            <a:prstDash val="solid"/>
          </a:ln>
        </p:spPr>
      </p:sp>
      <p:sp>
        <p:nvSpPr>
          <p:cNvPr id="68" name="p3-synthesis-text"/>
          <p:cNvSpPr>
            <a:spLocks noGrp="1"/>
          </p:cNvSpPr>
          <p:nvPr/>
        </p:nvSpPr>
        <p:spPr>
          <a:xfrm>
            <a:off x="971550" y="5921375"/>
            <a:ext cx="10239375" cy="248285"/>
          </a:xfrm>
          <a:prstGeom prst="rect">
            <a:avLst/>
          </a:prstGeom>
          <a:noFill/>
          <a:ln w="0">
            <a:noFill/>
            <a:prstDash val="solid"/>
          </a:ln>
        </p:spPr>
        <p:txBody>
          <a:bodyPr wrap="square" lIns="0" tIns="0" rIns="0" bIns="0" anchor="ctr"/>
          <a:lstStyle/>
          <a:p>
            <a:pPr algn="ctr">
              <a:buNone/>
              <a:defRPr sz="1425" b="1">
                <a:solidFill>
                  <a:srgbClr val="FFFFFF"/>
                </a:solidFill>
                <a:latin typeface="MiSans" panose="00000500000000000000" charset="-122"/>
                <a:ea typeface="MiSans" panose="00000500000000000000" charset="-122"/>
                <a:cs typeface="MiSans" panose="00000500000000000000" charset="-122"/>
              </a:defRPr>
            </a:pPr>
            <a:r>
              <a:rPr sz="1400" b="1">
                <a:solidFill>
                  <a:srgbClr val="FFFFFF"/>
                </a:solidFill>
                <a:latin typeface="MiSans" panose="00000500000000000000" charset="-122"/>
                <a:ea typeface="MiSans" panose="00000500000000000000" charset="-122"/>
                <a:cs typeface="MiSans" panose="00000500000000000000" charset="-122"/>
              </a:rPr>
              <a:t>通用金融信息传输接口平台承接不同财务三方业务系统，以统一接口能力对接通用金融信息传输系统，并将业务准确送达多家银行。</a:t>
            </a:r>
            <a:endParaRPr sz="1400" b="1">
              <a:solidFill>
                <a:srgbClr val="FFFFFF"/>
              </a:solidFill>
              <a:latin typeface="MiSans" panose="00000500000000000000" charset="-122"/>
              <a:ea typeface="MiSans" panose="00000500000000000000" charset="-122"/>
              <a:cs typeface="MiSans" panose="000005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矩形: 圆角 34"/>
          <p:cNvSpPr>
            <a:spLocks noGrp="1"/>
          </p:cNvSpPr>
          <p:nvPr/>
        </p:nvSpPr>
        <p:spPr>
          <a:xfrm rot="2700000">
            <a:off x="605398" y="413217"/>
            <a:ext cx="426720" cy="426720"/>
          </a:xfrm>
          <a:prstGeom prst="roundRect">
            <a:avLst/>
          </a:prstGeom>
          <a:solidFill>
            <a:srgbClr val="66B5C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chemeClr val="bg1"/>
              </a:solidFill>
              <a:latin typeface="MiSans" panose="00000500000000000000" charset="-122"/>
              <a:ea typeface="MiSans" panose="00000500000000000000" charset="-122"/>
              <a:cs typeface="MiSans" panose="00000500000000000000" charset="-122"/>
            </a:endParaRPr>
          </a:p>
        </p:txBody>
      </p:sp>
      <p:sp>
        <p:nvSpPr>
          <p:cNvPr id="36" name="矩形: 圆角 35"/>
          <p:cNvSpPr>
            <a:spLocks noGrp="1"/>
          </p:cNvSpPr>
          <p:nvPr/>
        </p:nvSpPr>
        <p:spPr>
          <a:xfrm rot="2700000">
            <a:off x="405100" y="413217"/>
            <a:ext cx="426720" cy="426720"/>
          </a:xfrm>
          <a:prstGeom prst="roundRect">
            <a:avLst/>
          </a:prstGeom>
          <a:solidFill>
            <a:srgbClr val="466E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chemeClr val="bg1"/>
              </a:solidFill>
              <a:latin typeface="MiSans" panose="00000500000000000000" charset="-122"/>
              <a:ea typeface="MiSans" panose="00000500000000000000" charset="-122"/>
              <a:cs typeface="MiSans" panose="00000500000000000000" charset="-122"/>
            </a:endParaRPr>
          </a:p>
        </p:txBody>
      </p:sp>
      <p:sp>
        <p:nvSpPr>
          <p:cNvPr id="34" name="文本框 33"/>
          <p:cNvSpPr>
            <a:spLocks noGrp="1"/>
          </p:cNvSpPr>
          <p:nvPr/>
        </p:nvSpPr>
        <p:spPr>
          <a:xfrm>
            <a:off x="1114425" y="447675"/>
            <a:ext cx="6667500" cy="457200"/>
          </a:xfrm>
          <a:prstGeom prst="rect">
            <a:avLst/>
          </a:prstGeom>
          <a:noFill/>
        </p:spPr>
        <p:txBody>
          <a:bodyPr wrap="none" lIns="0" tIns="0" rIns="0" bIns="0" anchor="t">
            <a:spAutoFit/>
          </a:bodyPr>
          <a:lstStyle/>
          <a:p>
            <a:pPr marL="0" marR="0" lvl="0" indent="0" algn="l" defTabSz="914400">
              <a:lnSpc>
                <a:spcPct val="100000"/>
              </a:lnSpc>
              <a:spcBef>
                <a:spcPts val="0"/>
              </a:spcBef>
              <a:spcAft>
                <a:spcPts val="0"/>
              </a:spcAft>
              <a:buClrTx/>
              <a:buSzTx/>
              <a:buFontTx/>
              <a:buNone/>
              <a:defRPr sz="2325" b="1">
                <a:solidFill>
                  <a:srgbClr val="4E7799"/>
                </a:solidFill>
                <a:latin typeface="MiSans" panose="00000500000000000000" charset="-122"/>
                <a:ea typeface="MiSans" panose="00000500000000000000" charset="-122"/>
                <a:cs typeface="MiSans" panose="00000500000000000000" charset="-122"/>
              </a:defRPr>
            </a:pPr>
            <a:r>
              <a:rPr sz="2325" b="1">
                <a:ln>
                  <a:noFill/>
                </a:ln>
                <a:solidFill>
                  <a:srgbClr val="4E7799"/>
                </a:solidFill>
                <a:latin typeface="MiSans" panose="00000500000000000000" charset="-122"/>
                <a:ea typeface="MiSans" panose="00000500000000000000" charset="-122"/>
                <a:cs typeface="MiSans" panose="00000500000000000000" charset="-122"/>
              </a:rPr>
              <a:t>平台解决了什么</a:t>
            </a:r>
            <a:endParaRPr sz="2400" b="1" i="0" u="none" kern="1200" cap="none" spc="0" baseline="0">
              <a:ln>
                <a:noFill/>
              </a:ln>
              <a:solidFill>
                <a:srgbClr val="466E92"/>
              </a:solidFill>
              <a:latin typeface="MiSans" panose="00000500000000000000" charset="-122"/>
              <a:ea typeface="MiSans" panose="00000500000000000000" charset="-122"/>
              <a:cs typeface="MiSans" panose="00000500000000000000" charset="-122"/>
            </a:endParaRPr>
          </a:p>
        </p:txBody>
      </p:sp>
      <p:sp>
        <p:nvSpPr>
          <p:cNvPr id="37" name="p4-lead"/>
          <p:cNvSpPr>
            <a:spLocks noGrp="1"/>
          </p:cNvSpPr>
          <p:nvPr/>
        </p:nvSpPr>
        <p:spPr>
          <a:xfrm>
            <a:off x="742950" y="1200150"/>
            <a:ext cx="9906000" cy="285750"/>
          </a:xfrm>
          <a:prstGeom prst="rect">
            <a:avLst/>
          </a:prstGeom>
          <a:noFill/>
          <a:ln w="0">
            <a:noFill/>
            <a:prstDash val="solid"/>
          </a:ln>
        </p:spPr>
        <p:txBody>
          <a:bodyPr wrap="square" lIns="0" tIns="0" rIns="0" bIns="0" anchor="t"/>
          <a:lstStyle/>
          <a:p>
            <a:pPr algn="l">
              <a:buNone/>
              <a:defRPr sz="1425">
                <a:solidFill>
                  <a:srgbClr val="5F7282"/>
                </a:solidFill>
                <a:latin typeface="MiSans" panose="00000500000000000000" charset="-122"/>
                <a:ea typeface="MiSans" panose="00000500000000000000" charset="-122"/>
                <a:cs typeface="MiSans" panose="00000500000000000000" charset="-122"/>
              </a:defRPr>
            </a:pPr>
            <a:r>
              <a:rPr sz="1425">
                <a:solidFill>
                  <a:srgbClr val="5F7282"/>
                </a:solidFill>
                <a:latin typeface="MiSans" panose="00000500000000000000" charset="-122"/>
                <a:ea typeface="MiSans" panose="00000500000000000000" charset="-122"/>
                <a:cs typeface="MiSans" panose="00000500000000000000" charset="-122"/>
              </a:rPr>
              <a:t>将接入规范、验收经验、接口能力和业务协同沉淀为可复用的平台能力。</a:t>
            </a:r>
            <a:endParaRPr sz="1425">
              <a:solidFill>
                <a:srgbClr val="5F7282"/>
              </a:solidFill>
              <a:latin typeface="MiSans" panose="00000500000000000000" charset="-122"/>
              <a:ea typeface="MiSans" panose="00000500000000000000" charset="-122"/>
              <a:cs typeface="MiSans" panose="00000500000000000000" charset="-122"/>
            </a:endParaRPr>
          </a:p>
        </p:txBody>
      </p:sp>
      <p:sp>
        <p:nvSpPr>
          <p:cNvPr id="38" name="p4-back-curve-a"/>
          <p:cNvSpPr>
            <a:spLocks noGrp="1"/>
          </p:cNvSpPr>
          <p:nvPr/>
        </p:nvSpPr>
        <p:spPr>
          <a:xfrm rot="-240000">
            <a:off x="714375" y="1943100"/>
            <a:ext cx="2914650" cy="3286125"/>
          </a:xfrm>
          <a:prstGeom prst="roundRect">
            <a:avLst>
              <a:gd name="adj" fmla="val 5882"/>
            </a:avLst>
          </a:prstGeom>
          <a:solidFill>
            <a:srgbClr val="E9F7FA"/>
          </a:solidFill>
          <a:ln w="0">
            <a:noFill/>
            <a:prstDash val="solid"/>
          </a:ln>
        </p:spPr>
      </p:sp>
      <p:sp>
        <p:nvSpPr>
          <p:cNvPr id="39" name="p4-back-curve-b"/>
          <p:cNvSpPr>
            <a:spLocks noGrp="1"/>
          </p:cNvSpPr>
          <p:nvPr/>
        </p:nvSpPr>
        <p:spPr>
          <a:xfrm rot="240000">
            <a:off x="1028700" y="1743075"/>
            <a:ext cx="2428875" cy="3676650"/>
          </a:xfrm>
          <a:prstGeom prst="roundRect">
            <a:avLst>
              <a:gd name="adj" fmla="val 7059"/>
            </a:avLst>
          </a:prstGeom>
          <a:solidFill>
            <a:srgbClr val="EDF3F8"/>
          </a:solidFill>
          <a:ln w="0">
            <a:noFill/>
            <a:prstDash val="solid"/>
          </a:ln>
        </p:spPr>
      </p:sp>
      <p:sp>
        <p:nvSpPr>
          <p:cNvPr id="40" name="p4-platform"/>
          <p:cNvSpPr>
            <a:spLocks noGrp="1"/>
          </p:cNvSpPr>
          <p:nvPr/>
        </p:nvSpPr>
        <p:spPr>
          <a:xfrm>
            <a:off x="1076325" y="2457450"/>
            <a:ext cx="2333625" cy="1562100"/>
          </a:xfrm>
          <a:prstGeom prst="roundRect">
            <a:avLst>
              <a:gd name="adj" fmla="val 8537"/>
            </a:avLst>
          </a:prstGeom>
          <a:solidFill>
            <a:srgbClr val="2C6597"/>
          </a:solidFill>
          <a:ln w="9525">
            <a:solidFill>
              <a:srgbClr val="FFFFFF"/>
            </a:solidFill>
            <a:prstDash val="solid"/>
          </a:ln>
        </p:spPr>
        <p:style>
          <a:lnRef idx="0">
            <a:srgbClr val="FFFFFF"/>
          </a:lnRef>
          <a:fillRef idx="0">
            <a:srgbClr val="FFFFFF"/>
          </a:fillRef>
          <a:effectRef idx="6">
            <a:srgbClr val="FFFFFF"/>
          </a:effectRef>
          <a:fontRef idx="major"/>
        </p:style>
      </p:sp>
      <p:sp>
        <p:nvSpPr>
          <p:cNvPr id="41" name="p4-platform-title"/>
          <p:cNvSpPr>
            <a:spLocks noGrp="1"/>
          </p:cNvSpPr>
          <p:nvPr/>
        </p:nvSpPr>
        <p:spPr>
          <a:xfrm>
            <a:off x="1295400" y="2895600"/>
            <a:ext cx="1895475" cy="609600"/>
          </a:xfrm>
          <a:prstGeom prst="rect">
            <a:avLst/>
          </a:prstGeom>
          <a:noFill/>
          <a:ln w="0">
            <a:noFill/>
            <a:prstDash val="solid"/>
          </a:ln>
        </p:spPr>
        <p:txBody>
          <a:bodyPr wrap="square" lIns="0" tIns="0" rIns="0" bIns="0" anchor="ctr"/>
          <a:lstStyle/>
          <a:p>
            <a:pPr algn="ctr">
              <a:buNone/>
              <a:defRPr sz="1650" b="1">
                <a:solidFill>
                  <a:srgbClr val="FFFFFF"/>
                </a:solidFill>
                <a:latin typeface="MiSans" panose="00000500000000000000" charset="-122"/>
                <a:ea typeface="MiSans" panose="00000500000000000000" charset="-122"/>
                <a:cs typeface="MiSans" panose="00000500000000000000" charset="-122"/>
              </a:defRPr>
            </a:pPr>
            <a:r>
              <a:rPr sz="1650" b="1">
                <a:solidFill>
                  <a:srgbClr val="FFFFFF"/>
                </a:solidFill>
                <a:latin typeface="MiSans" panose="00000500000000000000" charset="-122"/>
                <a:ea typeface="MiSans" panose="00000500000000000000" charset="-122"/>
                <a:cs typeface="MiSans" panose="00000500000000000000" charset="-122"/>
              </a:rPr>
              <a:t>通用金融信息传输</a:t>
            </a:r>
            <a:endParaRPr sz="1650" b="1">
              <a:solidFill>
                <a:srgbClr val="FFFFFF"/>
              </a:solidFill>
              <a:latin typeface="MiSans" panose="00000500000000000000" charset="-122"/>
              <a:ea typeface="MiSans" panose="00000500000000000000" charset="-122"/>
              <a:cs typeface="MiSans" panose="00000500000000000000" charset="-122"/>
            </a:endParaRPr>
          </a:p>
          <a:p>
            <a:pPr algn="ctr">
              <a:buNone/>
              <a:defRPr sz="1650" b="1">
                <a:solidFill>
                  <a:srgbClr val="FFFFFF"/>
                </a:solidFill>
                <a:latin typeface="MiSans" panose="00000500000000000000" charset="-122"/>
                <a:ea typeface="MiSans" panose="00000500000000000000" charset="-122"/>
                <a:cs typeface="MiSans" panose="00000500000000000000" charset="-122"/>
              </a:defRPr>
            </a:pPr>
            <a:r>
              <a:rPr sz="1650" b="1">
                <a:solidFill>
                  <a:srgbClr val="FFFFFF"/>
                </a:solidFill>
                <a:latin typeface="MiSans" panose="00000500000000000000" charset="-122"/>
                <a:ea typeface="MiSans" panose="00000500000000000000" charset="-122"/>
                <a:cs typeface="MiSans" panose="00000500000000000000" charset="-122"/>
              </a:rPr>
              <a:t>接口平台</a:t>
            </a:r>
            <a:endParaRPr sz="1650" b="1">
              <a:solidFill>
                <a:srgbClr val="FFFFFF"/>
              </a:solidFill>
              <a:latin typeface="MiSans" panose="00000500000000000000" charset="-122"/>
              <a:ea typeface="MiSans" panose="00000500000000000000" charset="-122"/>
              <a:cs typeface="MiSans" panose="00000500000000000000" charset="-122"/>
            </a:endParaRPr>
          </a:p>
        </p:txBody>
      </p:sp>
      <p:sp>
        <p:nvSpPr>
          <p:cNvPr id="42" name="p4-platform-sub"/>
          <p:cNvSpPr>
            <a:spLocks noGrp="1"/>
          </p:cNvSpPr>
          <p:nvPr/>
        </p:nvSpPr>
        <p:spPr>
          <a:xfrm>
            <a:off x="971550" y="4248150"/>
            <a:ext cx="2571750" cy="247650"/>
          </a:xfrm>
          <a:prstGeom prst="rect">
            <a:avLst/>
          </a:prstGeom>
          <a:noFill/>
          <a:ln w="0">
            <a:noFill/>
            <a:prstDash val="solid"/>
          </a:ln>
        </p:spPr>
        <p:txBody>
          <a:bodyPr wrap="square" lIns="0" tIns="0" rIns="0" bIns="0" anchor="t"/>
          <a:lstStyle/>
          <a:p>
            <a:pPr algn="ctr">
              <a:buNone/>
              <a:defRPr sz="1200" b="1">
                <a:solidFill>
                  <a:srgbClr val="1F557F"/>
                </a:solidFill>
                <a:latin typeface="MiSans" panose="00000500000000000000" charset="-122"/>
                <a:ea typeface="MiSans" panose="00000500000000000000" charset="-122"/>
                <a:cs typeface="MiSans" panose="00000500000000000000" charset="-122"/>
              </a:defRPr>
            </a:pPr>
            <a:r>
              <a:rPr sz="1200" b="1">
                <a:solidFill>
                  <a:srgbClr val="1F557F"/>
                </a:solidFill>
                <a:latin typeface="MiSans" panose="00000500000000000000" charset="-122"/>
                <a:ea typeface="MiSans" panose="00000500000000000000" charset="-122"/>
                <a:cs typeface="MiSans" panose="00000500000000000000" charset="-122"/>
              </a:rPr>
              <a:t>统一接入 · 统一封装 · 统一送达</a:t>
            </a:r>
            <a:endParaRPr sz="1200" b="1">
              <a:solidFill>
                <a:srgbClr val="1F557F"/>
              </a:solidFill>
              <a:latin typeface="MiSans" panose="00000500000000000000" charset="-122"/>
              <a:ea typeface="MiSans" panose="00000500000000000000" charset="-122"/>
              <a:cs typeface="MiSans" panose="00000500000000000000" charset="-122"/>
            </a:endParaRPr>
          </a:p>
        </p:txBody>
      </p:sp>
      <p:sp>
        <p:nvSpPr>
          <p:cNvPr id="43" name="p4-branch-1"/>
          <p:cNvSpPr>
            <a:spLocks noGrp="1"/>
          </p:cNvSpPr>
          <p:nvPr/>
        </p:nvSpPr>
        <p:spPr>
          <a:xfrm flipV="1">
            <a:off x="3409950" y="1895475"/>
            <a:ext cx="171450" cy="1333500"/>
          </a:xfrm>
          <a:prstGeom prst="line">
            <a:avLst/>
          </a:prstGeom>
          <a:noFill/>
          <a:ln w="19050">
            <a:solidFill>
              <a:srgbClr val="2C6597"/>
            </a:solidFill>
            <a:prstDash val="solid"/>
          </a:ln>
        </p:spPr>
      </p:sp>
      <p:sp>
        <p:nvSpPr>
          <p:cNvPr id="44" name="p4-branch-2"/>
          <p:cNvSpPr>
            <a:spLocks noGrp="1"/>
          </p:cNvSpPr>
          <p:nvPr/>
        </p:nvSpPr>
        <p:spPr>
          <a:xfrm flipV="1">
            <a:off x="3409950" y="2514600"/>
            <a:ext cx="171450" cy="714375"/>
          </a:xfrm>
          <a:prstGeom prst="line">
            <a:avLst/>
          </a:prstGeom>
          <a:noFill/>
          <a:ln w="19050">
            <a:solidFill>
              <a:srgbClr val="2C6597"/>
            </a:solidFill>
            <a:prstDash val="solid"/>
          </a:ln>
        </p:spPr>
      </p:sp>
      <p:sp>
        <p:nvSpPr>
          <p:cNvPr id="45" name="p4-branch-3"/>
          <p:cNvSpPr>
            <a:spLocks noGrp="1"/>
          </p:cNvSpPr>
          <p:nvPr/>
        </p:nvSpPr>
        <p:spPr>
          <a:xfrm flipV="1">
            <a:off x="3409950" y="3133725"/>
            <a:ext cx="171450" cy="95250"/>
          </a:xfrm>
          <a:prstGeom prst="line">
            <a:avLst/>
          </a:prstGeom>
          <a:noFill/>
          <a:ln w="19050">
            <a:solidFill>
              <a:srgbClr val="2C6597"/>
            </a:solidFill>
            <a:prstDash val="solid"/>
          </a:ln>
        </p:spPr>
      </p:sp>
      <p:sp>
        <p:nvSpPr>
          <p:cNvPr id="46" name="p4-branch-4"/>
          <p:cNvSpPr>
            <a:spLocks noGrp="1"/>
          </p:cNvSpPr>
          <p:nvPr/>
        </p:nvSpPr>
        <p:spPr>
          <a:xfrm>
            <a:off x="3409950" y="3228975"/>
            <a:ext cx="171450" cy="523875"/>
          </a:xfrm>
          <a:prstGeom prst="line">
            <a:avLst/>
          </a:prstGeom>
          <a:noFill/>
          <a:ln w="19050">
            <a:solidFill>
              <a:srgbClr val="2F9FB2"/>
            </a:solidFill>
            <a:prstDash val="solid"/>
          </a:ln>
        </p:spPr>
      </p:sp>
      <p:sp>
        <p:nvSpPr>
          <p:cNvPr id="47" name="p4-branch-5"/>
          <p:cNvSpPr>
            <a:spLocks noGrp="1"/>
          </p:cNvSpPr>
          <p:nvPr/>
        </p:nvSpPr>
        <p:spPr>
          <a:xfrm>
            <a:off x="3409950" y="3228975"/>
            <a:ext cx="171450" cy="1143000"/>
          </a:xfrm>
          <a:prstGeom prst="line">
            <a:avLst/>
          </a:prstGeom>
          <a:noFill/>
          <a:ln w="19050">
            <a:solidFill>
              <a:srgbClr val="2F9FB2"/>
            </a:solidFill>
            <a:prstDash val="solid"/>
          </a:ln>
        </p:spPr>
      </p:sp>
      <p:sp>
        <p:nvSpPr>
          <p:cNvPr id="48" name="p4-branch-6"/>
          <p:cNvSpPr>
            <a:spLocks noGrp="1"/>
          </p:cNvSpPr>
          <p:nvPr/>
        </p:nvSpPr>
        <p:spPr>
          <a:xfrm>
            <a:off x="3409950" y="3228975"/>
            <a:ext cx="171450" cy="1762125"/>
          </a:xfrm>
          <a:prstGeom prst="line">
            <a:avLst/>
          </a:prstGeom>
          <a:noFill/>
          <a:ln w="19050">
            <a:solidFill>
              <a:srgbClr val="3F9D86"/>
            </a:solidFill>
            <a:prstDash val="solid"/>
          </a:ln>
        </p:spPr>
      </p:sp>
      <p:sp>
        <p:nvSpPr>
          <p:cNvPr id="49" name="p4-branch-7"/>
          <p:cNvSpPr>
            <a:spLocks noGrp="1"/>
          </p:cNvSpPr>
          <p:nvPr/>
        </p:nvSpPr>
        <p:spPr>
          <a:xfrm>
            <a:off x="3409950" y="3228975"/>
            <a:ext cx="171450" cy="2381250"/>
          </a:xfrm>
          <a:prstGeom prst="line">
            <a:avLst/>
          </a:prstGeom>
          <a:noFill/>
          <a:ln w="19050">
            <a:solidFill>
              <a:srgbClr val="3F9D86"/>
            </a:solidFill>
            <a:prstDash val="solid"/>
          </a:ln>
        </p:spPr>
      </p:sp>
      <p:sp>
        <p:nvSpPr>
          <p:cNvPr id="50" name="p4-row-1"/>
          <p:cNvSpPr>
            <a:spLocks noGrp="1"/>
          </p:cNvSpPr>
          <p:nvPr/>
        </p:nvSpPr>
        <p:spPr>
          <a:xfrm>
            <a:off x="3581400" y="1466850"/>
            <a:ext cx="7905750" cy="552450"/>
          </a:xfrm>
          <a:prstGeom prst="roundRect">
            <a:avLst>
              <a:gd name="adj" fmla="val 17241"/>
            </a:avLst>
          </a:prstGeom>
          <a:solidFill>
            <a:srgbClr val="F7FAFC"/>
          </a:solidFill>
          <a:ln w="9525">
            <a:solidFill>
              <a:srgbClr val="DAE8EF"/>
            </a:solidFill>
            <a:prstDash val="solid"/>
          </a:ln>
        </p:spPr>
        <p:style>
          <a:lnRef idx="0">
            <a:srgbClr val="FFFFFF"/>
          </a:lnRef>
          <a:fillRef idx="0">
            <a:srgbClr val="FFFFFF"/>
          </a:fillRef>
          <a:effectRef idx="4">
            <a:srgbClr val="FFFFFF"/>
          </a:effectRef>
          <a:fontRef idx="major"/>
        </p:style>
      </p:sp>
      <p:sp>
        <p:nvSpPr>
          <p:cNvPr id="51" name="p4-num-1"/>
          <p:cNvSpPr>
            <a:spLocks noGrp="1"/>
          </p:cNvSpPr>
          <p:nvPr/>
        </p:nvSpPr>
        <p:spPr>
          <a:xfrm>
            <a:off x="3581400" y="1466850"/>
            <a:ext cx="514350" cy="552450"/>
          </a:xfrm>
          <a:prstGeom prst="roundRect">
            <a:avLst>
              <a:gd name="adj" fmla="val 18519"/>
            </a:avLst>
          </a:prstGeom>
          <a:solidFill>
            <a:srgbClr val="2C6597"/>
          </a:solidFill>
          <a:ln w="0">
            <a:noFill/>
            <a:prstDash val="solid"/>
          </a:ln>
        </p:spPr>
      </p:sp>
      <p:sp>
        <p:nvSpPr>
          <p:cNvPr id="52" name="p4-num-text-1"/>
          <p:cNvSpPr>
            <a:spLocks noGrp="1"/>
          </p:cNvSpPr>
          <p:nvPr/>
        </p:nvSpPr>
        <p:spPr>
          <a:xfrm>
            <a:off x="3657600" y="1628775"/>
            <a:ext cx="361950" cy="209550"/>
          </a:xfrm>
          <a:prstGeom prst="rect">
            <a:avLst/>
          </a:prstGeom>
          <a:noFill/>
          <a:ln w="0">
            <a:noFill/>
            <a:prstDash val="solid"/>
          </a:ln>
        </p:spPr>
        <p:txBody>
          <a:bodyPr wrap="square" lIns="0" tIns="0" rIns="0" bIns="0" anchor="ct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01</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53" name="p4-head-1"/>
          <p:cNvSpPr>
            <a:spLocks noGrp="1"/>
          </p:cNvSpPr>
          <p:nvPr/>
        </p:nvSpPr>
        <p:spPr>
          <a:xfrm>
            <a:off x="4248150" y="1628775"/>
            <a:ext cx="1238250" cy="209550"/>
          </a:xfrm>
          <a:prstGeom prst="rect">
            <a:avLst/>
          </a:prstGeom>
          <a:noFill/>
          <a:ln w="0">
            <a:noFill/>
            <a:prstDash val="solid"/>
          </a:ln>
        </p:spPr>
        <p:txBody>
          <a:bodyPr wrap="square" lIns="0" tIns="0" rIns="0" bIns="0" anchor="t"/>
          <a:lstStyle/>
          <a:p>
            <a:pPr algn="l">
              <a:buNone/>
              <a:defRPr sz="1275" b="1">
                <a:solidFill>
                  <a:srgbClr val="2C6597"/>
                </a:solidFill>
                <a:latin typeface="MiSans" panose="00000500000000000000" charset="-122"/>
                <a:ea typeface="MiSans" panose="00000500000000000000" charset="-122"/>
                <a:cs typeface="MiSans" panose="00000500000000000000" charset="-122"/>
              </a:defRPr>
            </a:pPr>
            <a:r>
              <a:rPr sz="1275" b="1">
                <a:solidFill>
                  <a:srgbClr val="2C6597"/>
                </a:solidFill>
                <a:latin typeface="MiSans" panose="00000500000000000000" charset="-122"/>
                <a:ea typeface="MiSans" panose="00000500000000000000" charset="-122"/>
                <a:cs typeface="MiSans" panose="00000500000000000000" charset="-122"/>
              </a:rPr>
              <a:t>规范符合</a:t>
            </a:r>
            <a:endParaRPr sz="1275" b="1">
              <a:solidFill>
                <a:srgbClr val="2C6597"/>
              </a:solidFill>
              <a:latin typeface="MiSans" panose="00000500000000000000" charset="-122"/>
              <a:ea typeface="MiSans" panose="00000500000000000000" charset="-122"/>
              <a:cs typeface="MiSans" panose="00000500000000000000" charset="-122"/>
            </a:endParaRPr>
          </a:p>
        </p:txBody>
      </p:sp>
      <p:sp>
        <p:nvSpPr>
          <p:cNvPr id="54" name="p4-body-1"/>
          <p:cNvSpPr>
            <a:spLocks noGrp="1"/>
          </p:cNvSpPr>
          <p:nvPr/>
        </p:nvSpPr>
        <p:spPr>
          <a:xfrm>
            <a:off x="5581650" y="1543050"/>
            <a:ext cx="5753100" cy="400050"/>
          </a:xfrm>
          <a:prstGeom prst="rect">
            <a:avLst/>
          </a:prstGeom>
          <a:noFill/>
          <a:ln w="0">
            <a:noFill/>
            <a:prstDash val="solid"/>
          </a:ln>
        </p:spPr>
        <p:txBody>
          <a:bodyPr wrap="square" lIns="0" tIns="0" rIns="0" bIns="0" anchor="ctr"/>
          <a:lstStyle/>
          <a:p>
            <a:pPr algn="l">
              <a:buNone/>
              <a:defRPr sz="1200">
                <a:solidFill>
                  <a:srgbClr val="1B2F40"/>
                </a:solidFill>
                <a:latin typeface="MiSans" panose="00000500000000000000" charset="-122"/>
                <a:ea typeface="MiSans" panose="00000500000000000000" charset="-122"/>
                <a:cs typeface="MiSans" panose="00000500000000000000" charset="-122"/>
              </a:defRPr>
            </a:pPr>
            <a:r>
              <a:rPr sz="1200">
                <a:solidFill>
                  <a:srgbClr val="1B2F40"/>
                </a:solidFill>
                <a:latin typeface="MiSans" panose="00000500000000000000" charset="-122"/>
                <a:ea typeface="MiSans" panose="00000500000000000000" charset="-122"/>
                <a:cs typeface="MiSans" panose="00000500000000000000" charset="-122"/>
              </a:rPr>
              <a:t>完全符合中国人民银行清算总中心通用金融信息传输系统接入规范和接入标准。</a:t>
            </a:r>
            <a:endParaRPr sz="1200">
              <a:solidFill>
                <a:srgbClr val="1B2F40"/>
              </a:solidFill>
              <a:latin typeface="MiSans" panose="00000500000000000000" charset="-122"/>
              <a:ea typeface="MiSans" panose="00000500000000000000" charset="-122"/>
              <a:cs typeface="MiSans" panose="00000500000000000000" charset="-122"/>
            </a:endParaRPr>
          </a:p>
        </p:txBody>
      </p:sp>
      <p:sp>
        <p:nvSpPr>
          <p:cNvPr id="55" name="p4-row-2"/>
          <p:cNvSpPr>
            <a:spLocks noGrp="1"/>
          </p:cNvSpPr>
          <p:nvPr/>
        </p:nvSpPr>
        <p:spPr>
          <a:xfrm>
            <a:off x="3581400" y="2085975"/>
            <a:ext cx="7905750" cy="552450"/>
          </a:xfrm>
          <a:prstGeom prst="roundRect">
            <a:avLst>
              <a:gd name="adj" fmla="val 17241"/>
            </a:avLst>
          </a:prstGeom>
          <a:solidFill>
            <a:srgbClr val="EDF3F8"/>
          </a:solidFill>
          <a:ln w="9525">
            <a:solidFill>
              <a:srgbClr val="DAE8EF"/>
            </a:solidFill>
            <a:prstDash val="solid"/>
          </a:ln>
        </p:spPr>
        <p:style>
          <a:lnRef idx="0">
            <a:srgbClr val="FFFFFF"/>
          </a:lnRef>
          <a:fillRef idx="0">
            <a:srgbClr val="FFFFFF"/>
          </a:fillRef>
          <a:effectRef idx="4">
            <a:srgbClr val="FFFFFF"/>
          </a:effectRef>
          <a:fontRef idx="major"/>
        </p:style>
      </p:sp>
      <p:sp>
        <p:nvSpPr>
          <p:cNvPr id="56" name="p4-num-2"/>
          <p:cNvSpPr>
            <a:spLocks noGrp="1"/>
          </p:cNvSpPr>
          <p:nvPr/>
        </p:nvSpPr>
        <p:spPr>
          <a:xfrm>
            <a:off x="3581400" y="2085975"/>
            <a:ext cx="514350" cy="552450"/>
          </a:xfrm>
          <a:prstGeom prst="roundRect">
            <a:avLst>
              <a:gd name="adj" fmla="val 18519"/>
            </a:avLst>
          </a:prstGeom>
          <a:solidFill>
            <a:srgbClr val="2C6597"/>
          </a:solidFill>
          <a:ln w="0">
            <a:noFill/>
            <a:prstDash val="solid"/>
          </a:ln>
        </p:spPr>
      </p:sp>
      <p:sp>
        <p:nvSpPr>
          <p:cNvPr id="57" name="p4-num-text-2"/>
          <p:cNvSpPr>
            <a:spLocks noGrp="1"/>
          </p:cNvSpPr>
          <p:nvPr/>
        </p:nvSpPr>
        <p:spPr>
          <a:xfrm>
            <a:off x="3657600" y="2247900"/>
            <a:ext cx="361950" cy="209550"/>
          </a:xfrm>
          <a:prstGeom prst="rect">
            <a:avLst/>
          </a:prstGeom>
          <a:noFill/>
          <a:ln w="0">
            <a:noFill/>
            <a:prstDash val="solid"/>
          </a:ln>
        </p:spPr>
        <p:txBody>
          <a:bodyPr wrap="square" lIns="0" tIns="0" rIns="0" bIns="0" anchor="ct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02</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58" name="p4-head-2"/>
          <p:cNvSpPr>
            <a:spLocks noGrp="1"/>
          </p:cNvSpPr>
          <p:nvPr/>
        </p:nvSpPr>
        <p:spPr>
          <a:xfrm>
            <a:off x="4248150" y="2257425"/>
            <a:ext cx="1238250" cy="209550"/>
          </a:xfrm>
          <a:prstGeom prst="rect">
            <a:avLst/>
          </a:prstGeom>
          <a:noFill/>
          <a:ln w="0">
            <a:noFill/>
            <a:prstDash val="solid"/>
          </a:ln>
        </p:spPr>
        <p:txBody>
          <a:bodyPr wrap="square" lIns="0" tIns="0" rIns="0" bIns="0" anchor="t"/>
          <a:lstStyle/>
          <a:p>
            <a:pPr algn="l">
              <a:buNone/>
              <a:defRPr sz="1275" b="1">
                <a:solidFill>
                  <a:srgbClr val="2C6597"/>
                </a:solidFill>
                <a:latin typeface="MiSans" panose="00000500000000000000" charset="-122"/>
                <a:ea typeface="MiSans" panose="00000500000000000000" charset="-122"/>
                <a:cs typeface="MiSans" panose="00000500000000000000" charset="-122"/>
              </a:defRPr>
            </a:pPr>
            <a:r>
              <a:rPr sz="1275" b="1">
                <a:solidFill>
                  <a:srgbClr val="2C6597"/>
                </a:solidFill>
                <a:latin typeface="MiSans" panose="00000500000000000000" charset="-122"/>
                <a:ea typeface="MiSans" panose="00000500000000000000" charset="-122"/>
                <a:cs typeface="MiSans" panose="00000500000000000000" charset="-122"/>
              </a:rPr>
              <a:t>验收有经验</a:t>
            </a:r>
            <a:endParaRPr sz="1275" b="1">
              <a:solidFill>
                <a:srgbClr val="2C6597"/>
              </a:solidFill>
              <a:latin typeface="MiSans" panose="00000500000000000000" charset="-122"/>
              <a:ea typeface="MiSans" panose="00000500000000000000" charset="-122"/>
              <a:cs typeface="MiSans" panose="00000500000000000000" charset="-122"/>
            </a:endParaRPr>
          </a:p>
        </p:txBody>
      </p:sp>
      <p:sp>
        <p:nvSpPr>
          <p:cNvPr id="59" name="p4-body-2"/>
          <p:cNvSpPr>
            <a:spLocks noGrp="1"/>
          </p:cNvSpPr>
          <p:nvPr/>
        </p:nvSpPr>
        <p:spPr>
          <a:xfrm>
            <a:off x="5581650" y="2162175"/>
            <a:ext cx="5753100" cy="400050"/>
          </a:xfrm>
          <a:prstGeom prst="rect">
            <a:avLst/>
          </a:prstGeom>
          <a:noFill/>
          <a:ln w="0">
            <a:noFill/>
            <a:prstDash val="solid"/>
          </a:ln>
        </p:spPr>
        <p:txBody>
          <a:bodyPr wrap="square" lIns="0" tIns="0" rIns="0" bIns="0" anchor="ctr"/>
          <a:lstStyle/>
          <a:p>
            <a:pPr algn="l">
              <a:buNone/>
              <a:defRPr sz="1200">
                <a:solidFill>
                  <a:srgbClr val="1B2F40"/>
                </a:solidFill>
                <a:latin typeface="MiSans" panose="00000500000000000000" charset="-122"/>
                <a:ea typeface="MiSans" panose="00000500000000000000" charset="-122"/>
                <a:cs typeface="MiSans" panose="00000500000000000000" charset="-122"/>
              </a:defRPr>
            </a:pPr>
            <a:r>
              <a:rPr sz="1200">
                <a:solidFill>
                  <a:srgbClr val="1B2F40"/>
                </a:solidFill>
                <a:latin typeface="MiSans" panose="00000500000000000000" charset="-122"/>
                <a:ea typeface="MiSans" panose="00000500000000000000" charset="-122"/>
                <a:cs typeface="MiSans" panose="00000500000000000000" charset="-122"/>
              </a:rPr>
              <a:t>经历多次中国人民银行清算总中心接入验收，并一次性验收成功。</a:t>
            </a:r>
            <a:endParaRPr sz="1200">
              <a:solidFill>
                <a:srgbClr val="1B2F40"/>
              </a:solidFill>
              <a:latin typeface="MiSans" panose="00000500000000000000" charset="-122"/>
              <a:ea typeface="MiSans" panose="00000500000000000000" charset="-122"/>
              <a:cs typeface="MiSans" panose="00000500000000000000" charset="-122"/>
            </a:endParaRPr>
          </a:p>
        </p:txBody>
      </p:sp>
      <p:sp>
        <p:nvSpPr>
          <p:cNvPr id="60" name="p4-row-3"/>
          <p:cNvSpPr>
            <a:spLocks noGrp="1"/>
          </p:cNvSpPr>
          <p:nvPr/>
        </p:nvSpPr>
        <p:spPr>
          <a:xfrm>
            <a:off x="3581400" y="2705100"/>
            <a:ext cx="7905750" cy="552450"/>
          </a:xfrm>
          <a:prstGeom prst="roundRect">
            <a:avLst>
              <a:gd name="adj" fmla="val 17241"/>
            </a:avLst>
          </a:prstGeom>
          <a:solidFill>
            <a:srgbClr val="E9F7FA"/>
          </a:solidFill>
          <a:ln w="9525">
            <a:solidFill>
              <a:srgbClr val="DAE8EF"/>
            </a:solidFill>
            <a:prstDash val="solid"/>
          </a:ln>
        </p:spPr>
        <p:style>
          <a:lnRef idx="0">
            <a:srgbClr val="FFFFFF"/>
          </a:lnRef>
          <a:fillRef idx="0">
            <a:srgbClr val="FFFFFF"/>
          </a:fillRef>
          <a:effectRef idx="4">
            <a:srgbClr val="FFFFFF"/>
          </a:effectRef>
          <a:fontRef idx="major"/>
        </p:style>
      </p:sp>
      <p:sp>
        <p:nvSpPr>
          <p:cNvPr id="61" name="p4-num-3"/>
          <p:cNvSpPr>
            <a:spLocks noGrp="1"/>
          </p:cNvSpPr>
          <p:nvPr/>
        </p:nvSpPr>
        <p:spPr>
          <a:xfrm>
            <a:off x="3581400" y="2705100"/>
            <a:ext cx="514350" cy="552450"/>
          </a:xfrm>
          <a:prstGeom prst="roundRect">
            <a:avLst>
              <a:gd name="adj" fmla="val 18519"/>
            </a:avLst>
          </a:prstGeom>
          <a:solidFill>
            <a:srgbClr val="2F9FB2"/>
          </a:solidFill>
          <a:ln w="0">
            <a:noFill/>
            <a:prstDash val="solid"/>
          </a:ln>
        </p:spPr>
      </p:sp>
      <p:sp>
        <p:nvSpPr>
          <p:cNvPr id="62" name="p4-num-text-3"/>
          <p:cNvSpPr>
            <a:spLocks noGrp="1"/>
          </p:cNvSpPr>
          <p:nvPr/>
        </p:nvSpPr>
        <p:spPr>
          <a:xfrm>
            <a:off x="3657600" y="2867025"/>
            <a:ext cx="361950" cy="209550"/>
          </a:xfrm>
          <a:prstGeom prst="rect">
            <a:avLst/>
          </a:prstGeom>
          <a:noFill/>
          <a:ln w="0">
            <a:noFill/>
            <a:prstDash val="solid"/>
          </a:ln>
        </p:spPr>
        <p:txBody>
          <a:bodyPr wrap="square" lIns="0" tIns="0" rIns="0" bIns="0" anchor="ct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03</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63" name="p4-head-3"/>
          <p:cNvSpPr>
            <a:spLocks noGrp="1"/>
          </p:cNvSpPr>
          <p:nvPr/>
        </p:nvSpPr>
        <p:spPr>
          <a:xfrm>
            <a:off x="4248150" y="2867025"/>
            <a:ext cx="1238250" cy="209550"/>
          </a:xfrm>
          <a:prstGeom prst="rect">
            <a:avLst/>
          </a:prstGeom>
          <a:noFill/>
          <a:ln w="0">
            <a:noFill/>
            <a:prstDash val="solid"/>
          </a:ln>
        </p:spPr>
        <p:txBody>
          <a:bodyPr wrap="square" lIns="0" tIns="0" rIns="0" bIns="0" anchor="t"/>
          <a:lstStyle/>
          <a:p>
            <a:pPr algn="l">
              <a:buNone/>
              <a:defRPr sz="1275" b="1">
                <a:solidFill>
                  <a:srgbClr val="2F9FB2"/>
                </a:solidFill>
                <a:latin typeface="MiSans" panose="00000500000000000000" charset="-122"/>
                <a:ea typeface="MiSans" panose="00000500000000000000" charset="-122"/>
                <a:cs typeface="MiSans" panose="00000500000000000000" charset="-122"/>
              </a:defRPr>
            </a:pPr>
            <a:r>
              <a:rPr sz="1275" b="1">
                <a:solidFill>
                  <a:srgbClr val="2F9FB2"/>
                </a:solidFill>
                <a:latin typeface="MiSans" panose="00000500000000000000" charset="-122"/>
                <a:ea typeface="MiSans" panose="00000500000000000000" charset="-122"/>
                <a:cs typeface="MiSans" panose="00000500000000000000" charset="-122"/>
              </a:rPr>
              <a:t>开箱可调试</a:t>
            </a:r>
            <a:endParaRPr sz="1275" b="1">
              <a:solidFill>
                <a:srgbClr val="2F9FB2"/>
              </a:solidFill>
              <a:latin typeface="MiSans" panose="00000500000000000000" charset="-122"/>
              <a:ea typeface="MiSans" panose="00000500000000000000" charset="-122"/>
              <a:cs typeface="MiSans" panose="00000500000000000000" charset="-122"/>
            </a:endParaRPr>
          </a:p>
        </p:txBody>
      </p:sp>
      <p:sp>
        <p:nvSpPr>
          <p:cNvPr id="64" name="p4-body-3"/>
          <p:cNvSpPr>
            <a:spLocks noGrp="1"/>
          </p:cNvSpPr>
          <p:nvPr/>
        </p:nvSpPr>
        <p:spPr>
          <a:xfrm>
            <a:off x="5581650" y="2781300"/>
            <a:ext cx="5753100" cy="400050"/>
          </a:xfrm>
          <a:prstGeom prst="rect">
            <a:avLst/>
          </a:prstGeom>
          <a:noFill/>
          <a:ln w="0">
            <a:noFill/>
            <a:prstDash val="solid"/>
          </a:ln>
        </p:spPr>
        <p:txBody>
          <a:bodyPr wrap="square" lIns="0" tIns="0" rIns="0" bIns="0" anchor="ctr"/>
          <a:lstStyle/>
          <a:p>
            <a:pPr algn="l">
              <a:buNone/>
              <a:defRPr sz="1200">
                <a:solidFill>
                  <a:srgbClr val="1B2F40"/>
                </a:solidFill>
                <a:latin typeface="MiSans" panose="00000500000000000000" charset="-122"/>
                <a:ea typeface="MiSans" panose="00000500000000000000" charset="-122"/>
                <a:cs typeface="MiSans" panose="00000500000000000000" charset="-122"/>
              </a:defRPr>
            </a:pPr>
            <a:r>
              <a:rPr sz="1200">
                <a:solidFill>
                  <a:srgbClr val="1B2F40"/>
                </a:solidFill>
                <a:latin typeface="MiSans" panose="00000500000000000000" charset="-122"/>
                <a:ea typeface="MiSans" panose="00000500000000000000" charset="-122"/>
                <a:cs typeface="MiSans" panose="00000500000000000000" charset="-122"/>
              </a:rPr>
              <a:t>接口平台开箱即用，可直接上线调试平台进行业务调试，并支撑后续验收平台。</a:t>
            </a:r>
            <a:endParaRPr sz="1200">
              <a:solidFill>
                <a:srgbClr val="1B2F40"/>
              </a:solidFill>
              <a:latin typeface="MiSans" panose="00000500000000000000" charset="-122"/>
              <a:ea typeface="MiSans" panose="00000500000000000000" charset="-122"/>
              <a:cs typeface="MiSans" panose="00000500000000000000" charset="-122"/>
            </a:endParaRPr>
          </a:p>
        </p:txBody>
      </p:sp>
      <p:sp>
        <p:nvSpPr>
          <p:cNvPr id="65" name="p4-row-4"/>
          <p:cNvSpPr>
            <a:spLocks noGrp="1"/>
          </p:cNvSpPr>
          <p:nvPr/>
        </p:nvSpPr>
        <p:spPr>
          <a:xfrm>
            <a:off x="3581400" y="3324225"/>
            <a:ext cx="7905750" cy="552450"/>
          </a:xfrm>
          <a:prstGeom prst="roundRect">
            <a:avLst>
              <a:gd name="adj" fmla="val 17241"/>
            </a:avLst>
          </a:prstGeom>
          <a:solidFill>
            <a:srgbClr val="F7FAFC"/>
          </a:solidFill>
          <a:ln w="9525">
            <a:solidFill>
              <a:srgbClr val="DAE8EF"/>
            </a:solidFill>
            <a:prstDash val="solid"/>
          </a:ln>
        </p:spPr>
        <p:style>
          <a:lnRef idx="0">
            <a:srgbClr val="FFFFFF"/>
          </a:lnRef>
          <a:fillRef idx="0">
            <a:srgbClr val="FFFFFF"/>
          </a:fillRef>
          <a:effectRef idx="4">
            <a:srgbClr val="FFFFFF"/>
          </a:effectRef>
          <a:fontRef idx="major"/>
        </p:style>
      </p:sp>
      <p:sp>
        <p:nvSpPr>
          <p:cNvPr id="66" name="p4-num-4"/>
          <p:cNvSpPr>
            <a:spLocks noGrp="1"/>
          </p:cNvSpPr>
          <p:nvPr/>
        </p:nvSpPr>
        <p:spPr>
          <a:xfrm>
            <a:off x="3581400" y="3324225"/>
            <a:ext cx="514350" cy="552450"/>
          </a:xfrm>
          <a:prstGeom prst="roundRect">
            <a:avLst>
              <a:gd name="adj" fmla="val 18519"/>
            </a:avLst>
          </a:prstGeom>
          <a:solidFill>
            <a:srgbClr val="2F9FB2"/>
          </a:solidFill>
          <a:ln w="0">
            <a:noFill/>
            <a:prstDash val="solid"/>
          </a:ln>
        </p:spPr>
      </p:sp>
      <p:sp>
        <p:nvSpPr>
          <p:cNvPr id="67" name="p4-num-text-4"/>
          <p:cNvSpPr>
            <a:spLocks noGrp="1"/>
          </p:cNvSpPr>
          <p:nvPr/>
        </p:nvSpPr>
        <p:spPr>
          <a:xfrm>
            <a:off x="3657600" y="3486150"/>
            <a:ext cx="361950" cy="209550"/>
          </a:xfrm>
          <a:prstGeom prst="rect">
            <a:avLst/>
          </a:prstGeom>
          <a:noFill/>
          <a:ln w="0">
            <a:noFill/>
            <a:prstDash val="solid"/>
          </a:ln>
        </p:spPr>
        <p:txBody>
          <a:bodyPr wrap="square" lIns="0" tIns="0" rIns="0" bIns="0" anchor="ct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04</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68" name="p4-head-4"/>
          <p:cNvSpPr>
            <a:spLocks noGrp="1"/>
          </p:cNvSpPr>
          <p:nvPr/>
        </p:nvSpPr>
        <p:spPr>
          <a:xfrm>
            <a:off x="4248150" y="3486150"/>
            <a:ext cx="1238250" cy="209550"/>
          </a:xfrm>
          <a:prstGeom prst="rect">
            <a:avLst/>
          </a:prstGeom>
          <a:noFill/>
          <a:ln w="0">
            <a:noFill/>
            <a:prstDash val="solid"/>
          </a:ln>
        </p:spPr>
        <p:txBody>
          <a:bodyPr wrap="square" lIns="0" tIns="0" rIns="0" bIns="0" anchor="t"/>
          <a:lstStyle/>
          <a:p>
            <a:pPr algn="l">
              <a:buNone/>
              <a:defRPr sz="1275" b="1">
                <a:solidFill>
                  <a:srgbClr val="2F9FB2"/>
                </a:solidFill>
                <a:latin typeface="MiSans" panose="00000500000000000000" charset="-122"/>
                <a:ea typeface="MiSans" panose="00000500000000000000" charset="-122"/>
                <a:cs typeface="MiSans" panose="00000500000000000000" charset="-122"/>
              </a:defRPr>
            </a:pPr>
            <a:r>
              <a:rPr sz="1275" b="1">
                <a:solidFill>
                  <a:srgbClr val="2F9FB2"/>
                </a:solidFill>
                <a:latin typeface="MiSans" panose="00000500000000000000" charset="-122"/>
                <a:ea typeface="MiSans" panose="00000500000000000000" charset="-122"/>
                <a:cs typeface="MiSans" panose="00000500000000000000" charset="-122"/>
              </a:rPr>
              <a:t>系统接口内置</a:t>
            </a:r>
            <a:endParaRPr sz="1275" b="1">
              <a:solidFill>
                <a:srgbClr val="2F9FB2"/>
              </a:solidFill>
              <a:latin typeface="MiSans" panose="00000500000000000000" charset="-122"/>
              <a:ea typeface="MiSans" panose="00000500000000000000" charset="-122"/>
              <a:cs typeface="MiSans" panose="00000500000000000000" charset="-122"/>
            </a:endParaRPr>
          </a:p>
        </p:txBody>
      </p:sp>
      <p:sp>
        <p:nvSpPr>
          <p:cNvPr id="69" name="p4-body-4"/>
          <p:cNvSpPr>
            <a:spLocks noGrp="1"/>
          </p:cNvSpPr>
          <p:nvPr/>
        </p:nvSpPr>
        <p:spPr>
          <a:xfrm>
            <a:off x="5581650" y="3400425"/>
            <a:ext cx="5753100" cy="400050"/>
          </a:xfrm>
          <a:prstGeom prst="rect">
            <a:avLst/>
          </a:prstGeom>
          <a:noFill/>
          <a:ln w="0">
            <a:noFill/>
            <a:prstDash val="solid"/>
          </a:ln>
        </p:spPr>
        <p:txBody>
          <a:bodyPr wrap="square" lIns="0" tIns="0" rIns="0" bIns="0" anchor="ctr"/>
          <a:lstStyle/>
          <a:p>
            <a:pPr algn="l">
              <a:buNone/>
              <a:defRPr sz="1200">
                <a:solidFill>
                  <a:srgbClr val="1B2F40"/>
                </a:solidFill>
                <a:latin typeface="MiSans" panose="00000500000000000000" charset="-122"/>
                <a:ea typeface="MiSans" panose="00000500000000000000" charset="-122"/>
                <a:cs typeface="MiSans" panose="00000500000000000000" charset="-122"/>
              </a:defRPr>
            </a:pPr>
            <a:r>
              <a:rPr sz="1200">
                <a:solidFill>
                  <a:srgbClr val="1B2F40"/>
                </a:solidFill>
                <a:latin typeface="MiSans" panose="00000500000000000000" charset="-122"/>
                <a:ea typeface="MiSans" panose="00000500000000000000" charset="-122"/>
                <a:cs typeface="MiSans" panose="00000500000000000000" charset="-122"/>
              </a:rPr>
              <a:t>平台对接层内置通用金融信息传输系统级别接口</a:t>
            </a:r>
            <a:endParaRPr sz="1200">
              <a:solidFill>
                <a:srgbClr val="1B2F40"/>
              </a:solidFill>
              <a:latin typeface="MiSans" panose="00000500000000000000" charset="-122"/>
              <a:ea typeface="MiSans" panose="00000500000000000000" charset="-122"/>
              <a:cs typeface="MiSans" panose="00000500000000000000" charset="-122"/>
            </a:endParaRPr>
          </a:p>
          <a:p>
            <a:pPr algn="l">
              <a:buNone/>
              <a:defRPr sz="1200">
                <a:solidFill>
                  <a:srgbClr val="1B2F40"/>
                </a:solidFill>
                <a:latin typeface="MiSans" panose="00000500000000000000" charset="-122"/>
                <a:ea typeface="MiSans" panose="00000500000000000000" charset="-122"/>
                <a:cs typeface="MiSans" panose="00000500000000000000" charset="-122"/>
              </a:defRPr>
            </a:pPr>
            <a:r>
              <a:rPr sz="1200">
                <a:solidFill>
                  <a:srgbClr val="1B2F40"/>
                </a:solidFill>
                <a:latin typeface="MiSans" panose="00000500000000000000" charset="-122"/>
                <a:ea typeface="MiSans" panose="00000500000000000000" charset="-122"/>
                <a:cs typeface="MiSans" panose="00000500000000000000" charset="-122"/>
              </a:rPr>
              <a:t>财务公司侧与银行侧通用、开箱即用。</a:t>
            </a:r>
            <a:endParaRPr sz="1200">
              <a:solidFill>
                <a:srgbClr val="1B2F40"/>
              </a:solidFill>
              <a:latin typeface="MiSans" panose="00000500000000000000" charset="-122"/>
              <a:ea typeface="MiSans" panose="00000500000000000000" charset="-122"/>
              <a:cs typeface="MiSans" panose="00000500000000000000" charset="-122"/>
            </a:endParaRPr>
          </a:p>
        </p:txBody>
      </p:sp>
      <p:sp>
        <p:nvSpPr>
          <p:cNvPr id="70" name="p4-row-5"/>
          <p:cNvSpPr>
            <a:spLocks noGrp="1"/>
          </p:cNvSpPr>
          <p:nvPr/>
        </p:nvSpPr>
        <p:spPr>
          <a:xfrm>
            <a:off x="3581400" y="3943350"/>
            <a:ext cx="7905750" cy="552450"/>
          </a:xfrm>
          <a:prstGeom prst="roundRect">
            <a:avLst>
              <a:gd name="adj" fmla="val 17241"/>
            </a:avLst>
          </a:prstGeom>
          <a:solidFill>
            <a:srgbClr val="EAF6F2"/>
          </a:solidFill>
          <a:ln w="9525">
            <a:solidFill>
              <a:srgbClr val="DAE8EF"/>
            </a:solidFill>
            <a:prstDash val="solid"/>
          </a:ln>
        </p:spPr>
        <p:style>
          <a:lnRef idx="0">
            <a:srgbClr val="FFFFFF"/>
          </a:lnRef>
          <a:fillRef idx="0">
            <a:srgbClr val="FFFFFF"/>
          </a:fillRef>
          <a:effectRef idx="4">
            <a:srgbClr val="FFFFFF"/>
          </a:effectRef>
          <a:fontRef idx="major"/>
        </p:style>
      </p:sp>
      <p:sp>
        <p:nvSpPr>
          <p:cNvPr id="71" name="p4-num-5"/>
          <p:cNvSpPr>
            <a:spLocks noGrp="1"/>
          </p:cNvSpPr>
          <p:nvPr/>
        </p:nvSpPr>
        <p:spPr>
          <a:xfrm>
            <a:off x="3581400" y="3943350"/>
            <a:ext cx="514350" cy="552450"/>
          </a:xfrm>
          <a:prstGeom prst="roundRect">
            <a:avLst>
              <a:gd name="adj" fmla="val 18519"/>
            </a:avLst>
          </a:prstGeom>
          <a:solidFill>
            <a:srgbClr val="3F9D86"/>
          </a:solidFill>
          <a:ln w="0">
            <a:noFill/>
            <a:prstDash val="solid"/>
          </a:ln>
        </p:spPr>
      </p:sp>
      <p:sp>
        <p:nvSpPr>
          <p:cNvPr id="72" name="p4-num-text-5"/>
          <p:cNvSpPr>
            <a:spLocks noGrp="1"/>
          </p:cNvSpPr>
          <p:nvPr/>
        </p:nvSpPr>
        <p:spPr>
          <a:xfrm>
            <a:off x="3657600" y="4105275"/>
            <a:ext cx="361950" cy="209550"/>
          </a:xfrm>
          <a:prstGeom prst="rect">
            <a:avLst/>
          </a:prstGeom>
          <a:noFill/>
          <a:ln w="0">
            <a:noFill/>
            <a:prstDash val="solid"/>
          </a:ln>
        </p:spPr>
        <p:txBody>
          <a:bodyPr wrap="square" lIns="0" tIns="0" rIns="0" bIns="0" anchor="ct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05</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73" name="p4-head-5"/>
          <p:cNvSpPr>
            <a:spLocks noGrp="1"/>
          </p:cNvSpPr>
          <p:nvPr/>
        </p:nvSpPr>
        <p:spPr>
          <a:xfrm>
            <a:off x="4248150" y="4114800"/>
            <a:ext cx="1238250" cy="209550"/>
          </a:xfrm>
          <a:prstGeom prst="rect">
            <a:avLst/>
          </a:prstGeom>
          <a:noFill/>
          <a:ln w="0">
            <a:noFill/>
            <a:prstDash val="solid"/>
          </a:ln>
        </p:spPr>
        <p:txBody>
          <a:bodyPr wrap="square" lIns="0" tIns="0" rIns="0" bIns="0" anchor="t"/>
          <a:lstStyle/>
          <a:p>
            <a:pPr algn="l">
              <a:buNone/>
              <a:defRPr sz="1275" b="1">
                <a:solidFill>
                  <a:srgbClr val="3F9D86"/>
                </a:solidFill>
                <a:latin typeface="MiSans" panose="00000500000000000000" charset="-122"/>
                <a:ea typeface="MiSans" panose="00000500000000000000" charset="-122"/>
                <a:cs typeface="MiSans" panose="00000500000000000000" charset="-122"/>
              </a:defRPr>
            </a:pPr>
            <a:r>
              <a:rPr sz="1275" b="1">
                <a:solidFill>
                  <a:srgbClr val="3F9D86"/>
                </a:solidFill>
                <a:latin typeface="MiSans" panose="00000500000000000000" charset="-122"/>
                <a:ea typeface="MiSans" panose="00000500000000000000" charset="-122"/>
                <a:cs typeface="MiSans" panose="00000500000000000000" charset="-122"/>
              </a:rPr>
              <a:t>业务接口通用</a:t>
            </a:r>
            <a:endParaRPr sz="1275" b="1">
              <a:solidFill>
                <a:srgbClr val="3F9D86"/>
              </a:solidFill>
              <a:latin typeface="MiSans" panose="00000500000000000000" charset="-122"/>
              <a:ea typeface="MiSans" panose="00000500000000000000" charset="-122"/>
              <a:cs typeface="MiSans" panose="00000500000000000000" charset="-122"/>
            </a:endParaRPr>
          </a:p>
        </p:txBody>
      </p:sp>
      <p:sp>
        <p:nvSpPr>
          <p:cNvPr id="74" name="p4-body-5"/>
          <p:cNvSpPr>
            <a:spLocks noGrp="1"/>
          </p:cNvSpPr>
          <p:nvPr/>
        </p:nvSpPr>
        <p:spPr>
          <a:xfrm>
            <a:off x="5581650" y="4019550"/>
            <a:ext cx="5753100" cy="400050"/>
          </a:xfrm>
          <a:prstGeom prst="rect">
            <a:avLst/>
          </a:prstGeom>
          <a:noFill/>
          <a:ln w="0">
            <a:noFill/>
            <a:prstDash val="solid"/>
          </a:ln>
        </p:spPr>
        <p:txBody>
          <a:bodyPr wrap="square" lIns="0" tIns="0" rIns="0" bIns="0" anchor="ctr"/>
          <a:lstStyle/>
          <a:p>
            <a:pPr algn="l">
              <a:buNone/>
              <a:defRPr sz="1200">
                <a:solidFill>
                  <a:srgbClr val="1B2F40"/>
                </a:solidFill>
                <a:latin typeface="MiSans" panose="00000500000000000000" charset="-122"/>
                <a:ea typeface="MiSans" panose="00000500000000000000" charset="-122"/>
                <a:cs typeface="MiSans" panose="00000500000000000000" charset="-122"/>
              </a:defRPr>
            </a:pPr>
            <a:r>
              <a:rPr sz="1200">
                <a:solidFill>
                  <a:srgbClr val="1B2F40"/>
                </a:solidFill>
                <a:latin typeface="MiSans" panose="00000500000000000000" charset="-122"/>
                <a:ea typeface="MiSans" panose="00000500000000000000" charset="-122"/>
                <a:cs typeface="MiSans" panose="00000500000000000000" charset="-122"/>
              </a:rPr>
              <a:t>33 个主要业务级别接口财务公司通用；财务公司侧还包含业务管理功能。</a:t>
            </a:r>
            <a:endParaRPr sz="1200">
              <a:solidFill>
                <a:srgbClr val="1B2F40"/>
              </a:solidFill>
              <a:latin typeface="MiSans" panose="00000500000000000000" charset="-122"/>
              <a:ea typeface="MiSans" panose="00000500000000000000" charset="-122"/>
              <a:cs typeface="MiSans" panose="00000500000000000000" charset="-122"/>
            </a:endParaRPr>
          </a:p>
        </p:txBody>
      </p:sp>
      <p:sp>
        <p:nvSpPr>
          <p:cNvPr id="75" name="p4-row-6"/>
          <p:cNvSpPr>
            <a:spLocks noGrp="1"/>
          </p:cNvSpPr>
          <p:nvPr/>
        </p:nvSpPr>
        <p:spPr>
          <a:xfrm>
            <a:off x="3581400" y="4562475"/>
            <a:ext cx="7905750" cy="552450"/>
          </a:xfrm>
          <a:prstGeom prst="roundRect">
            <a:avLst>
              <a:gd name="adj" fmla="val 17241"/>
            </a:avLst>
          </a:prstGeom>
          <a:solidFill>
            <a:srgbClr val="F7FAFC"/>
          </a:solidFill>
          <a:ln w="9525">
            <a:solidFill>
              <a:srgbClr val="DAE8EF"/>
            </a:solidFill>
            <a:prstDash val="solid"/>
          </a:ln>
        </p:spPr>
        <p:style>
          <a:lnRef idx="0">
            <a:srgbClr val="FFFFFF"/>
          </a:lnRef>
          <a:fillRef idx="0">
            <a:srgbClr val="FFFFFF"/>
          </a:fillRef>
          <a:effectRef idx="4">
            <a:srgbClr val="FFFFFF"/>
          </a:effectRef>
          <a:fontRef idx="major"/>
        </p:style>
      </p:sp>
      <p:sp>
        <p:nvSpPr>
          <p:cNvPr id="76" name="p4-num-6"/>
          <p:cNvSpPr>
            <a:spLocks noGrp="1"/>
          </p:cNvSpPr>
          <p:nvPr/>
        </p:nvSpPr>
        <p:spPr>
          <a:xfrm>
            <a:off x="3581400" y="4562475"/>
            <a:ext cx="514350" cy="552450"/>
          </a:xfrm>
          <a:prstGeom prst="roundRect">
            <a:avLst>
              <a:gd name="adj" fmla="val 18519"/>
            </a:avLst>
          </a:prstGeom>
          <a:solidFill>
            <a:srgbClr val="3F9D86"/>
          </a:solidFill>
          <a:ln w="0">
            <a:noFill/>
            <a:prstDash val="solid"/>
          </a:ln>
        </p:spPr>
      </p:sp>
      <p:sp>
        <p:nvSpPr>
          <p:cNvPr id="77" name="p4-num-text-6"/>
          <p:cNvSpPr>
            <a:spLocks noGrp="1"/>
          </p:cNvSpPr>
          <p:nvPr/>
        </p:nvSpPr>
        <p:spPr>
          <a:xfrm>
            <a:off x="3657600" y="4724400"/>
            <a:ext cx="361950" cy="209550"/>
          </a:xfrm>
          <a:prstGeom prst="rect">
            <a:avLst/>
          </a:prstGeom>
          <a:noFill/>
          <a:ln w="0">
            <a:noFill/>
            <a:prstDash val="solid"/>
          </a:ln>
        </p:spPr>
        <p:txBody>
          <a:bodyPr wrap="square" lIns="0" tIns="0" rIns="0" bIns="0" anchor="ct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06</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78" name="p4-head-6"/>
          <p:cNvSpPr>
            <a:spLocks noGrp="1"/>
          </p:cNvSpPr>
          <p:nvPr/>
        </p:nvSpPr>
        <p:spPr>
          <a:xfrm>
            <a:off x="4248150" y="4733925"/>
            <a:ext cx="1238250" cy="209550"/>
          </a:xfrm>
          <a:prstGeom prst="rect">
            <a:avLst/>
          </a:prstGeom>
          <a:noFill/>
          <a:ln w="0">
            <a:noFill/>
            <a:prstDash val="solid"/>
          </a:ln>
        </p:spPr>
        <p:txBody>
          <a:bodyPr wrap="square" lIns="0" tIns="0" rIns="0" bIns="0" anchor="t"/>
          <a:lstStyle/>
          <a:p>
            <a:pPr algn="l">
              <a:buNone/>
              <a:defRPr sz="1275" b="1">
                <a:solidFill>
                  <a:srgbClr val="3F9D86"/>
                </a:solidFill>
                <a:latin typeface="MiSans" panose="00000500000000000000" charset="-122"/>
                <a:ea typeface="MiSans" panose="00000500000000000000" charset="-122"/>
                <a:cs typeface="MiSans" panose="00000500000000000000" charset="-122"/>
              </a:defRPr>
            </a:pPr>
            <a:r>
              <a:rPr sz="1275" b="1">
                <a:solidFill>
                  <a:srgbClr val="3F9D86"/>
                </a:solidFill>
                <a:latin typeface="MiSans" panose="00000500000000000000" charset="-122"/>
                <a:ea typeface="MiSans" panose="00000500000000000000" charset="-122"/>
                <a:cs typeface="MiSans" panose="00000500000000000000" charset="-122"/>
              </a:rPr>
              <a:t>双接入方式</a:t>
            </a:r>
            <a:endParaRPr sz="1275" b="1">
              <a:solidFill>
                <a:srgbClr val="3F9D86"/>
              </a:solidFill>
              <a:latin typeface="MiSans" panose="00000500000000000000" charset="-122"/>
              <a:ea typeface="MiSans" panose="00000500000000000000" charset="-122"/>
              <a:cs typeface="MiSans" panose="00000500000000000000" charset="-122"/>
            </a:endParaRPr>
          </a:p>
        </p:txBody>
      </p:sp>
      <p:sp>
        <p:nvSpPr>
          <p:cNvPr id="79" name="p4-body-6"/>
          <p:cNvSpPr>
            <a:spLocks noGrp="1"/>
          </p:cNvSpPr>
          <p:nvPr/>
        </p:nvSpPr>
        <p:spPr>
          <a:xfrm>
            <a:off x="5581650" y="4638675"/>
            <a:ext cx="5753100" cy="400050"/>
          </a:xfrm>
          <a:prstGeom prst="rect">
            <a:avLst/>
          </a:prstGeom>
          <a:noFill/>
          <a:ln w="0">
            <a:noFill/>
            <a:prstDash val="solid"/>
          </a:ln>
        </p:spPr>
        <p:txBody>
          <a:bodyPr wrap="square" lIns="0" tIns="0" rIns="0" bIns="0" anchor="ctr"/>
          <a:lstStyle/>
          <a:p>
            <a:pPr algn="l">
              <a:buNone/>
              <a:defRPr sz="1200">
                <a:solidFill>
                  <a:srgbClr val="1B2F40"/>
                </a:solidFill>
                <a:latin typeface="MiSans" panose="00000500000000000000" charset="-122"/>
                <a:ea typeface="MiSans" panose="00000500000000000000" charset="-122"/>
                <a:cs typeface="MiSans" panose="00000500000000000000" charset="-122"/>
              </a:defRPr>
            </a:pPr>
            <a:r>
              <a:rPr sz="1200">
                <a:solidFill>
                  <a:srgbClr val="1B2F40"/>
                </a:solidFill>
                <a:latin typeface="MiSans" panose="00000500000000000000" charset="-122"/>
                <a:ea typeface="MiSans" panose="00000500000000000000" charset="-122"/>
                <a:cs typeface="MiSans" panose="00000500000000000000" charset="-122"/>
              </a:rPr>
              <a:t>提供稳定 API 调用和数据库对接两种方式，方便现有业务系统接入平台。</a:t>
            </a:r>
            <a:endParaRPr sz="1200">
              <a:solidFill>
                <a:srgbClr val="1B2F40"/>
              </a:solidFill>
              <a:latin typeface="MiSans" panose="00000500000000000000" charset="-122"/>
              <a:ea typeface="MiSans" panose="00000500000000000000" charset="-122"/>
              <a:cs typeface="MiSans" panose="00000500000000000000" charset="-122"/>
            </a:endParaRPr>
          </a:p>
        </p:txBody>
      </p:sp>
      <p:sp>
        <p:nvSpPr>
          <p:cNvPr id="80" name="p4-row-7"/>
          <p:cNvSpPr>
            <a:spLocks noGrp="1"/>
          </p:cNvSpPr>
          <p:nvPr/>
        </p:nvSpPr>
        <p:spPr>
          <a:xfrm>
            <a:off x="3581400" y="5181600"/>
            <a:ext cx="7905750" cy="552450"/>
          </a:xfrm>
          <a:prstGeom prst="roundRect">
            <a:avLst>
              <a:gd name="adj" fmla="val 17241"/>
            </a:avLst>
          </a:prstGeom>
          <a:solidFill>
            <a:srgbClr val="FFF5E9"/>
          </a:solidFill>
          <a:ln w="9525">
            <a:solidFill>
              <a:srgbClr val="DAE8EF"/>
            </a:solidFill>
            <a:prstDash val="solid"/>
          </a:ln>
        </p:spPr>
        <p:style>
          <a:lnRef idx="0">
            <a:srgbClr val="FFFFFF"/>
          </a:lnRef>
          <a:fillRef idx="0">
            <a:srgbClr val="FFFFFF"/>
          </a:fillRef>
          <a:effectRef idx="4">
            <a:srgbClr val="FFFFFF"/>
          </a:effectRef>
          <a:fontRef idx="major"/>
        </p:style>
      </p:sp>
      <p:sp>
        <p:nvSpPr>
          <p:cNvPr id="81" name="p4-num-7"/>
          <p:cNvSpPr>
            <a:spLocks noGrp="1"/>
          </p:cNvSpPr>
          <p:nvPr/>
        </p:nvSpPr>
        <p:spPr>
          <a:xfrm>
            <a:off x="3581400" y="5181600"/>
            <a:ext cx="514350" cy="552450"/>
          </a:xfrm>
          <a:prstGeom prst="roundRect">
            <a:avLst>
              <a:gd name="adj" fmla="val 18519"/>
            </a:avLst>
          </a:prstGeom>
          <a:solidFill>
            <a:srgbClr val="D98E3F"/>
          </a:solidFill>
          <a:ln w="0">
            <a:noFill/>
            <a:prstDash val="solid"/>
          </a:ln>
        </p:spPr>
      </p:sp>
      <p:sp>
        <p:nvSpPr>
          <p:cNvPr id="82" name="p4-num-text-7"/>
          <p:cNvSpPr>
            <a:spLocks noGrp="1"/>
          </p:cNvSpPr>
          <p:nvPr/>
        </p:nvSpPr>
        <p:spPr>
          <a:xfrm>
            <a:off x="3657600" y="5343525"/>
            <a:ext cx="361950" cy="209550"/>
          </a:xfrm>
          <a:prstGeom prst="rect">
            <a:avLst/>
          </a:prstGeom>
          <a:noFill/>
          <a:ln w="0">
            <a:noFill/>
            <a:prstDash val="solid"/>
          </a:ln>
        </p:spPr>
        <p:txBody>
          <a:bodyPr wrap="square" lIns="0" tIns="0" rIns="0" bIns="0" anchor="ctr"/>
          <a:lstStyle/>
          <a:p>
            <a:pPr algn="ctr">
              <a:buNone/>
              <a:defRPr sz="1350" b="1">
                <a:solidFill>
                  <a:srgbClr val="FFFFFF"/>
                </a:solidFill>
                <a:latin typeface="MiSans" panose="00000500000000000000" charset="-122"/>
                <a:ea typeface="MiSans" panose="00000500000000000000" charset="-122"/>
                <a:cs typeface="MiSans" panose="00000500000000000000" charset="-122"/>
              </a:defRPr>
            </a:pPr>
            <a:r>
              <a:rPr sz="1350" b="1">
                <a:solidFill>
                  <a:srgbClr val="FFFFFF"/>
                </a:solidFill>
                <a:latin typeface="MiSans" panose="00000500000000000000" charset="-122"/>
                <a:ea typeface="MiSans" panose="00000500000000000000" charset="-122"/>
                <a:cs typeface="MiSans" panose="00000500000000000000" charset="-122"/>
              </a:rPr>
              <a:t>07</a:t>
            </a:r>
            <a:endParaRPr sz="1350" b="1">
              <a:solidFill>
                <a:srgbClr val="FFFFFF"/>
              </a:solidFill>
              <a:latin typeface="MiSans" panose="00000500000000000000" charset="-122"/>
              <a:ea typeface="MiSans" panose="00000500000000000000" charset="-122"/>
              <a:cs typeface="MiSans" panose="00000500000000000000" charset="-122"/>
            </a:endParaRPr>
          </a:p>
        </p:txBody>
      </p:sp>
      <p:sp>
        <p:nvSpPr>
          <p:cNvPr id="83" name="p4-head-7"/>
          <p:cNvSpPr>
            <a:spLocks noGrp="1"/>
          </p:cNvSpPr>
          <p:nvPr/>
        </p:nvSpPr>
        <p:spPr>
          <a:xfrm>
            <a:off x="4248150" y="5353050"/>
            <a:ext cx="1238250" cy="209550"/>
          </a:xfrm>
          <a:prstGeom prst="rect">
            <a:avLst/>
          </a:prstGeom>
          <a:noFill/>
          <a:ln w="0">
            <a:noFill/>
            <a:prstDash val="solid"/>
          </a:ln>
        </p:spPr>
        <p:txBody>
          <a:bodyPr wrap="square" lIns="0" tIns="0" rIns="0" bIns="0" anchor="t"/>
          <a:lstStyle/>
          <a:p>
            <a:pPr algn="l">
              <a:buNone/>
              <a:defRPr sz="1275" b="1">
                <a:solidFill>
                  <a:srgbClr val="D98E3F"/>
                </a:solidFill>
                <a:latin typeface="MiSans" panose="00000500000000000000" charset="-122"/>
                <a:ea typeface="MiSans" panose="00000500000000000000" charset="-122"/>
                <a:cs typeface="MiSans" panose="00000500000000000000" charset="-122"/>
              </a:defRPr>
            </a:pPr>
            <a:r>
              <a:rPr sz="1275" b="1">
                <a:solidFill>
                  <a:srgbClr val="D98E3F"/>
                </a:solidFill>
                <a:latin typeface="MiSans" panose="00000500000000000000" charset="-122"/>
                <a:ea typeface="MiSans" panose="00000500000000000000" charset="-122"/>
                <a:cs typeface="MiSans" panose="00000500000000000000" charset="-122"/>
              </a:rPr>
              <a:t>权限隔离送达</a:t>
            </a:r>
            <a:endParaRPr sz="1275" b="1">
              <a:solidFill>
                <a:srgbClr val="D98E3F"/>
              </a:solidFill>
              <a:latin typeface="MiSans" panose="00000500000000000000" charset="-122"/>
              <a:ea typeface="MiSans" panose="00000500000000000000" charset="-122"/>
              <a:cs typeface="MiSans" panose="00000500000000000000" charset="-122"/>
            </a:endParaRPr>
          </a:p>
        </p:txBody>
      </p:sp>
      <p:sp>
        <p:nvSpPr>
          <p:cNvPr id="84" name="p4-body-7"/>
          <p:cNvSpPr>
            <a:spLocks noGrp="1"/>
          </p:cNvSpPr>
          <p:nvPr/>
        </p:nvSpPr>
        <p:spPr>
          <a:xfrm>
            <a:off x="5581650" y="5257800"/>
            <a:ext cx="5753100" cy="400050"/>
          </a:xfrm>
          <a:prstGeom prst="rect">
            <a:avLst/>
          </a:prstGeom>
          <a:noFill/>
          <a:ln w="0">
            <a:noFill/>
            <a:prstDash val="solid"/>
          </a:ln>
        </p:spPr>
        <p:txBody>
          <a:bodyPr wrap="square" lIns="0" tIns="0" rIns="0" bIns="0" anchor="ctr"/>
          <a:lstStyle/>
          <a:p>
            <a:pPr algn="l">
              <a:buNone/>
              <a:defRPr sz="1200">
                <a:solidFill>
                  <a:srgbClr val="1B2F40"/>
                </a:solidFill>
                <a:latin typeface="MiSans" panose="00000500000000000000" charset="-122"/>
                <a:ea typeface="MiSans" panose="00000500000000000000" charset="-122"/>
                <a:cs typeface="MiSans" panose="00000500000000000000" charset="-122"/>
              </a:defRPr>
            </a:pPr>
            <a:r>
              <a:rPr sz="1200">
                <a:solidFill>
                  <a:srgbClr val="1B2F40"/>
                </a:solidFill>
                <a:latin typeface="MiSans" panose="00000500000000000000" charset="-122"/>
                <a:ea typeface="MiSans" panose="00000500000000000000" charset="-122"/>
                <a:cs typeface="MiSans" panose="00000500000000000000" charset="-122"/>
              </a:rPr>
              <a:t>一个接口平台支持多个业务系统对接，数据权限严格控制，业务准确送达。</a:t>
            </a:r>
            <a:endParaRPr sz="1200">
              <a:solidFill>
                <a:srgbClr val="1B2F40"/>
              </a:solidFill>
              <a:latin typeface="MiSans" panose="00000500000000000000" charset="-122"/>
              <a:ea typeface="MiSans" panose="00000500000000000000" charset="-122"/>
              <a:cs typeface="MiSans" panose="00000500000000000000" charset="-122"/>
            </a:endParaRPr>
          </a:p>
        </p:txBody>
      </p:sp>
      <p:sp>
        <p:nvSpPr>
          <p:cNvPr id="85" name="p4-bottom-rule"/>
          <p:cNvSpPr>
            <a:spLocks noGrp="1"/>
          </p:cNvSpPr>
          <p:nvPr/>
        </p:nvSpPr>
        <p:spPr>
          <a:xfrm>
            <a:off x="742950" y="5981700"/>
            <a:ext cx="10725150" cy="381000"/>
          </a:xfrm>
          <a:prstGeom prst="roundRect">
            <a:avLst>
              <a:gd name="adj" fmla="val 20000"/>
            </a:avLst>
          </a:prstGeom>
          <a:solidFill>
            <a:srgbClr val="4E7799"/>
          </a:solidFill>
          <a:ln w="0">
            <a:noFill/>
            <a:prstDash val="solid"/>
          </a:ln>
        </p:spPr>
      </p:sp>
      <p:sp>
        <p:nvSpPr>
          <p:cNvPr id="86" name="p4-bottom-text"/>
          <p:cNvSpPr>
            <a:spLocks noGrp="1"/>
          </p:cNvSpPr>
          <p:nvPr/>
        </p:nvSpPr>
        <p:spPr>
          <a:xfrm>
            <a:off x="990600" y="6076950"/>
            <a:ext cx="10239375" cy="190500"/>
          </a:xfrm>
          <a:prstGeom prst="rect">
            <a:avLst/>
          </a:prstGeom>
          <a:noFill/>
          <a:ln w="0">
            <a:noFill/>
            <a:prstDash val="solid"/>
          </a:ln>
        </p:spPr>
        <p:txBody>
          <a:bodyPr wrap="square" lIns="0" tIns="0" rIns="0" bIns="0" anchor="t"/>
          <a:lstStyle/>
          <a:p>
            <a:pPr algn="ctr">
              <a:buNone/>
              <a:defRPr sz="1275" b="1">
                <a:solidFill>
                  <a:srgbClr val="FFFFFF"/>
                </a:solidFill>
                <a:latin typeface="MiSans" panose="00000500000000000000" charset="-122"/>
                <a:ea typeface="MiSans" panose="00000500000000000000" charset="-122"/>
                <a:cs typeface="MiSans" panose="00000500000000000000" charset="-122"/>
              </a:defRPr>
            </a:pPr>
            <a:r>
              <a:rPr sz="1275" b="1">
                <a:solidFill>
                  <a:srgbClr val="FFFFFF"/>
                </a:solidFill>
                <a:latin typeface="MiSans" panose="00000500000000000000" charset="-122"/>
                <a:ea typeface="MiSans" panose="00000500000000000000" charset="-122"/>
                <a:cs typeface="MiSans" panose="00000500000000000000" charset="-122"/>
              </a:rPr>
              <a:t>平台把“难接入、难验收、难协同”的工作前置沉淀，业务系统只需面向稳定接口完成对接。</a:t>
            </a:r>
            <a:endParaRPr sz="1275" b="1">
              <a:solidFill>
                <a:srgbClr val="FFFFFF"/>
              </a:solidFill>
              <a:latin typeface="MiSans" panose="00000500000000000000" charset="-122"/>
              <a:ea typeface="MiSans" panose="00000500000000000000" charset="-122"/>
              <a:cs typeface="MiSans" panose="000005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矩形: 圆角 34"/>
          <p:cNvSpPr>
            <a:spLocks noGrp="1"/>
          </p:cNvSpPr>
          <p:nvPr/>
        </p:nvSpPr>
        <p:spPr>
          <a:xfrm rot="2700000">
            <a:off x="605398" y="413217"/>
            <a:ext cx="426720" cy="426720"/>
          </a:xfrm>
          <a:prstGeom prst="roundRect">
            <a:avLst/>
          </a:prstGeom>
          <a:solidFill>
            <a:srgbClr val="66B5C4">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chemeClr val="bg1"/>
              </a:solidFill>
              <a:latin typeface="MiSans" panose="00000500000000000000" charset="-122"/>
              <a:ea typeface="MiSans" panose="00000500000000000000" charset="-122"/>
              <a:cs typeface="MiSans" panose="00000500000000000000" charset="-122"/>
            </a:endParaRPr>
          </a:p>
        </p:txBody>
      </p:sp>
      <p:sp>
        <p:nvSpPr>
          <p:cNvPr id="36" name="矩形: 圆角 35"/>
          <p:cNvSpPr>
            <a:spLocks noGrp="1"/>
          </p:cNvSpPr>
          <p:nvPr/>
        </p:nvSpPr>
        <p:spPr>
          <a:xfrm rot="2700000">
            <a:off x="405100" y="413217"/>
            <a:ext cx="426720" cy="426720"/>
          </a:xfrm>
          <a:prstGeom prst="roundRect">
            <a:avLst/>
          </a:prstGeom>
          <a:solidFill>
            <a:srgbClr val="466E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chemeClr val="bg1"/>
              </a:solidFill>
              <a:latin typeface="MiSans" panose="00000500000000000000" charset="-122"/>
              <a:ea typeface="MiSans" panose="00000500000000000000" charset="-122"/>
              <a:cs typeface="MiSans" panose="00000500000000000000" charset="-122"/>
            </a:endParaRPr>
          </a:p>
        </p:txBody>
      </p:sp>
      <p:sp>
        <p:nvSpPr>
          <p:cNvPr id="34" name="文本框 33"/>
          <p:cNvSpPr>
            <a:spLocks noGrp="1"/>
          </p:cNvSpPr>
          <p:nvPr/>
        </p:nvSpPr>
        <p:spPr>
          <a:xfrm>
            <a:off x="1114425" y="447675"/>
            <a:ext cx="6667500" cy="457200"/>
          </a:xfrm>
          <a:prstGeom prst="rect">
            <a:avLst/>
          </a:prstGeom>
          <a:noFill/>
        </p:spPr>
        <p:txBody>
          <a:bodyPr wrap="none" lIns="0" tIns="0" rIns="0" bIns="0" anchor="t">
            <a:spAutoFit/>
          </a:bodyPr>
          <a:lstStyle/>
          <a:p>
            <a:pPr marL="0" marR="0" lvl="0" indent="0" algn="l" defTabSz="914400">
              <a:lnSpc>
                <a:spcPct val="100000"/>
              </a:lnSpc>
              <a:spcBef>
                <a:spcPts val="0"/>
              </a:spcBef>
              <a:spcAft>
                <a:spcPts val="0"/>
              </a:spcAft>
              <a:buClrTx/>
              <a:buSzTx/>
              <a:buFontTx/>
              <a:buNone/>
              <a:defRPr sz="2325" b="1">
                <a:solidFill>
                  <a:srgbClr val="4E7799"/>
                </a:solidFill>
                <a:latin typeface="MiSans" panose="00000500000000000000" charset="-122"/>
                <a:ea typeface="MiSans" panose="00000500000000000000" charset="-122"/>
                <a:cs typeface="MiSans" panose="00000500000000000000" charset="-122"/>
              </a:defRPr>
            </a:pPr>
            <a:r>
              <a:rPr sz="2325" b="1">
                <a:ln>
                  <a:noFill/>
                </a:ln>
                <a:solidFill>
                  <a:srgbClr val="4E7799"/>
                </a:solidFill>
                <a:latin typeface="MiSans" panose="00000500000000000000" charset="-122"/>
                <a:ea typeface="MiSans" panose="00000500000000000000" charset="-122"/>
                <a:cs typeface="MiSans" panose="00000500000000000000" charset="-122"/>
              </a:rPr>
              <a:t>平台的优势</a:t>
            </a:r>
            <a:endParaRPr sz="2400" b="1" i="0" u="none" kern="1200" cap="none" spc="0" baseline="0">
              <a:ln>
                <a:noFill/>
              </a:ln>
              <a:solidFill>
                <a:srgbClr val="466E92"/>
              </a:solidFill>
              <a:latin typeface="MiSans" panose="00000500000000000000" charset="-122"/>
              <a:ea typeface="MiSans" panose="00000500000000000000" charset="-122"/>
              <a:cs typeface="MiSans" panose="00000500000000000000" charset="-122"/>
            </a:endParaRPr>
          </a:p>
        </p:txBody>
      </p:sp>
      <p:sp>
        <p:nvSpPr>
          <p:cNvPr id="37" name="p5-lead"/>
          <p:cNvSpPr>
            <a:spLocks noGrp="1"/>
          </p:cNvSpPr>
          <p:nvPr/>
        </p:nvSpPr>
        <p:spPr>
          <a:xfrm>
            <a:off x="742950" y="1200150"/>
            <a:ext cx="9906000" cy="285750"/>
          </a:xfrm>
          <a:prstGeom prst="rect">
            <a:avLst/>
          </a:prstGeom>
          <a:noFill/>
          <a:ln w="0">
            <a:noFill/>
            <a:prstDash val="solid"/>
          </a:ln>
        </p:spPr>
        <p:txBody>
          <a:bodyPr wrap="square" lIns="0" tIns="0" rIns="0" bIns="0" anchor="t"/>
          <a:lstStyle/>
          <a:p>
            <a:pPr algn="l">
              <a:buNone/>
              <a:defRPr sz="1425">
                <a:solidFill>
                  <a:srgbClr val="5F7282"/>
                </a:solidFill>
                <a:latin typeface="MiSans" panose="00000500000000000000" charset="-122"/>
                <a:ea typeface="MiSans" panose="00000500000000000000" charset="-122"/>
                <a:cs typeface="MiSans" panose="00000500000000000000" charset="-122"/>
              </a:defRPr>
            </a:pPr>
            <a:r>
              <a:rPr sz="1425">
                <a:solidFill>
                  <a:srgbClr val="5F7282"/>
                </a:solidFill>
                <a:latin typeface="MiSans" panose="00000500000000000000" charset="-122"/>
                <a:ea typeface="MiSans" panose="00000500000000000000" charset="-122"/>
                <a:cs typeface="MiSans" panose="00000500000000000000" charset="-122"/>
              </a:rPr>
              <a:t>优势不是单点功能，而是围绕接入、文档、安全、管控、扩展、稳定形成的交付能力。</a:t>
            </a:r>
            <a:endParaRPr sz="1425">
              <a:solidFill>
                <a:srgbClr val="5F7282"/>
              </a:solidFill>
              <a:latin typeface="MiSans" panose="00000500000000000000" charset="-122"/>
              <a:ea typeface="MiSans" panose="00000500000000000000" charset="-122"/>
              <a:cs typeface="MiSans" panose="00000500000000000000" charset="-122"/>
            </a:endParaRPr>
          </a:p>
        </p:txBody>
      </p:sp>
      <p:sp>
        <p:nvSpPr>
          <p:cNvPr id="38" name="p5-center-glow"/>
          <p:cNvSpPr>
            <a:spLocks noGrp="1"/>
          </p:cNvSpPr>
          <p:nvPr/>
        </p:nvSpPr>
        <p:spPr>
          <a:xfrm>
            <a:off x="5038725" y="1647825"/>
            <a:ext cx="2114550" cy="3676650"/>
          </a:xfrm>
          <a:prstGeom prst="roundRect">
            <a:avLst>
              <a:gd name="adj" fmla="val 9009"/>
            </a:avLst>
          </a:prstGeom>
          <a:solidFill>
            <a:srgbClr val="E9F7FA"/>
          </a:solidFill>
          <a:ln w="0">
            <a:noFill/>
            <a:prstDash val="solid"/>
          </a:ln>
        </p:spPr>
      </p:sp>
      <p:sp>
        <p:nvSpPr>
          <p:cNvPr id="39" name="p5-center"/>
          <p:cNvSpPr>
            <a:spLocks noGrp="1"/>
          </p:cNvSpPr>
          <p:nvPr/>
        </p:nvSpPr>
        <p:spPr>
          <a:xfrm>
            <a:off x="5257800" y="2019300"/>
            <a:ext cx="1676400" cy="2895600"/>
          </a:xfrm>
          <a:prstGeom prst="roundRect">
            <a:avLst>
              <a:gd name="adj" fmla="val 9091"/>
            </a:avLst>
          </a:prstGeom>
          <a:solidFill>
            <a:srgbClr val="2C6597"/>
          </a:solidFill>
          <a:ln w="9525">
            <a:solidFill>
              <a:srgbClr val="FFFFFF"/>
            </a:solidFill>
            <a:prstDash val="solid"/>
          </a:ln>
        </p:spPr>
        <p:style>
          <a:lnRef idx="0">
            <a:srgbClr val="FFFFFF"/>
          </a:lnRef>
          <a:fillRef idx="0">
            <a:srgbClr val="FFFFFF"/>
          </a:fillRef>
          <a:effectRef idx="6">
            <a:srgbClr val="FFFFFF"/>
          </a:effectRef>
          <a:fontRef idx="major"/>
        </p:style>
      </p:sp>
      <p:sp>
        <p:nvSpPr>
          <p:cNvPr id="40" name="p5-center-title"/>
          <p:cNvSpPr>
            <a:spLocks noGrp="1"/>
          </p:cNvSpPr>
          <p:nvPr/>
        </p:nvSpPr>
        <p:spPr>
          <a:xfrm>
            <a:off x="5467350" y="2457450"/>
            <a:ext cx="1257300" cy="666750"/>
          </a:xfrm>
          <a:prstGeom prst="rect">
            <a:avLst/>
          </a:prstGeom>
          <a:noFill/>
          <a:ln w="0">
            <a:noFill/>
            <a:prstDash val="solid"/>
          </a:ln>
        </p:spPr>
        <p:txBody>
          <a:bodyPr wrap="square" lIns="0" tIns="0" rIns="0" bIns="0" anchor="ctr"/>
          <a:lstStyle/>
          <a:p>
            <a:pPr algn="ctr">
              <a:buNone/>
              <a:defRPr sz="1875" b="1">
                <a:solidFill>
                  <a:srgbClr val="FFFFFF"/>
                </a:solidFill>
                <a:latin typeface="MiSans" panose="00000500000000000000" charset="-122"/>
                <a:ea typeface="MiSans" panose="00000500000000000000" charset="-122"/>
                <a:cs typeface="MiSans" panose="00000500000000000000" charset="-122"/>
              </a:defRPr>
            </a:pPr>
            <a:r>
              <a:rPr sz="1875" b="1">
                <a:solidFill>
                  <a:srgbClr val="FFFFFF"/>
                </a:solidFill>
                <a:latin typeface="MiSans" panose="00000500000000000000" charset="-122"/>
                <a:ea typeface="MiSans" panose="00000500000000000000" charset="-122"/>
                <a:cs typeface="MiSans" panose="00000500000000000000" charset="-122"/>
              </a:rPr>
              <a:t>稳定交付</a:t>
            </a:r>
            <a:endParaRPr sz="1875" b="1">
              <a:solidFill>
                <a:srgbClr val="FFFFFF"/>
              </a:solidFill>
              <a:latin typeface="MiSans" panose="00000500000000000000" charset="-122"/>
              <a:ea typeface="MiSans" panose="00000500000000000000" charset="-122"/>
              <a:cs typeface="MiSans" panose="00000500000000000000" charset="-122"/>
            </a:endParaRPr>
          </a:p>
          <a:p>
            <a:pPr algn="ctr">
              <a:buNone/>
              <a:defRPr sz="1875" b="1">
                <a:solidFill>
                  <a:srgbClr val="FFFFFF"/>
                </a:solidFill>
                <a:latin typeface="MiSans" panose="00000500000000000000" charset="-122"/>
                <a:ea typeface="MiSans" panose="00000500000000000000" charset="-122"/>
                <a:cs typeface="MiSans" panose="00000500000000000000" charset="-122"/>
              </a:defRPr>
            </a:pPr>
            <a:r>
              <a:rPr sz="1875" b="1">
                <a:solidFill>
                  <a:srgbClr val="FFFFFF"/>
                </a:solidFill>
                <a:latin typeface="MiSans" panose="00000500000000000000" charset="-122"/>
                <a:ea typeface="MiSans" panose="00000500000000000000" charset="-122"/>
                <a:cs typeface="MiSans" panose="00000500000000000000" charset="-122"/>
              </a:rPr>
              <a:t>能力基座</a:t>
            </a:r>
            <a:endParaRPr sz="1875" b="1">
              <a:solidFill>
                <a:srgbClr val="FFFFFF"/>
              </a:solidFill>
              <a:latin typeface="MiSans" panose="00000500000000000000" charset="-122"/>
              <a:ea typeface="MiSans" panose="00000500000000000000" charset="-122"/>
              <a:cs typeface="MiSans" panose="00000500000000000000" charset="-122"/>
            </a:endParaRPr>
          </a:p>
        </p:txBody>
      </p:sp>
      <p:sp>
        <p:nvSpPr>
          <p:cNvPr id="41" name="p5-center-pill-1"/>
          <p:cNvSpPr>
            <a:spLocks noGrp="1"/>
          </p:cNvSpPr>
          <p:nvPr/>
        </p:nvSpPr>
        <p:spPr>
          <a:xfrm>
            <a:off x="5495925" y="3352800"/>
            <a:ext cx="1200150" cy="285750"/>
          </a:xfrm>
          <a:prstGeom prst="roundRect">
            <a:avLst>
              <a:gd name="adj" fmla="val 50000"/>
            </a:avLst>
          </a:prstGeom>
          <a:solidFill>
            <a:srgbClr val="EDF3F8"/>
          </a:solidFill>
          <a:ln w="0">
            <a:noFill/>
            <a:prstDash val="solid"/>
          </a:ln>
        </p:spPr>
      </p:sp>
      <p:sp>
        <p:nvSpPr>
          <p:cNvPr id="42" name="p5-center-pill-1-text"/>
          <p:cNvSpPr>
            <a:spLocks noGrp="1"/>
          </p:cNvSpPr>
          <p:nvPr/>
        </p:nvSpPr>
        <p:spPr>
          <a:xfrm>
            <a:off x="5715000" y="3409950"/>
            <a:ext cx="781050" cy="171450"/>
          </a:xfrm>
          <a:prstGeom prst="rect">
            <a:avLst/>
          </a:prstGeom>
          <a:noFill/>
          <a:ln w="0">
            <a:noFill/>
            <a:prstDash val="solid"/>
          </a:ln>
        </p:spPr>
        <p:txBody>
          <a:bodyPr wrap="square" lIns="0" tIns="0" rIns="0" bIns="0" anchor="t"/>
          <a:lstStyle/>
          <a:p>
            <a:pPr algn="ctr">
              <a:buNone/>
              <a:defRPr sz="1125" b="1">
                <a:solidFill>
                  <a:srgbClr val="1F557F"/>
                </a:solidFill>
                <a:latin typeface="MiSans" panose="00000500000000000000" charset="-122"/>
                <a:ea typeface="MiSans" panose="00000500000000000000" charset="-122"/>
                <a:cs typeface="MiSans" panose="00000500000000000000" charset="-122"/>
              </a:defRPr>
            </a:pPr>
            <a:r>
              <a:rPr sz="1125" b="1">
                <a:solidFill>
                  <a:srgbClr val="1F557F"/>
                </a:solidFill>
                <a:latin typeface="MiSans" panose="00000500000000000000" charset="-122"/>
                <a:ea typeface="MiSans" panose="00000500000000000000" charset="-122"/>
                <a:cs typeface="MiSans" panose="00000500000000000000" charset="-122"/>
              </a:rPr>
              <a:t>快速接入</a:t>
            </a:r>
            <a:endParaRPr sz="1125" b="1">
              <a:solidFill>
                <a:srgbClr val="1F557F"/>
              </a:solidFill>
              <a:latin typeface="MiSans" panose="00000500000000000000" charset="-122"/>
              <a:ea typeface="MiSans" panose="00000500000000000000" charset="-122"/>
              <a:cs typeface="MiSans" panose="00000500000000000000" charset="-122"/>
            </a:endParaRPr>
          </a:p>
        </p:txBody>
      </p:sp>
      <p:sp>
        <p:nvSpPr>
          <p:cNvPr id="43" name="p5-center-pill-2"/>
          <p:cNvSpPr>
            <a:spLocks noGrp="1"/>
          </p:cNvSpPr>
          <p:nvPr/>
        </p:nvSpPr>
        <p:spPr>
          <a:xfrm>
            <a:off x="5495925" y="3752850"/>
            <a:ext cx="1200150" cy="285750"/>
          </a:xfrm>
          <a:prstGeom prst="roundRect">
            <a:avLst>
              <a:gd name="adj" fmla="val 50000"/>
            </a:avLst>
          </a:prstGeom>
          <a:solidFill>
            <a:srgbClr val="EDF3F8"/>
          </a:solidFill>
          <a:ln w="0">
            <a:noFill/>
            <a:prstDash val="solid"/>
          </a:ln>
        </p:spPr>
      </p:sp>
      <p:sp>
        <p:nvSpPr>
          <p:cNvPr id="44" name="p5-center-pill-2-text"/>
          <p:cNvSpPr>
            <a:spLocks noGrp="1"/>
          </p:cNvSpPr>
          <p:nvPr/>
        </p:nvSpPr>
        <p:spPr>
          <a:xfrm>
            <a:off x="5715000" y="3810000"/>
            <a:ext cx="781050" cy="171450"/>
          </a:xfrm>
          <a:prstGeom prst="rect">
            <a:avLst/>
          </a:prstGeom>
          <a:noFill/>
          <a:ln w="0">
            <a:noFill/>
            <a:prstDash val="solid"/>
          </a:ln>
        </p:spPr>
        <p:txBody>
          <a:bodyPr wrap="square" lIns="0" tIns="0" rIns="0" bIns="0" anchor="t"/>
          <a:lstStyle/>
          <a:p>
            <a:pPr algn="ctr">
              <a:buNone/>
              <a:defRPr sz="1125" b="1">
                <a:solidFill>
                  <a:srgbClr val="1F557F"/>
                </a:solidFill>
                <a:latin typeface="MiSans" panose="00000500000000000000" charset="-122"/>
                <a:ea typeface="MiSans" panose="00000500000000000000" charset="-122"/>
                <a:cs typeface="MiSans" panose="00000500000000000000" charset="-122"/>
              </a:defRPr>
            </a:pPr>
            <a:r>
              <a:rPr sz="1125" b="1">
                <a:solidFill>
                  <a:srgbClr val="1F557F"/>
                </a:solidFill>
                <a:latin typeface="MiSans" panose="00000500000000000000" charset="-122"/>
                <a:ea typeface="MiSans" panose="00000500000000000000" charset="-122"/>
                <a:cs typeface="MiSans" panose="00000500000000000000" charset="-122"/>
              </a:rPr>
              <a:t>安全运行</a:t>
            </a:r>
            <a:endParaRPr sz="1125" b="1">
              <a:solidFill>
                <a:srgbClr val="1F557F"/>
              </a:solidFill>
              <a:latin typeface="MiSans" panose="00000500000000000000" charset="-122"/>
              <a:ea typeface="MiSans" panose="00000500000000000000" charset="-122"/>
              <a:cs typeface="MiSans" panose="00000500000000000000" charset="-122"/>
            </a:endParaRPr>
          </a:p>
        </p:txBody>
      </p:sp>
      <p:sp>
        <p:nvSpPr>
          <p:cNvPr id="45" name="p5-center-pill-3"/>
          <p:cNvSpPr>
            <a:spLocks noGrp="1"/>
          </p:cNvSpPr>
          <p:nvPr/>
        </p:nvSpPr>
        <p:spPr>
          <a:xfrm>
            <a:off x="5495925" y="4152900"/>
            <a:ext cx="1200150" cy="285750"/>
          </a:xfrm>
          <a:prstGeom prst="roundRect">
            <a:avLst>
              <a:gd name="adj" fmla="val 50000"/>
            </a:avLst>
          </a:prstGeom>
          <a:solidFill>
            <a:srgbClr val="EDF3F8"/>
          </a:solidFill>
          <a:ln w="0">
            <a:noFill/>
            <a:prstDash val="solid"/>
          </a:ln>
        </p:spPr>
      </p:sp>
      <p:sp>
        <p:nvSpPr>
          <p:cNvPr id="46" name="p5-center-pill-3-text"/>
          <p:cNvSpPr>
            <a:spLocks noGrp="1"/>
          </p:cNvSpPr>
          <p:nvPr/>
        </p:nvSpPr>
        <p:spPr>
          <a:xfrm>
            <a:off x="5715000" y="4210050"/>
            <a:ext cx="781050" cy="171450"/>
          </a:xfrm>
          <a:prstGeom prst="rect">
            <a:avLst/>
          </a:prstGeom>
          <a:noFill/>
          <a:ln w="0">
            <a:noFill/>
            <a:prstDash val="solid"/>
          </a:ln>
        </p:spPr>
        <p:txBody>
          <a:bodyPr wrap="square" lIns="0" tIns="0" rIns="0" bIns="0" anchor="t"/>
          <a:lstStyle/>
          <a:p>
            <a:pPr algn="ctr">
              <a:buNone/>
              <a:defRPr sz="1125" b="1">
                <a:solidFill>
                  <a:srgbClr val="1F557F"/>
                </a:solidFill>
                <a:latin typeface="MiSans" panose="00000500000000000000" charset="-122"/>
                <a:ea typeface="MiSans" panose="00000500000000000000" charset="-122"/>
                <a:cs typeface="MiSans" panose="00000500000000000000" charset="-122"/>
              </a:defRPr>
            </a:pPr>
            <a:r>
              <a:rPr sz="1125" b="1">
                <a:solidFill>
                  <a:srgbClr val="1F557F"/>
                </a:solidFill>
                <a:latin typeface="MiSans" panose="00000500000000000000" charset="-122"/>
                <a:ea typeface="MiSans" panose="00000500000000000000" charset="-122"/>
                <a:cs typeface="MiSans" panose="00000500000000000000" charset="-122"/>
              </a:rPr>
              <a:t>弹性扩展</a:t>
            </a:r>
            <a:endParaRPr sz="1125" b="1">
              <a:solidFill>
                <a:srgbClr val="1F557F"/>
              </a:solidFill>
              <a:latin typeface="MiSans" panose="00000500000000000000" charset="-122"/>
              <a:ea typeface="MiSans" panose="00000500000000000000" charset="-122"/>
              <a:cs typeface="MiSans" panose="00000500000000000000" charset="-122"/>
            </a:endParaRPr>
          </a:p>
        </p:txBody>
      </p:sp>
      <p:sp>
        <p:nvSpPr>
          <p:cNvPr id="47" name="p5-connector-1"/>
          <p:cNvSpPr>
            <a:spLocks noGrp="1"/>
          </p:cNvSpPr>
          <p:nvPr/>
        </p:nvSpPr>
        <p:spPr>
          <a:xfrm>
            <a:off x="5038725" y="2066925"/>
            <a:ext cx="219075" cy="0"/>
          </a:xfrm>
          <a:prstGeom prst="line">
            <a:avLst/>
          </a:prstGeom>
          <a:noFill/>
          <a:ln w="22860">
            <a:solidFill>
              <a:srgbClr val="2C6597"/>
            </a:solidFill>
            <a:prstDash val="solid"/>
          </a:ln>
        </p:spPr>
      </p:sp>
      <p:sp>
        <p:nvSpPr>
          <p:cNvPr id="48" name="p5-card-1"/>
          <p:cNvSpPr>
            <a:spLocks noGrp="1"/>
          </p:cNvSpPr>
          <p:nvPr/>
        </p:nvSpPr>
        <p:spPr>
          <a:xfrm>
            <a:off x="800100" y="1628775"/>
            <a:ext cx="4238625" cy="895350"/>
          </a:xfrm>
          <a:prstGeom prst="roundRect">
            <a:avLst>
              <a:gd name="adj" fmla="val 10638"/>
            </a:avLst>
          </a:prstGeom>
          <a:solidFill>
            <a:srgbClr val="FFFFFF"/>
          </a:solidFill>
          <a:ln w="9525">
            <a:solidFill>
              <a:srgbClr val="D6E5EE"/>
            </a:solidFill>
            <a:prstDash val="solid"/>
          </a:ln>
        </p:spPr>
        <p:style>
          <a:lnRef idx="0">
            <a:srgbClr val="FFFFFF"/>
          </a:lnRef>
          <a:fillRef idx="0">
            <a:srgbClr val="FFFFFF"/>
          </a:fillRef>
          <a:effectRef idx="4">
            <a:srgbClr val="FFFFFF"/>
          </a:effectRef>
          <a:fontRef idx="major"/>
        </p:style>
      </p:sp>
      <p:sp>
        <p:nvSpPr>
          <p:cNvPr id="49" name="p5-strip-1"/>
          <p:cNvSpPr>
            <a:spLocks noGrp="1"/>
          </p:cNvSpPr>
          <p:nvPr/>
        </p:nvSpPr>
        <p:spPr>
          <a:xfrm>
            <a:off x="800100" y="1628775"/>
            <a:ext cx="76200" cy="895350"/>
          </a:xfrm>
          <a:prstGeom prst="rect">
            <a:avLst/>
          </a:prstGeom>
          <a:solidFill>
            <a:srgbClr val="2C6597"/>
          </a:solidFill>
          <a:ln w="0">
            <a:noFill/>
            <a:prstDash val="solid"/>
          </a:ln>
        </p:spPr>
      </p:sp>
      <p:sp>
        <p:nvSpPr>
          <p:cNvPr id="50" name="p5-index-1"/>
          <p:cNvSpPr>
            <a:spLocks noGrp="1"/>
          </p:cNvSpPr>
          <p:nvPr/>
        </p:nvSpPr>
        <p:spPr>
          <a:xfrm>
            <a:off x="1009650" y="1790700"/>
            <a:ext cx="438150" cy="228600"/>
          </a:xfrm>
          <a:prstGeom prst="rect">
            <a:avLst/>
          </a:prstGeom>
          <a:noFill/>
          <a:ln w="0">
            <a:noFill/>
            <a:prstDash val="solid"/>
          </a:ln>
        </p:spPr>
        <p:txBody>
          <a:bodyPr wrap="square" lIns="0" tIns="0" rIns="0" bIns="0" anchor="t"/>
          <a:lstStyle/>
          <a:p>
            <a:pPr algn="ctr">
              <a:buNone/>
              <a:defRPr sz="1500" b="1">
                <a:solidFill>
                  <a:srgbClr val="2C6597"/>
                </a:solidFill>
                <a:latin typeface="MiSans" panose="00000500000000000000" charset="-122"/>
                <a:ea typeface="MiSans" panose="00000500000000000000" charset="-122"/>
                <a:cs typeface="MiSans" panose="00000500000000000000" charset="-122"/>
              </a:defRPr>
            </a:pPr>
            <a:r>
              <a:rPr sz="1500" b="1">
                <a:solidFill>
                  <a:srgbClr val="2C6597"/>
                </a:solidFill>
                <a:latin typeface="MiSans" panose="00000500000000000000" charset="-122"/>
                <a:ea typeface="MiSans" panose="00000500000000000000" charset="-122"/>
                <a:cs typeface="MiSans" panose="00000500000000000000" charset="-122"/>
              </a:rPr>
              <a:t>01</a:t>
            </a:r>
            <a:endParaRPr sz="1500" b="1">
              <a:solidFill>
                <a:srgbClr val="2C6597"/>
              </a:solidFill>
              <a:latin typeface="MiSans" panose="00000500000000000000" charset="-122"/>
              <a:ea typeface="MiSans" panose="00000500000000000000" charset="-122"/>
              <a:cs typeface="MiSans" panose="00000500000000000000" charset="-122"/>
            </a:endParaRPr>
          </a:p>
        </p:txBody>
      </p:sp>
      <p:sp>
        <p:nvSpPr>
          <p:cNvPr id="51" name="p5-heading-1"/>
          <p:cNvSpPr>
            <a:spLocks noGrp="1"/>
          </p:cNvSpPr>
          <p:nvPr/>
        </p:nvSpPr>
        <p:spPr>
          <a:xfrm>
            <a:off x="1581150" y="1743075"/>
            <a:ext cx="2571750" cy="238125"/>
          </a:xfrm>
          <a:prstGeom prst="rect">
            <a:avLst/>
          </a:prstGeom>
          <a:noFill/>
          <a:ln w="0">
            <a:noFill/>
            <a:prstDash val="solid"/>
          </a:ln>
        </p:spPr>
        <p:txBody>
          <a:bodyPr wrap="square" lIns="0" tIns="0" rIns="0" bIns="0" anchor="t"/>
          <a:lstStyle/>
          <a:p>
            <a:pPr algn="l">
              <a:buNone/>
              <a:defRPr sz="1350" b="1">
                <a:solidFill>
                  <a:srgbClr val="1B2F40"/>
                </a:solidFill>
                <a:latin typeface="MiSans" panose="00000500000000000000" charset="-122"/>
                <a:ea typeface="MiSans" panose="00000500000000000000" charset="-122"/>
                <a:cs typeface="MiSans" panose="00000500000000000000" charset="-122"/>
              </a:defRPr>
            </a:pPr>
            <a:r>
              <a:rPr sz="1350" b="1">
                <a:solidFill>
                  <a:srgbClr val="1B2F40"/>
                </a:solidFill>
                <a:latin typeface="MiSans" panose="00000500000000000000" charset="-122"/>
                <a:ea typeface="MiSans" panose="00000500000000000000" charset="-122"/>
                <a:cs typeface="MiSans" panose="00000500000000000000" charset="-122"/>
              </a:rPr>
              <a:t>专业接入团队</a:t>
            </a:r>
            <a:endParaRPr sz="1350" b="1">
              <a:solidFill>
                <a:srgbClr val="1B2F40"/>
              </a:solidFill>
              <a:latin typeface="MiSans" panose="00000500000000000000" charset="-122"/>
              <a:ea typeface="MiSans" panose="00000500000000000000" charset="-122"/>
              <a:cs typeface="MiSans" panose="00000500000000000000" charset="-122"/>
            </a:endParaRPr>
          </a:p>
        </p:txBody>
      </p:sp>
      <p:sp>
        <p:nvSpPr>
          <p:cNvPr id="52" name="p5-body-1"/>
          <p:cNvSpPr>
            <a:spLocks noGrp="1"/>
          </p:cNvSpPr>
          <p:nvPr/>
        </p:nvSpPr>
        <p:spPr>
          <a:xfrm>
            <a:off x="1581150" y="2038350"/>
            <a:ext cx="3429000" cy="400050"/>
          </a:xfrm>
          <a:prstGeom prst="rect">
            <a:avLst/>
          </a:prstGeom>
          <a:noFill/>
          <a:ln w="0">
            <a:noFill/>
            <a:prstDash val="solid"/>
          </a:ln>
        </p:spPr>
        <p:txBody>
          <a:bodyPr wrap="square" lIns="0" tIns="0" rIns="0" bIns="0" anchor="t"/>
          <a:lstStyle/>
          <a:p>
            <a:pPr algn="l">
              <a:buNone/>
              <a:defRPr sz="1200">
                <a:solidFill>
                  <a:srgbClr val="5F7282"/>
                </a:solidFill>
                <a:latin typeface="MiSans" panose="00000500000000000000" charset="-122"/>
                <a:ea typeface="MiSans" panose="00000500000000000000" charset="-122"/>
                <a:cs typeface="MiSans" panose="00000500000000000000" charset="-122"/>
              </a:defRPr>
            </a:pPr>
            <a:r>
              <a:rPr sz="1200">
                <a:solidFill>
                  <a:srgbClr val="5F7282"/>
                </a:solidFill>
                <a:latin typeface="MiSans" panose="00000500000000000000" charset="-122"/>
                <a:ea typeface="MiSans" panose="00000500000000000000" charset="-122"/>
                <a:cs typeface="MiSans" panose="00000500000000000000" charset="-122"/>
              </a:rPr>
              <a:t>专业的通用金融信息传输系统开发接入团队，快速进入二开与验收流程。</a:t>
            </a:r>
            <a:endParaRPr sz="1200">
              <a:solidFill>
                <a:srgbClr val="5F7282"/>
              </a:solidFill>
              <a:latin typeface="MiSans" panose="00000500000000000000" charset="-122"/>
              <a:ea typeface="MiSans" panose="00000500000000000000" charset="-122"/>
              <a:cs typeface="MiSans" panose="00000500000000000000" charset="-122"/>
            </a:endParaRPr>
          </a:p>
        </p:txBody>
      </p:sp>
      <p:sp>
        <p:nvSpPr>
          <p:cNvPr id="53" name="p5-connector-2"/>
          <p:cNvSpPr>
            <a:spLocks noGrp="1"/>
          </p:cNvSpPr>
          <p:nvPr/>
        </p:nvSpPr>
        <p:spPr>
          <a:xfrm>
            <a:off x="5038725" y="3286125"/>
            <a:ext cx="219075" cy="0"/>
          </a:xfrm>
          <a:prstGeom prst="line">
            <a:avLst/>
          </a:prstGeom>
          <a:noFill/>
          <a:ln w="22860">
            <a:solidFill>
              <a:srgbClr val="2F9FB2"/>
            </a:solidFill>
            <a:prstDash val="solid"/>
          </a:ln>
        </p:spPr>
      </p:sp>
      <p:sp>
        <p:nvSpPr>
          <p:cNvPr id="54" name="p5-card-2"/>
          <p:cNvSpPr>
            <a:spLocks noGrp="1"/>
          </p:cNvSpPr>
          <p:nvPr/>
        </p:nvSpPr>
        <p:spPr>
          <a:xfrm>
            <a:off x="800100" y="2847975"/>
            <a:ext cx="4238625" cy="895350"/>
          </a:xfrm>
          <a:prstGeom prst="roundRect">
            <a:avLst>
              <a:gd name="adj" fmla="val 10638"/>
            </a:avLst>
          </a:prstGeom>
          <a:solidFill>
            <a:srgbClr val="FFFFFF"/>
          </a:solidFill>
          <a:ln w="9525">
            <a:solidFill>
              <a:srgbClr val="D6E5EE"/>
            </a:solidFill>
            <a:prstDash val="solid"/>
          </a:ln>
        </p:spPr>
        <p:style>
          <a:lnRef idx="0">
            <a:srgbClr val="FFFFFF"/>
          </a:lnRef>
          <a:fillRef idx="0">
            <a:srgbClr val="FFFFFF"/>
          </a:fillRef>
          <a:effectRef idx="4">
            <a:srgbClr val="FFFFFF"/>
          </a:effectRef>
          <a:fontRef idx="major"/>
        </p:style>
      </p:sp>
      <p:sp>
        <p:nvSpPr>
          <p:cNvPr id="55" name="p5-strip-2"/>
          <p:cNvSpPr>
            <a:spLocks noGrp="1"/>
          </p:cNvSpPr>
          <p:nvPr/>
        </p:nvSpPr>
        <p:spPr>
          <a:xfrm>
            <a:off x="800100" y="2847975"/>
            <a:ext cx="76200" cy="895350"/>
          </a:xfrm>
          <a:prstGeom prst="rect">
            <a:avLst/>
          </a:prstGeom>
          <a:solidFill>
            <a:srgbClr val="2F9FB2"/>
          </a:solidFill>
          <a:ln w="0">
            <a:noFill/>
            <a:prstDash val="solid"/>
          </a:ln>
        </p:spPr>
      </p:sp>
      <p:sp>
        <p:nvSpPr>
          <p:cNvPr id="56" name="p5-index-2"/>
          <p:cNvSpPr>
            <a:spLocks noGrp="1"/>
          </p:cNvSpPr>
          <p:nvPr/>
        </p:nvSpPr>
        <p:spPr>
          <a:xfrm>
            <a:off x="1009650" y="3009900"/>
            <a:ext cx="438150" cy="228600"/>
          </a:xfrm>
          <a:prstGeom prst="rect">
            <a:avLst/>
          </a:prstGeom>
          <a:noFill/>
          <a:ln w="0">
            <a:noFill/>
            <a:prstDash val="solid"/>
          </a:ln>
        </p:spPr>
        <p:txBody>
          <a:bodyPr wrap="square" lIns="0" tIns="0" rIns="0" bIns="0" anchor="t"/>
          <a:lstStyle/>
          <a:p>
            <a:pPr algn="ctr">
              <a:buNone/>
              <a:defRPr sz="1500" b="1">
                <a:solidFill>
                  <a:srgbClr val="2F9FB2"/>
                </a:solidFill>
                <a:latin typeface="MiSans" panose="00000500000000000000" charset="-122"/>
                <a:ea typeface="MiSans" panose="00000500000000000000" charset="-122"/>
                <a:cs typeface="MiSans" panose="00000500000000000000" charset="-122"/>
              </a:defRPr>
            </a:pPr>
            <a:r>
              <a:rPr sz="1500" b="1">
                <a:solidFill>
                  <a:srgbClr val="2F9FB2"/>
                </a:solidFill>
                <a:latin typeface="MiSans" panose="00000500000000000000" charset="-122"/>
                <a:ea typeface="MiSans" panose="00000500000000000000" charset="-122"/>
                <a:cs typeface="MiSans" panose="00000500000000000000" charset="-122"/>
              </a:rPr>
              <a:t>02</a:t>
            </a:r>
            <a:endParaRPr sz="1500" b="1">
              <a:solidFill>
                <a:srgbClr val="2F9FB2"/>
              </a:solidFill>
              <a:latin typeface="MiSans" panose="00000500000000000000" charset="-122"/>
              <a:ea typeface="MiSans" panose="00000500000000000000" charset="-122"/>
              <a:cs typeface="MiSans" panose="00000500000000000000" charset="-122"/>
            </a:endParaRPr>
          </a:p>
        </p:txBody>
      </p:sp>
      <p:sp>
        <p:nvSpPr>
          <p:cNvPr id="57" name="p5-heading-2"/>
          <p:cNvSpPr>
            <a:spLocks noGrp="1"/>
          </p:cNvSpPr>
          <p:nvPr/>
        </p:nvSpPr>
        <p:spPr>
          <a:xfrm>
            <a:off x="1581150" y="2962275"/>
            <a:ext cx="2571750" cy="238125"/>
          </a:xfrm>
          <a:prstGeom prst="rect">
            <a:avLst/>
          </a:prstGeom>
          <a:noFill/>
          <a:ln w="0">
            <a:noFill/>
            <a:prstDash val="solid"/>
          </a:ln>
        </p:spPr>
        <p:txBody>
          <a:bodyPr wrap="square" lIns="0" tIns="0" rIns="0" bIns="0" anchor="t"/>
          <a:lstStyle/>
          <a:p>
            <a:pPr algn="l">
              <a:buNone/>
              <a:defRPr sz="1350" b="1">
                <a:solidFill>
                  <a:srgbClr val="1B2F40"/>
                </a:solidFill>
                <a:latin typeface="MiSans" panose="00000500000000000000" charset="-122"/>
                <a:ea typeface="MiSans" panose="00000500000000000000" charset="-122"/>
                <a:cs typeface="MiSans" panose="00000500000000000000" charset="-122"/>
              </a:defRPr>
            </a:pPr>
            <a:r>
              <a:rPr sz="1350" b="1">
                <a:solidFill>
                  <a:srgbClr val="1B2F40"/>
                </a:solidFill>
                <a:latin typeface="MiSans" panose="00000500000000000000" charset="-122"/>
                <a:ea typeface="MiSans" panose="00000500000000000000" charset="-122"/>
                <a:cs typeface="MiSans" panose="00000500000000000000" charset="-122"/>
              </a:rPr>
              <a:t>全套文档支持</a:t>
            </a:r>
            <a:endParaRPr sz="1350" b="1">
              <a:solidFill>
                <a:srgbClr val="1B2F40"/>
              </a:solidFill>
              <a:latin typeface="MiSans" panose="00000500000000000000" charset="-122"/>
              <a:ea typeface="MiSans" panose="00000500000000000000" charset="-122"/>
              <a:cs typeface="MiSans" panose="00000500000000000000" charset="-122"/>
            </a:endParaRPr>
          </a:p>
        </p:txBody>
      </p:sp>
      <p:sp>
        <p:nvSpPr>
          <p:cNvPr id="58" name="p5-body-2"/>
          <p:cNvSpPr>
            <a:spLocks noGrp="1"/>
          </p:cNvSpPr>
          <p:nvPr/>
        </p:nvSpPr>
        <p:spPr>
          <a:xfrm>
            <a:off x="1581150" y="3257550"/>
            <a:ext cx="3429000" cy="400050"/>
          </a:xfrm>
          <a:prstGeom prst="rect">
            <a:avLst/>
          </a:prstGeom>
          <a:noFill/>
          <a:ln w="0">
            <a:noFill/>
            <a:prstDash val="solid"/>
          </a:ln>
        </p:spPr>
        <p:txBody>
          <a:bodyPr wrap="square" lIns="0" tIns="0" rIns="0" bIns="0" anchor="t"/>
          <a:lstStyle/>
          <a:p>
            <a:pPr algn="l">
              <a:buNone/>
              <a:defRPr sz="1200">
                <a:solidFill>
                  <a:srgbClr val="5F7282"/>
                </a:solidFill>
                <a:latin typeface="MiSans" panose="00000500000000000000" charset="-122"/>
                <a:ea typeface="MiSans" panose="00000500000000000000" charset="-122"/>
                <a:cs typeface="MiSans" panose="00000500000000000000" charset="-122"/>
              </a:defRPr>
            </a:pPr>
            <a:r>
              <a:rPr sz="1200">
                <a:solidFill>
                  <a:srgbClr val="5F7282"/>
                </a:solidFill>
                <a:latin typeface="MiSans" panose="00000500000000000000" charset="-122"/>
                <a:ea typeface="MiSans" panose="00000500000000000000" charset="-122"/>
                <a:cs typeface="MiSans" panose="00000500000000000000" charset="-122"/>
              </a:rPr>
              <a:t>提供全套文档支持，业务系统对接时无需关注底层细节。</a:t>
            </a:r>
            <a:endParaRPr sz="1200">
              <a:solidFill>
                <a:srgbClr val="5F7282"/>
              </a:solidFill>
              <a:latin typeface="MiSans" panose="00000500000000000000" charset="-122"/>
              <a:ea typeface="MiSans" panose="00000500000000000000" charset="-122"/>
              <a:cs typeface="MiSans" panose="00000500000000000000" charset="-122"/>
            </a:endParaRPr>
          </a:p>
        </p:txBody>
      </p:sp>
      <p:sp>
        <p:nvSpPr>
          <p:cNvPr id="59" name="p5-connector-3"/>
          <p:cNvSpPr>
            <a:spLocks noGrp="1"/>
          </p:cNvSpPr>
          <p:nvPr/>
        </p:nvSpPr>
        <p:spPr>
          <a:xfrm>
            <a:off x="5038725" y="4505325"/>
            <a:ext cx="219075" cy="0"/>
          </a:xfrm>
          <a:prstGeom prst="line">
            <a:avLst/>
          </a:prstGeom>
          <a:noFill/>
          <a:ln w="22860">
            <a:solidFill>
              <a:srgbClr val="3F9D86"/>
            </a:solidFill>
            <a:prstDash val="solid"/>
          </a:ln>
        </p:spPr>
      </p:sp>
      <p:sp>
        <p:nvSpPr>
          <p:cNvPr id="60" name="p5-card-3"/>
          <p:cNvSpPr>
            <a:spLocks noGrp="1"/>
          </p:cNvSpPr>
          <p:nvPr/>
        </p:nvSpPr>
        <p:spPr>
          <a:xfrm>
            <a:off x="800100" y="4067175"/>
            <a:ext cx="4238625" cy="895350"/>
          </a:xfrm>
          <a:prstGeom prst="roundRect">
            <a:avLst>
              <a:gd name="adj" fmla="val 10638"/>
            </a:avLst>
          </a:prstGeom>
          <a:solidFill>
            <a:srgbClr val="FFFFFF"/>
          </a:solidFill>
          <a:ln w="9525">
            <a:solidFill>
              <a:srgbClr val="D6E5EE"/>
            </a:solidFill>
            <a:prstDash val="solid"/>
          </a:ln>
        </p:spPr>
        <p:style>
          <a:lnRef idx="0">
            <a:srgbClr val="FFFFFF"/>
          </a:lnRef>
          <a:fillRef idx="0">
            <a:srgbClr val="FFFFFF"/>
          </a:fillRef>
          <a:effectRef idx="4">
            <a:srgbClr val="FFFFFF"/>
          </a:effectRef>
          <a:fontRef idx="major"/>
        </p:style>
      </p:sp>
      <p:sp>
        <p:nvSpPr>
          <p:cNvPr id="61" name="p5-strip-3"/>
          <p:cNvSpPr>
            <a:spLocks noGrp="1"/>
          </p:cNvSpPr>
          <p:nvPr/>
        </p:nvSpPr>
        <p:spPr>
          <a:xfrm>
            <a:off x="800100" y="4067175"/>
            <a:ext cx="76200" cy="895350"/>
          </a:xfrm>
          <a:prstGeom prst="rect">
            <a:avLst/>
          </a:prstGeom>
          <a:solidFill>
            <a:srgbClr val="3F9D86"/>
          </a:solidFill>
          <a:ln w="0">
            <a:noFill/>
            <a:prstDash val="solid"/>
          </a:ln>
        </p:spPr>
      </p:sp>
      <p:sp>
        <p:nvSpPr>
          <p:cNvPr id="62" name="p5-index-3"/>
          <p:cNvSpPr>
            <a:spLocks noGrp="1"/>
          </p:cNvSpPr>
          <p:nvPr/>
        </p:nvSpPr>
        <p:spPr>
          <a:xfrm>
            <a:off x="1009650" y="4229100"/>
            <a:ext cx="438150" cy="228600"/>
          </a:xfrm>
          <a:prstGeom prst="rect">
            <a:avLst/>
          </a:prstGeom>
          <a:noFill/>
          <a:ln w="0">
            <a:noFill/>
            <a:prstDash val="solid"/>
          </a:ln>
        </p:spPr>
        <p:txBody>
          <a:bodyPr wrap="square" lIns="0" tIns="0" rIns="0" bIns="0" anchor="t"/>
          <a:lstStyle/>
          <a:p>
            <a:pPr algn="ctr">
              <a:buNone/>
              <a:defRPr sz="1500" b="1">
                <a:solidFill>
                  <a:srgbClr val="3F9D86"/>
                </a:solidFill>
                <a:latin typeface="MiSans" panose="00000500000000000000" charset="-122"/>
                <a:ea typeface="MiSans" panose="00000500000000000000" charset="-122"/>
                <a:cs typeface="MiSans" panose="00000500000000000000" charset="-122"/>
              </a:defRPr>
            </a:pPr>
            <a:r>
              <a:rPr sz="1500" b="1">
                <a:solidFill>
                  <a:srgbClr val="3F9D86"/>
                </a:solidFill>
                <a:latin typeface="MiSans" panose="00000500000000000000" charset="-122"/>
                <a:ea typeface="MiSans" panose="00000500000000000000" charset="-122"/>
                <a:cs typeface="MiSans" panose="00000500000000000000" charset="-122"/>
              </a:rPr>
              <a:t>03</a:t>
            </a:r>
            <a:endParaRPr sz="1500" b="1">
              <a:solidFill>
                <a:srgbClr val="3F9D86"/>
              </a:solidFill>
              <a:latin typeface="MiSans" panose="00000500000000000000" charset="-122"/>
              <a:ea typeface="MiSans" panose="00000500000000000000" charset="-122"/>
              <a:cs typeface="MiSans" panose="00000500000000000000" charset="-122"/>
            </a:endParaRPr>
          </a:p>
        </p:txBody>
      </p:sp>
      <p:sp>
        <p:nvSpPr>
          <p:cNvPr id="63" name="p5-heading-3"/>
          <p:cNvSpPr>
            <a:spLocks noGrp="1"/>
          </p:cNvSpPr>
          <p:nvPr/>
        </p:nvSpPr>
        <p:spPr>
          <a:xfrm>
            <a:off x="1581150" y="4181475"/>
            <a:ext cx="2571750" cy="238125"/>
          </a:xfrm>
          <a:prstGeom prst="rect">
            <a:avLst/>
          </a:prstGeom>
          <a:noFill/>
          <a:ln w="0">
            <a:noFill/>
            <a:prstDash val="solid"/>
          </a:ln>
        </p:spPr>
        <p:txBody>
          <a:bodyPr wrap="square" lIns="0" tIns="0" rIns="0" bIns="0" anchor="t"/>
          <a:lstStyle/>
          <a:p>
            <a:pPr algn="l">
              <a:buNone/>
              <a:defRPr sz="1350" b="1">
                <a:solidFill>
                  <a:srgbClr val="1B2F40"/>
                </a:solidFill>
                <a:latin typeface="MiSans" panose="00000500000000000000" charset="-122"/>
                <a:ea typeface="MiSans" panose="00000500000000000000" charset="-122"/>
                <a:cs typeface="MiSans" panose="00000500000000000000" charset="-122"/>
              </a:defRPr>
            </a:pPr>
            <a:r>
              <a:rPr sz="1350" b="1">
                <a:solidFill>
                  <a:srgbClr val="1B2F40"/>
                </a:solidFill>
                <a:latin typeface="MiSans" panose="00000500000000000000" charset="-122"/>
                <a:ea typeface="MiSans" panose="00000500000000000000" charset="-122"/>
                <a:cs typeface="MiSans" panose="00000500000000000000" charset="-122"/>
              </a:rPr>
              <a:t>安全可靠</a:t>
            </a:r>
            <a:endParaRPr sz="1350" b="1">
              <a:solidFill>
                <a:srgbClr val="1B2F40"/>
              </a:solidFill>
              <a:latin typeface="MiSans" panose="00000500000000000000" charset="-122"/>
              <a:ea typeface="MiSans" panose="00000500000000000000" charset="-122"/>
              <a:cs typeface="MiSans" panose="00000500000000000000" charset="-122"/>
            </a:endParaRPr>
          </a:p>
        </p:txBody>
      </p:sp>
      <p:sp>
        <p:nvSpPr>
          <p:cNvPr id="64" name="p5-body-3"/>
          <p:cNvSpPr>
            <a:spLocks noGrp="1"/>
          </p:cNvSpPr>
          <p:nvPr/>
        </p:nvSpPr>
        <p:spPr>
          <a:xfrm>
            <a:off x="1581150" y="4476750"/>
            <a:ext cx="3429000" cy="400050"/>
          </a:xfrm>
          <a:prstGeom prst="rect">
            <a:avLst/>
          </a:prstGeom>
          <a:noFill/>
          <a:ln w="0">
            <a:noFill/>
            <a:prstDash val="solid"/>
          </a:ln>
        </p:spPr>
        <p:txBody>
          <a:bodyPr wrap="square" lIns="0" tIns="0" rIns="0" bIns="0" anchor="t"/>
          <a:lstStyle/>
          <a:p>
            <a:pPr algn="l">
              <a:buNone/>
              <a:defRPr sz="1200">
                <a:solidFill>
                  <a:srgbClr val="5F7282"/>
                </a:solidFill>
                <a:latin typeface="MiSans" panose="00000500000000000000" charset="-122"/>
                <a:ea typeface="MiSans" panose="00000500000000000000" charset="-122"/>
                <a:cs typeface="MiSans" panose="00000500000000000000" charset="-122"/>
              </a:defRPr>
            </a:pPr>
            <a:r>
              <a:rPr sz="1200">
                <a:solidFill>
                  <a:srgbClr val="5F7282"/>
                </a:solidFill>
                <a:latin typeface="MiSans" panose="00000500000000000000" charset="-122"/>
                <a:ea typeface="MiSans" panose="00000500000000000000" charset="-122"/>
                <a:cs typeface="MiSans" panose="00000500000000000000" charset="-122"/>
              </a:rPr>
              <a:t>经多次漏洞扫描、静态代码扫描，数据交互加签与认证，保障系统数据安全。</a:t>
            </a:r>
            <a:endParaRPr sz="1200">
              <a:solidFill>
                <a:srgbClr val="5F7282"/>
              </a:solidFill>
              <a:latin typeface="MiSans" panose="00000500000000000000" charset="-122"/>
              <a:ea typeface="MiSans" panose="00000500000000000000" charset="-122"/>
              <a:cs typeface="MiSans" panose="00000500000000000000" charset="-122"/>
            </a:endParaRPr>
          </a:p>
        </p:txBody>
      </p:sp>
      <p:sp>
        <p:nvSpPr>
          <p:cNvPr id="65" name="p5-connector-4"/>
          <p:cNvSpPr>
            <a:spLocks noGrp="1"/>
          </p:cNvSpPr>
          <p:nvPr/>
        </p:nvSpPr>
        <p:spPr>
          <a:xfrm>
            <a:off x="6934200" y="2066925"/>
            <a:ext cx="304800" cy="0"/>
          </a:xfrm>
          <a:prstGeom prst="line">
            <a:avLst/>
          </a:prstGeom>
          <a:noFill/>
          <a:ln w="22860">
            <a:solidFill>
              <a:srgbClr val="2C6597"/>
            </a:solidFill>
            <a:prstDash val="solid"/>
          </a:ln>
        </p:spPr>
      </p:sp>
      <p:sp>
        <p:nvSpPr>
          <p:cNvPr id="66" name="p5-card-4"/>
          <p:cNvSpPr>
            <a:spLocks noGrp="1"/>
          </p:cNvSpPr>
          <p:nvPr/>
        </p:nvSpPr>
        <p:spPr>
          <a:xfrm>
            <a:off x="7239000" y="1628775"/>
            <a:ext cx="4238625" cy="895350"/>
          </a:xfrm>
          <a:prstGeom prst="roundRect">
            <a:avLst>
              <a:gd name="adj" fmla="val 10638"/>
            </a:avLst>
          </a:prstGeom>
          <a:solidFill>
            <a:srgbClr val="FFFFFF"/>
          </a:solidFill>
          <a:ln w="9525">
            <a:solidFill>
              <a:srgbClr val="D6E5EE"/>
            </a:solidFill>
            <a:prstDash val="solid"/>
          </a:ln>
        </p:spPr>
        <p:style>
          <a:lnRef idx="0">
            <a:srgbClr val="FFFFFF"/>
          </a:lnRef>
          <a:fillRef idx="0">
            <a:srgbClr val="FFFFFF"/>
          </a:fillRef>
          <a:effectRef idx="4">
            <a:srgbClr val="FFFFFF"/>
          </a:effectRef>
          <a:fontRef idx="major"/>
        </p:style>
      </p:sp>
      <p:sp>
        <p:nvSpPr>
          <p:cNvPr id="67" name="p5-strip-4"/>
          <p:cNvSpPr>
            <a:spLocks noGrp="1"/>
          </p:cNvSpPr>
          <p:nvPr/>
        </p:nvSpPr>
        <p:spPr>
          <a:xfrm>
            <a:off x="7239000" y="1628775"/>
            <a:ext cx="76200" cy="895350"/>
          </a:xfrm>
          <a:prstGeom prst="rect">
            <a:avLst/>
          </a:prstGeom>
          <a:solidFill>
            <a:srgbClr val="2C6597"/>
          </a:solidFill>
          <a:ln w="0">
            <a:noFill/>
            <a:prstDash val="solid"/>
          </a:ln>
        </p:spPr>
      </p:sp>
      <p:sp>
        <p:nvSpPr>
          <p:cNvPr id="68" name="p5-index-4"/>
          <p:cNvSpPr>
            <a:spLocks noGrp="1"/>
          </p:cNvSpPr>
          <p:nvPr/>
        </p:nvSpPr>
        <p:spPr>
          <a:xfrm>
            <a:off x="7448550" y="1790700"/>
            <a:ext cx="438150" cy="228600"/>
          </a:xfrm>
          <a:prstGeom prst="rect">
            <a:avLst/>
          </a:prstGeom>
          <a:noFill/>
          <a:ln w="0">
            <a:noFill/>
            <a:prstDash val="solid"/>
          </a:ln>
        </p:spPr>
        <p:txBody>
          <a:bodyPr wrap="square" lIns="0" tIns="0" rIns="0" bIns="0" anchor="t"/>
          <a:lstStyle/>
          <a:p>
            <a:pPr algn="ctr">
              <a:buNone/>
              <a:defRPr sz="1500" b="1">
                <a:solidFill>
                  <a:srgbClr val="2C6597"/>
                </a:solidFill>
                <a:latin typeface="MiSans" panose="00000500000000000000" charset="-122"/>
                <a:ea typeface="MiSans" panose="00000500000000000000" charset="-122"/>
                <a:cs typeface="MiSans" panose="00000500000000000000" charset="-122"/>
              </a:defRPr>
            </a:pPr>
            <a:r>
              <a:rPr sz="1500" b="1">
                <a:solidFill>
                  <a:srgbClr val="2C6597"/>
                </a:solidFill>
                <a:latin typeface="MiSans" panose="00000500000000000000" charset="-122"/>
                <a:ea typeface="MiSans" panose="00000500000000000000" charset="-122"/>
                <a:cs typeface="MiSans" panose="00000500000000000000" charset="-122"/>
              </a:rPr>
              <a:t>04</a:t>
            </a:r>
            <a:endParaRPr sz="1500" b="1">
              <a:solidFill>
                <a:srgbClr val="2C6597"/>
              </a:solidFill>
              <a:latin typeface="MiSans" panose="00000500000000000000" charset="-122"/>
              <a:ea typeface="MiSans" panose="00000500000000000000" charset="-122"/>
              <a:cs typeface="MiSans" panose="00000500000000000000" charset="-122"/>
            </a:endParaRPr>
          </a:p>
        </p:txBody>
      </p:sp>
      <p:sp>
        <p:nvSpPr>
          <p:cNvPr id="69" name="p5-heading-4"/>
          <p:cNvSpPr>
            <a:spLocks noGrp="1"/>
          </p:cNvSpPr>
          <p:nvPr/>
        </p:nvSpPr>
        <p:spPr>
          <a:xfrm>
            <a:off x="8020050" y="1743075"/>
            <a:ext cx="2571750" cy="238125"/>
          </a:xfrm>
          <a:prstGeom prst="rect">
            <a:avLst/>
          </a:prstGeom>
          <a:noFill/>
          <a:ln w="0">
            <a:noFill/>
            <a:prstDash val="solid"/>
          </a:ln>
        </p:spPr>
        <p:txBody>
          <a:bodyPr wrap="square" lIns="0" tIns="0" rIns="0" bIns="0" anchor="t"/>
          <a:lstStyle/>
          <a:p>
            <a:pPr algn="l">
              <a:buNone/>
              <a:defRPr sz="1350" b="1">
                <a:solidFill>
                  <a:srgbClr val="1B2F40"/>
                </a:solidFill>
                <a:latin typeface="MiSans" panose="00000500000000000000" charset="-122"/>
                <a:ea typeface="MiSans" panose="00000500000000000000" charset="-122"/>
                <a:cs typeface="MiSans" panose="00000500000000000000" charset="-122"/>
              </a:defRPr>
            </a:pPr>
            <a:r>
              <a:rPr sz="1350" b="1">
                <a:solidFill>
                  <a:srgbClr val="1B2F40"/>
                </a:solidFill>
                <a:latin typeface="MiSans" panose="00000500000000000000" charset="-122"/>
                <a:ea typeface="MiSans" panose="00000500000000000000" charset="-122"/>
                <a:cs typeface="MiSans" panose="00000500000000000000" charset="-122"/>
              </a:rPr>
              <a:t>实时管控</a:t>
            </a:r>
            <a:endParaRPr sz="1350" b="1">
              <a:solidFill>
                <a:srgbClr val="1B2F40"/>
              </a:solidFill>
              <a:latin typeface="MiSans" panose="00000500000000000000" charset="-122"/>
              <a:ea typeface="MiSans" panose="00000500000000000000" charset="-122"/>
              <a:cs typeface="MiSans" panose="00000500000000000000" charset="-122"/>
            </a:endParaRPr>
          </a:p>
        </p:txBody>
      </p:sp>
      <p:sp>
        <p:nvSpPr>
          <p:cNvPr id="70" name="p5-body-4"/>
          <p:cNvSpPr>
            <a:spLocks noGrp="1"/>
          </p:cNvSpPr>
          <p:nvPr/>
        </p:nvSpPr>
        <p:spPr>
          <a:xfrm>
            <a:off x="8020050" y="2038350"/>
            <a:ext cx="3429000" cy="400050"/>
          </a:xfrm>
          <a:prstGeom prst="rect">
            <a:avLst/>
          </a:prstGeom>
          <a:noFill/>
          <a:ln w="0">
            <a:noFill/>
            <a:prstDash val="solid"/>
          </a:ln>
        </p:spPr>
        <p:txBody>
          <a:bodyPr wrap="square" lIns="0" tIns="0" rIns="0" bIns="0" anchor="t"/>
          <a:lstStyle/>
          <a:p>
            <a:pPr algn="l">
              <a:buNone/>
              <a:defRPr sz="1200">
                <a:solidFill>
                  <a:srgbClr val="5F7282"/>
                </a:solidFill>
                <a:latin typeface="MiSans" panose="00000500000000000000" charset="-122"/>
                <a:ea typeface="MiSans" panose="00000500000000000000" charset="-122"/>
                <a:cs typeface="MiSans" panose="00000500000000000000" charset="-122"/>
              </a:defRPr>
            </a:pPr>
            <a:r>
              <a:rPr sz="1200">
                <a:solidFill>
                  <a:srgbClr val="5F7282"/>
                </a:solidFill>
                <a:latin typeface="MiSans" panose="00000500000000000000" charset="-122"/>
                <a:ea typeface="MiSans" panose="00000500000000000000" charset="-122"/>
                <a:cs typeface="MiSans" panose="00000500000000000000" charset="-122"/>
              </a:rPr>
              <a:t>业务接口、系统接口实时管控、按量管控，并支持灵活配置。</a:t>
            </a:r>
            <a:endParaRPr sz="1200">
              <a:solidFill>
                <a:srgbClr val="5F7282"/>
              </a:solidFill>
              <a:latin typeface="MiSans" panose="00000500000000000000" charset="-122"/>
              <a:ea typeface="MiSans" panose="00000500000000000000" charset="-122"/>
              <a:cs typeface="MiSans" panose="00000500000000000000" charset="-122"/>
            </a:endParaRPr>
          </a:p>
        </p:txBody>
      </p:sp>
      <p:sp>
        <p:nvSpPr>
          <p:cNvPr id="71" name="p5-connector-5"/>
          <p:cNvSpPr>
            <a:spLocks noGrp="1"/>
          </p:cNvSpPr>
          <p:nvPr/>
        </p:nvSpPr>
        <p:spPr>
          <a:xfrm>
            <a:off x="6934200" y="3286125"/>
            <a:ext cx="304800" cy="0"/>
          </a:xfrm>
          <a:prstGeom prst="line">
            <a:avLst/>
          </a:prstGeom>
          <a:noFill/>
          <a:ln w="22860">
            <a:solidFill>
              <a:srgbClr val="2F9FB2"/>
            </a:solidFill>
            <a:prstDash val="solid"/>
          </a:ln>
        </p:spPr>
      </p:sp>
      <p:sp>
        <p:nvSpPr>
          <p:cNvPr id="72" name="p5-card-5"/>
          <p:cNvSpPr>
            <a:spLocks noGrp="1"/>
          </p:cNvSpPr>
          <p:nvPr/>
        </p:nvSpPr>
        <p:spPr>
          <a:xfrm>
            <a:off x="7239000" y="2847975"/>
            <a:ext cx="4238625" cy="895350"/>
          </a:xfrm>
          <a:prstGeom prst="roundRect">
            <a:avLst>
              <a:gd name="adj" fmla="val 10638"/>
            </a:avLst>
          </a:prstGeom>
          <a:solidFill>
            <a:srgbClr val="FFFFFF"/>
          </a:solidFill>
          <a:ln w="9525">
            <a:solidFill>
              <a:srgbClr val="D6E5EE"/>
            </a:solidFill>
            <a:prstDash val="solid"/>
          </a:ln>
        </p:spPr>
        <p:style>
          <a:lnRef idx="0">
            <a:srgbClr val="FFFFFF"/>
          </a:lnRef>
          <a:fillRef idx="0">
            <a:srgbClr val="FFFFFF"/>
          </a:fillRef>
          <a:effectRef idx="4">
            <a:srgbClr val="FFFFFF"/>
          </a:effectRef>
          <a:fontRef idx="major"/>
        </p:style>
      </p:sp>
      <p:sp>
        <p:nvSpPr>
          <p:cNvPr id="73" name="p5-strip-5"/>
          <p:cNvSpPr>
            <a:spLocks noGrp="1"/>
          </p:cNvSpPr>
          <p:nvPr/>
        </p:nvSpPr>
        <p:spPr>
          <a:xfrm>
            <a:off x="7239000" y="2847975"/>
            <a:ext cx="76200" cy="895350"/>
          </a:xfrm>
          <a:prstGeom prst="rect">
            <a:avLst/>
          </a:prstGeom>
          <a:solidFill>
            <a:srgbClr val="2F9FB2"/>
          </a:solidFill>
          <a:ln w="0">
            <a:noFill/>
            <a:prstDash val="solid"/>
          </a:ln>
        </p:spPr>
      </p:sp>
      <p:sp>
        <p:nvSpPr>
          <p:cNvPr id="74" name="p5-index-5"/>
          <p:cNvSpPr>
            <a:spLocks noGrp="1"/>
          </p:cNvSpPr>
          <p:nvPr/>
        </p:nvSpPr>
        <p:spPr>
          <a:xfrm>
            <a:off x="7448550" y="3009900"/>
            <a:ext cx="438150" cy="228600"/>
          </a:xfrm>
          <a:prstGeom prst="rect">
            <a:avLst/>
          </a:prstGeom>
          <a:noFill/>
          <a:ln w="0">
            <a:noFill/>
            <a:prstDash val="solid"/>
          </a:ln>
        </p:spPr>
        <p:txBody>
          <a:bodyPr wrap="square" lIns="0" tIns="0" rIns="0" bIns="0" anchor="t"/>
          <a:lstStyle/>
          <a:p>
            <a:pPr algn="ctr">
              <a:buNone/>
              <a:defRPr sz="1500" b="1">
                <a:solidFill>
                  <a:srgbClr val="2F9FB2"/>
                </a:solidFill>
                <a:latin typeface="MiSans" panose="00000500000000000000" charset="-122"/>
                <a:ea typeface="MiSans" panose="00000500000000000000" charset="-122"/>
                <a:cs typeface="MiSans" panose="00000500000000000000" charset="-122"/>
              </a:defRPr>
            </a:pPr>
            <a:r>
              <a:rPr sz="1500" b="1">
                <a:solidFill>
                  <a:srgbClr val="2F9FB2"/>
                </a:solidFill>
                <a:latin typeface="MiSans" panose="00000500000000000000" charset="-122"/>
                <a:ea typeface="MiSans" panose="00000500000000000000" charset="-122"/>
                <a:cs typeface="MiSans" panose="00000500000000000000" charset="-122"/>
              </a:rPr>
              <a:t>05</a:t>
            </a:r>
            <a:endParaRPr sz="1500" b="1">
              <a:solidFill>
                <a:srgbClr val="2F9FB2"/>
              </a:solidFill>
              <a:latin typeface="MiSans" panose="00000500000000000000" charset="-122"/>
              <a:ea typeface="MiSans" panose="00000500000000000000" charset="-122"/>
              <a:cs typeface="MiSans" panose="00000500000000000000" charset="-122"/>
            </a:endParaRPr>
          </a:p>
        </p:txBody>
      </p:sp>
      <p:sp>
        <p:nvSpPr>
          <p:cNvPr id="75" name="p5-heading-5"/>
          <p:cNvSpPr>
            <a:spLocks noGrp="1"/>
          </p:cNvSpPr>
          <p:nvPr/>
        </p:nvSpPr>
        <p:spPr>
          <a:xfrm>
            <a:off x="8020050" y="2962275"/>
            <a:ext cx="2571750" cy="238125"/>
          </a:xfrm>
          <a:prstGeom prst="rect">
            <a:avLst/>
          </a:prstGeom>
          <a:noFill/>
          <a:ln w="0">
            <a:noFill/>
            <a:prstDash val="solid"/>
          </a:ln>
        </p:spPr>
        <p:txBody>
          <a:bodyPr wrap="square" lIns="0" tIns="0" rIns="0" bIns="0" anchor="t"/>
          <a:lstStyle/>
          <a:p>
            <a:pPr algn="l">
              <a:buNone/>
              <a:defRPr sz="1350" b="1">
                <a:solidFill>
                  <a:srgbClr val="1B2F40"/>
                </a:solidFill>
                <a:latin typeface="MiSans" panose="00000500000000000000" charset="-122"/>
                <a:ea typeface="MiSans" panose="00000500000000000000" charset="-122"/>
                <a:cs typeface="MiSans" panose="00000500000000000000" charset="-122"/>
              </a:defRPr>
            </a:pPr>
            <a:r>
              <a:rPr sz="1350" b="1">
                <a:solidFill>
                  <a:srgbClr val="1B2F40"/>
                </a:solidFill>
                <a:latin typeface="MiSans" panose="00000500000000000000" charset="-122"/>
                <a:ea typeface="MiSans" panose="00000500000000000000" charset="-122"/>
                <a:cs typeface="MiSans" panose="00000500000000000000" charset="-122"/>
              </a:rPr>
              <a:t>弹性扩展</a:t>
            </a:r>
            <a:endParaRPr sz="1350" b="1">
              <a:solidFill>
                <a:srgbClr val="1B2F40"/>
              </a:solidFill>
              <a:latin typeface="MiSans" panose="00000500000000000000" charset="-122"/>
              <a:ea typeface="MiSans" panose="00000500000000000000" charset="-122"/>
              <a:cs typeface="MiSans" panose="00000500000000000000" charset="-122"/>
            </a:endParaRPr>
          </a:p>
        </p:txBody>
      </p:sp>
      <p:sp>
        <p:nvSpPr>
          <p:cNvPr id="76" name="p5-body-5"/>
          <p:cNvSpPr>
            <a:spLocks noGrp="1"/>
          </p:cNvSpPr>
          <p:nvPr/>
        </p:nvSpPr>
        <p:spPr>
          <a:xfrm>
            <a:off x="8020050" y="3257550"/>
            <a:ext cx="3429000" cy="400050"/>
          </a:xfrm>
          <a:prstGeom prst="rect">
            <a:avLst/>
          </a:prstGeom>
          <a:noFill/>
          <a:ln w="0">
            <a:noFill/>
            <a:prstDash val="solid"/>
          </a:ln>
        </p:spPr>
        <p:txBody>
          <a:bodyPr wrap="square" lIns="0" tIns="0" rIns="0" bIns="0" anchor="t"/>
          <a:lstStyle/>
          <a:p>
            <a:pPr algn="l">
              <a:buNone/>
              <a:defRPr sz="1200">
                <a:solidFill>
                  <a:srgbClr val="5F7282"/>
                </a:solidFill>
                <a:latin typeface="MiSans" panose="00000500000000000000" charset="-122"/>
                <a:ea typeface="MiSans" panose="00000500000000000000" charset="-122"/>
                <a:cs typeface="MiSans" panose="00000500000000000000" charset="-122"/>
              </a:defRPr>
            </a:pPr>
            <a:r>
              <a:rPr sz="1200">
                <a:solidFill>
                  <a:srgbClr val="5F7282"/>
                </a:solidFill>
                <a:latin typeface="MiSans" panose="00000500000000000000" charset="-122"/>
                <a:ea typeface="MiSans" panose="00000500000000000000" charset="-122"/>
                <a:cs typeface="MiSans" panose="00000500000000000000" charset="-122"/>
              </a:rPr>
              <a:t>构建在成熟的 Spring Cloud 微服务平台，可按访问压力灵活扩展系统性能。</a:t>
            </a:r>
            <a:endParaRPr sz="1200">
              <a:solidFill>
                <a:srgbClr val="5F7282"/>
              </a:solidFill>
              <a:latin typeface="MiSans" panose="00000500000000000000" charset="-122"/>
              <a:ea typeface="MiSans" panose="00000500000000000000" charset="-122"/>
              <a:cs typeface="MiSans" panose="00000500000000000000" charset="-122"/>
            </a:endParaRPr>
          </a:p>
        </p:txBody>
      </p:sp>
      <p:sp>
        <p:nvSpPr>
          <p:cNvPr id="77" name="p5-connector-6"/>
          <p:cNvSpPr>
            <a:spLocks noGrp="1"/>
          </p:cNvSpPr>
          <p:nvPr/>
        </p:nvSpPr>
        <p:spPr>
          <a:xfrm>
            <a:off x="6934200" y="4505325"/>
            <a:ext cx="304800" cy="0"/>
          </a:xfrm>
          <a:prstGeom prst="line">
            <a:avLst/>
          </a:prstGeom>
          <a:noFill/>
          <a:ln w="22860">
            <a:solidFill>
              <a:srgbClr val="3F9D86"/>
            </a:solidFill>
            <a:prstDash val="solid"/>
          </a:ln>
        </p:spPr>
      </p:sp>
      <p:sp>
        <p:nvSpPr>
          <p:cNvPr id="78" name="p5-card-6"/>
          <p:cNvSpPr>
            <a:spLocks noGrp="1"/>
          </p:cNvSpPr>
          <p:nvPr/>
        </p:nvSpPr>
        <p:spPr>
          <a:xfrm>
            <a:off x="7239000" y="4067175"/>
            <a:ext cx="4238625" cy="895350"/>
          </a:xfrm>
          <a:prstGeom prst="roundRect">
            <a:avLst>
              <a:gd name="adj" fmla="val 10638"/>
            </a:avLst>
          </a:prstGeom>
          <a:solidFill>
            <a:srgbClr val="FFFFFF"/>
          </a:solidFill>
          <a:ln w="9525">
            <a:solidFill>
              <a:srgbClr val="D6E5EE"/>
            </a:solidFill>
            <a:prstDash val="solid"/>
          </a:ln>
        </p:spPr>
        <p:style>
          <a:lnRef idx="0">
            <a:srgbClr val="FFFFFF"/>
          </a:lnRef>
          <a:fillRef idx="0">
            <a:srgbClr val="FFFFFF"/>
          </a:fillRef>
          <a:effectRef idx="4">
            <a:srgbClr val="FFFFFF"/>
          </a:effectRef>
          <a:fontRef idx="major"/>
        </p:style>
      </p:sp>
      <p:sp>
        <p:nvSpPr>
          <p:cNvPr id="79" name="p5-strip-6"/>
          <p:cNvSpPr>
            <a:spLocks noGrp="1"/>
          </p:cNvSpPr>
          <p:nvPr/>
        </p:nvSpPr>
        <p:spPr>
          <a:xfrm>
            <a:off x="7239000" y="4067175"/>
            <a:ext cx="76200" cy="895350"/>
          </a:xfrm>
          <a:prstGeom prst="rect">
            <a:avLst/>
          </a:prstGeom>
          <a:solidFill>
            <a:srgbClr val="3F9D86"/>
          </a:solidFill>
          <a:ln w="0">
            <a:noFill/>
            <a:prstDash val="solid"/>
          </a:ln>
        </p:spPr>
      </p:sp>
      <p:sp>
        <p:nvSpPr>
          <p:cNvPr id="80" name="p5-index-6"/>
          <p:cNvSpPr>
            <a:spLocks noGrp="1"/>
          </p:cNvSpPr>
          <p:nvPr/>
        </p:nvSpPr>
        <p:spPr>
          <a:xfrm>
            <a:off x="7448550" y="4229100"/>
            <a:ext cx="438150" cy="228600"/>
          </a:xfrm>
          <a:prstGeom prst="rect">
            <a:avLst/>
          </a:prstGeom>
          <a:noFill/>
          <a:ln w="0">
            <a:noFill/>
            <a:prstDash val="solid"/>
          </a:ln>
        </p:spPr>
        <p:txBody>
          <a:bodyPr wrap="square" lIns="0" tIns="0" rIns="0" bIns="0" anchor="t"/>
          <a:lstStyle/>
          <a:p>
            <a:pPr algn="ctr">
              <a:buNone/>
              <a:defRPr sz="1500" b="1">
                <a:solidFill>
                  <a:srgbClr val="3F9D86"/>
                </a:solidFill>
                <a:latin typeface="MiSans" panose="00000500000000000000" charset="-122"/>
                <a:ea typeface="MiSans" panose="00000500000000000000" charset="-122"/>
                <a:cs typeface="MiSans" panose="00000500000000000000" charset="-122"/>
              </a:defRPr>
            </a:pPr>
            <a:r>
              <a:rPr sz="1500" b="1">
                <a:solidFill>
                  <a:srgbClr val="3F9D86"/>
                </a:solidFill>
                <a:latin typeface="MiSans" panose="00000500000000000000" charset="-122"/>
                <a:ea typeface="MiSans" panose="00000500000000000000" charset="-122"/>
                <a:cs typeface="MiSans" panose="00000500000000000000" charset="-122"/>
              </a:rPr>
              <a:t>06</a:t>
            </a:r>
            <a:endParaRPr sz="1500" b="1">
              <a:solidFill>
                <a:srgbClr val="3F9D86"/>
              </a:solidFill>
              <a:latin typeface="MiSans" panose="00000500000000000000" charset="-122"/>
              <a:ea typeface="MiSans" panose="00000500000000000000" charset="-122"/>
              <a:cs typeface="MiSans" panose="00000500000000000000" charset="-122"/>
            </a:endParaRPr>
          </a:p>
        </p:txBody>
      </p:sp>
      <p:sp>
        <p:nvSpPr>
          <p:cNvPr id="81" name="p5-heading-6"/>
          <p:cNvSpPr>
            <a:spLocks noGrp="1"/>
          </p:cNvSpPr>
          <p:nvPr/>
        </p:nvSpPr>
        <p:spPr>
          <a:xfrm>
            <a:off x="8020050" y="4181475"/>
            <a:ext cx="2571750" cy="238125"/>
          </a:xfrm>
          <a:prstGeom prst="rect">
            <a:avLst/>
          </a:prstGeom>
          <a:noFill/>
          <a:ln w="0">
            <a:noFill/>
            <a:prstDash val="solid"/>
          </a:ln>
        </p:spPr>
        <p:txBody>
          <a:bodyPr wrap="square" lIns="0" tIns="0" rIns="0" bIns="0" anchor="t"/>
          <a:lstStyle/>
          <a:p>
            <a:pPr algn="l">
              <a:buNone/>
              <a:defRPr sz="1350" b="1">
                <a:solidFill>
                  <a:srgbClr val="1B2F40"/>
                </a:solidFill>
                <a:latin typeface="MiSans" panose="00000500000000000000" charset="-122"/>
                <a:ea typeface="MiSans" panose="00000500000000000000" charset="-122"/>
                <a:cs typeface="MiSans" panose="00000500000000000000" charset="-122"/>
              </a:defRPr>
            </a:pPr>
            <a:r>
              <a:rPr sz="1350" b="1">
                <a:solidFill>
                  <a:srgbClr val="1B2F40"/>
                </a:solidFill>
                <a:latin typeface="MiSans" panose="00000500000000000000" charset="-122"/>
                <a:ea typeface="MiSans" panose="00000500000000000000" charset="-122"/>
                <a:cs typeface="MiSans" panose="00000500000000000000" charset="-122"/>
              </a:rPr>
              <a:t>稳定上线</a:t>
            </a:r>
            <a:endParaRPr sz="1350" b="1">
              <a:solidFill>
                <a:srgbClr val="1B2F40"/>
              </a:solidFill>
              <a:latin typeface="MiSans" panose="00000500000000000000" charset="-122"/>
              <a:ea typeface="MiSans" panose="00000500000000000000" charset="-122"/>
              <a:cs typeface="MiSans" panose="00000500000000000000" charset="-122"/>
            </a:endParaRPr>
          </a:p>
        </p:txBody>
      </p:sp>
      <p:sp>
        <p:nvSpPr>
          <p:cNvPr id="82" name="p5-body-6"/>
          <p:cNvSpPr>
            <a:spLocks noGrp="1"/>
          </p:cNvSpPr>
          <p:nvPr/>
        </p:nvSpPr>
        <p:spPr>
          <a:xfrm>
            <a:off x="8020050" y="4476750"/>
            <a:ext cx="3429000" cy="400050"/>
          </a:xfrm>
          <a:prstGeom prst="rect">
            <a:avLst/>
          </a:prstGeom>
          <a:noFill/>
          <a:ln w="0">
            <a:noFill/>
            <a:prstDash val="solid"/>
          </a:ln>
        </p:spPr>
        <p:txBody>
          <a:bodyPr wrap="square" lIns="0" tIns="0" rIns="0" bIns="0" anchor="t"/>
          <a:lstStyle/>
          <a:p>
            <a:pPr algn="l">
              <a:buNone/>
              <a:defRPr sz="1200">
                <a:solidFill>
                  <a:srgbClr val="5F7282"/>
                </a:solidFill>
                <a:latin typeface="MiSans" panose="00000500000000000000" charset="-122"/>
                <a:ea typeface="MiSans" panose="00000500000000000000" charset="-122"/>
                <a:cs typeface="MiSans" panose="00000500000000000000" charset="-122"/>
              </a:defRPr>
            </a:pPr>
            <a:r>
              <a:rPr sz="1200">
                <a:solidFill>
                  <a:srgbClr val="5F7282"/>
                </a:solidFill>
                <a:latin typeface="MiSans" panose="00000500000000000000" charset="-122"/>
                <a:ea typeface="MiSans" panose="00000500000000000000" charset="-122"/>
                <a:cs typeface="MiSans" panose="00000500000000000000" charset="-122"/>
              </a:rPr>
              <a:t>多次验收上线验证，系统稳定性和可靠性高。</a:t>
            </a:r>
            <a:endParaRPr sz="1200">
              <a:solidFill>
                <a:srgbClr val="5F7282"/>
              </a:solidFill>
              <a:latin typeface="MiSans" panose="00000500000000000000" charset="-122"/>
              <a:ea typeface="MiSans" panose="00000500000000000000" charset="-122"/>
              <a:cs typeface="MiSans" panose="00000500000000000000" charset="-122"/>
            </a:endParaRPr>
          </a:p>
        </p:txBody>
      </p:sp>
      <p:sp>
        <p:nvSpPr>
          <p:cNvPr id="83" name="p5-bottom"/>
          <p:cNvSpPr>
            <a:spLocks noGrp="1"/>
          </p:cNvSpPr>
          <p:nvPr/>
        </p:nvSpPr>
        <p:spPr>
          <a:xfrm>
            <a:off x="742950" y="5924550"/>
            <a:ext cx="10725150" cy="419100"/>
          </a:xfrm>
          <a:prstGeom prst="roundRect">
            <a:avLst>
              <a:gd name="adj" fmla="val 18182"/>
            </a:avLst>
          </a:prstGeom>
          <a:solidFill>
            <a:srgbClr val="F7FAFC"/>
          </a:solidFill>
          <a:ln w="9525">
            <a:solidFill>
              <a:srgbClr val="B8D5E0"/>
            </a:solidFill>
            <a:prstDash val="solid"/>
          </a:ln>
        </p:spPr>
      </p:sp>
      <p:sp>
        <p:nvSpPr>
          <p:cNvPr id="84" name="p5-bottom-text"/>
          <p:cNvSpPr>
            <a:spLocks noGrp="1"/>
          </p:cNvSpPr>
          <p:nvPr/>
        </p:nvSpPr>
        <p:spPr>
          <a:xfrm>
            <a:off x="981075" y="6038850"/>
            <a:ext cx="10287000" cy="190500"/>
          </a:xfrm>
          <a:prstGeom prst="rect">
            <a:avLst/>
          </a:prstGeom>
          <a:noFill/>
          <a:ln w="0">
            <a:noFill/>
            <a:prstDash val="solid"/>
          </a:ln>
        </p:spPr>
        <p:txBody>
          <a:bodyPr wrap="square" lIns="0" tIns="0" rIns="0" bIns="0" anchor="t"/>
          <a:lstStyle/>
          <a:p>
            <a:pPr algn="ctr">
              <a:buNone/>
              <a:defRPr sz="1275" b="1">
                <a:solidFill>
                  <a:srgbClr val="1F557F"/>
                </a:solidFill>
                <a:latin typeface="MiSans" panose="00000500000000000000" charset="-122"/>
                <a:ea typeface="MiSans" panose="00000500000000000000" charset="-122"/>
                <a:cs typeface="MiSans" panose="00000500000000000000" charset="-122"/>
              </a:defRPr>
            </a:pPr>
            <a:r>
              <a:rPr sz="1275" b="1">
                <a:solidFill>
                  <a:srgbClr val="1F557F"/>
                </a:solidFill>
                <a:latin typeface="MiSans" panose="00000500000000000000" charset="-122"/>
                <a:ea typeface="MiSans" panose="00000500000000000000" charset="-122"/>
                <a:cs typeface="MiSans" panose="00000500000000000000" charset="-122"/>
              </a:rPr>
              <a:t>从开发接入到验收上线，平台提供可复用的能力和可持续运行的保障。</a:t>
            </a:r>
            <a:endParaRPr sz="1275" b="1">
              <a:solidFill>
                <a:srgbClr val="1F557F"/>
              </a:solidFill>
              <a:latin typeface="MiSans" panose="00000500000000000000" charset="-122"/>
              <a:ea typeface="MiSans" panose="00000500000000000000" charset="-122"/>
              <a:cs typeface="MiSans" panose="000005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66AC"/>
        </a:solidFill>
        <a:effectLst/>
      </p:bgPr>
    </p:bg>
    <p:spTree>
      <p:nvGrpSpPr>
        <p:cNvPr id="1" name=""/>
        <p:cNvGrpSpPr/>
        <p:nvPr/>
      </p:nvGrpSpPr>
      <p:grpSpPr>
        <a:xfrm>
          <a:off x="0" y="0"/>
          <a:ext cx="0" cy="0"/>
          <a:chOff x="0" y="0"/>
          <a:chExt cx="0" cy="0"/>
        </a:xfrm>
      </p:grpSpPr>
      <p:sp>
        <p:nvSpPr>
          <p:cNvPr id="6" name="文本框 5"/>
          <p:cNvSpPr txBox="1"/>
          <p:nvPr/>
        </p:nvSpPr>
        <p:spPr>
          <a:xfrm>
            <a:off x="315685" y="2816995"/>
            <a:ext cx="5679440" cy="9220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rPr>
              <a:t>接口平台</a:t>
            </a:r>
            <a:r>
              <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rPr>
              <a:t>整体概况</a:t>
            </a:r>
            <a:endPar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endParaRPr>
          </a:p>
        </p:txBody>
      </p:sp>
      <p:sp>
        <p:nvSpPr>
          <p:cNvPr id="7" name="文本框 6"/>
          <p:cNvSpPr txBox="1"/>
          <p:nvPr/>
        </p:nvSpPr>
        <p:spPr>
          <a:xfrm>
            <a:off x="315686" y="2120209"/>
            <a:ext cx="4472215" cy="645160"/>
          </a:xfrm>
          <a:prstGeom prst="rect">
            <a:avLst/>
          </a:prstGeom>
          <a:noFill/>
        </p:spPr>
        <p:txBody>
          <a:bodyPr wrap="square">
            <a:spAutoFit/>
          </a:bodyPr>
          <a:lstStyle/>
          <a:p>
            <a:pPr lvl="0" defTabSz="914400">
              <a:defRPr/>
            </a:pPr>
            <a:r>
              <a:rPr lang="en-US" altLang="zh-CN" sz="3600" b="1" dirty="0">
                <a:solidFill>
                  <a:schemeClr val="bg1"/>
                </a:solidFill>
                <a:latin typeface="思源黑体 Light" panose="020B0300000000000000" charset="-122"/>
                <a:ea typeface="思源黑体 Light" panose="020B0300000000000000" charset="-122"/>
                <a:cs typeface="思源黑体 Light" panose="020B0300000000000000" charset="-122"/>
              </a:rPr>
              <a:t>Part 03</a:t>
            </a:r>
            <a:endParaRPr kumimoji="0" lang="en-US" altLang="zh-CN" sz="3600" b="1" u="none" strike="noStrike" kern="1200" cap="none" spc="0" normalizeH="0" baseline="0" noProof="0" dirty="0">
              <a:ln>
                <a:noFill/>
              </a:ln>
              <a:solidFill>
                <a:schemeClr val="bg1"/>
              </a:solidFill>
              <a:effectLst/>
              <a:uLnTx/>
              <a:uFillTx/>
              <a:latin typeface="思源黑体 Light" panose="020B0300000000000000" charset="-122"/>
              <a:ea typeface="思源黑体 Light" panose="020B0300000000000000" charset="-122"/>
              <a:cs typeface="思源黑体 Light" panose="020B0300000000000000" charset="-122"/>
            </a:endParaRPr>
          </a:p>
        </p:txBody>
      </p:sp>
      <p:pic>
        <p:nvPicPr>
          <p:cNvPr id="2" name="图片 1"/>
          <p:cNvPicPr>
            <a:picLocks noChangeAspect="1"/>
          </p:cNvPicPr>
          <p:nvPr/>
        </p:nvPicPr>
        <p:blipFill>
          <a:blip r:embed="rId1"/>
          <a:stretch>
            <a:fillRect/>
          </a:stretch>
        </p:blipFill>
        <p:spPr>
          <a:xfrm>
            <a:off x="410210" y="287655"/>
            <a:ext cx="113347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 name="圆角矩形 51"/>
          <p:cNvSpPr>
            <a:spLocks noGrp="1"/>
          </p:cNvSpPr>
          <p:nvPr/>
        </p:nvSpPr>
        <p:spPr>
          <a:xfrm>
            <a:off x="8669020" y="4476750"/>
            <a:ext cx="3102610" cy="647700"/>
          </a:xfrm>
          <a:prstGeom prst="roundRect">
            <a:avLst>
              <a:gd name="adj" fmla="val 11765"/>
            </a:avLst>
          </a:prstGeom>
          <a:solidFill>
            <a:srgbClr val="F8FBFD"/>
          </a:solidFill>
          <a:ln w="14288">
            <a:solidFill>
              <a:srgbClr val="E28D32"/>
            </a:solidFill>
            <a:prstDash val="solid"/>
          </a:ln>
        </p:spPr>
      </p:sp>
      <p:sp>
        <p:nvSpPr>
          <p:cNvPr id="51" name="圆角矩形 50"/>
          <p:cNvSpPr>
            <a:spLocks noGrp="1"/>
          </p:cNvSpPr>
          <p:nvPr/>
        </p:nvSpPr>
        <p:spPr>
          <a:xfrm>
            <a:off x="8667750" y="3752850"/>
            <a:ext cx="3103880" cy="647700"/>
          </a:xfrm>
          <a:prstGeom prst="roundRect">
            <a:avLst>
              <a:gd name="adj" fmla="val 11765"/>
            </a:avLst>
          </a:prstGeom>
          <a:solidFill>
            <a:srgbClr val="F8FBFD"/>
          </a:solidFill>
          <a:ln w="14288">
            <a:solidFill>
              <a:srgbClr val="2FA6B6"/>
            </a:solidFill>
            <a:prstDash val="solid"/>
          </a:ln>
        </p:spPr>
        <p:txBody>
          <a:bodyPr/>
          <a:lstStyle/>
          <a:p/>
        </p:txBody>
      </p:sp>
      <p:sp>
        <p:nvSpPr>
          <p:cNvPr id="50" name="圆角矩形 49"/>
          <p:cNvSpPr>
            <a:spLocks noGrp="1"/>
          </p:cNvSpPr>
          <p:nvPr/>
        </p:nvSpPr>
        <p:spPr>
          <a:xfrm>
            <a:off x="5459730" y="3752850"/>
            <a:ext cx="3103880" cy="647700"/>
          </a:xfrm>
          <a:prstGeom prst="roundRect">
            <a:avLst>
              <a:gd name="adj" fmla="val 11765"/>
            </a:avLst>
          </a:prstGeom>
          <a:solidFill>
            <a:srgbClr val="F8FBFD"/>
          </a:solidFill>
          <a:ln w="14288">
            <a:solidFill>
              <a:srgbClr val="2FA6B6"/>
            </a:solidFill>
            <a:prstDash val="solid"/>
          </a:ln>
        </p:spPr>
      </p:sp>
      <p:sp>
        <p:nvSpPr>
          <p:cNvPr id="49" name="圆角矩形 48"/>
          <p:cNvSpPr>
            <a:spLocks noGrp="1"/>
          </p:cNvSpPr>
          <p:nvPr/>
        </p:nvSpPr>
        <p:spPr>
          <a:xfrm>
            <a:off x="8669020" y="1809750"/>
            <a:ext cx="3103880" cy="1809750"/>
          </a:xfrm>
          <a:prstGeom prst="roundRect">
            <a:avLst>
              <a:gd name="adj" fmla="val 4211"/>
            </a:avLst>
          </a:prstGeom>
          <a:solidFill>
            <a:srgbClr val="F8FBFD"/>
          </a:solidFill>
          <a:ln w="14288">
            <a:solidFill>
              <a:srgbClr val="466E92"/>
            </a:solidFill>
            <a:prstDash val="solid"/>
          </a:ln>
        </p:spPr>
      </p:sp>
      <p:sp>
        <p:nvSpPr>
          <p:cNvPr id="48" name="圆角矩形 47"/>
          <p:cNvSpPr>
            <a:spLocks noGrp="1"/>
          </p:cNvSpPr>
          <p:nvPr/>
        </p:nvSpPr>
        <p:spPr>
          <a:xfrm>
            <a:off x="5459730" y="1809750"/>
            <a:ext cx="3103880" cy="1809750"/>
          </a:xfrm>
          <a:prstGeom prst="roundRect">
            <a:avLst>
              <a:gd name="adj" fmla="val 4211"/>
            </a:avLst>
          </a:prstGeom>
          <a:solidFill>
            <a:srgbClr val="F8FBFD"/>
          </a:solidFill>
          <a:ln w="14288">
            <a:solidFill>
              <a:srgbClr val="466E92"/>
            </a:solidFill>
            <a:prstDash val="solid"/>
          </a:ln>
        </p:spPr>
      </p:sp>
      <p:sp>
        <p:nvSpPr>
          <p:cNvPr id="47" name="圆角矩形 46"/>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矩形 2"/>
          <p:cNvSpPr>
            <a:spLocks noGrp="1"/>
          </p:cNvSpPr>
          <p:nvPr/>
        </p:nvSpPr>
        <p:spPr>
          <a:xfrm>
            <a:off x="1114425" y="447675"/>
            <a:ext cx="95250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平台整体架构</a:t>
            </a:r>
            <a:endParaRPr sz="2325" b="1">
              <a:solidFill>
                <a:srgbClr val="4E7799"/>
              </a:solidFill>
            </a:endParaRPr>
          </a:p>
        </p:txBody>
      </p:sp>
      <p:sp>
        <p:nvSpPr>
          <p:cNvPr id="4" name="矩形 3"/>
          <p:cNvSpPr>
            <a:spLocks noGrp="1"/>
          </p:cNvSpPr>
          <p:nvPr/>
        </p:nvSpPr>
        <p:spPr>
          <a:xfrm>
            <a:off x="742950" y="1066800"/>
            <a:ext cx="10668000" cy="28575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按界面、业务、核心数据、数据库、操作系统、网络六层规划，兼顾业务接入、报文传输与国产化适配。</a:t>
            </a:r>
            <a:endParaRPr sz="1350" b="0">
              <a:solidFill>
                <a:srgbClr val="5F7282"/>
              </a:solidFill>
            </a:endParaRPr>
          </a:p>
        </p:txBody>
      </p:sp>
      <p:sp>
        <p:nvSpPr>
          <p:cNvPr id="5" name="圆角矩形 4"/>
          <p:cNvSpPr>
            <a:spLocks noGrp="1"/>
          </p:cNvSpPr>
          <p:nvPr/>
        </p:nvSpPr>
        <p:spPr>
          <a:xfrm>
            <a:off x="781050" y="1809750"/>
            <a:ext cx="1314450" cy="1809750"/>
          </a:xfrm>
          <a:prstGeom prst="roundRect">
            <a:avLst>
              <a:gd name="adj" fmla="val 5797"/>
            </a:avLst>
          </a:prstGeom>
          <a:solidFill>
            <a:srgbClr val="466E92"/>
          </a:solidFill>
          <a:ln w="0">
            <a:noFill/>
            <a:prstDash val="solid"/>
          </a:ln>
        </p:spPr>
      </p:sp>
      <p:sp>
        <p:nvSpPr>
          <p:cNvPr id="6" name="矩形 5"/>
          <p:cNvSpPr>
            <a:spLocks noGrp="1"/>
          </p:cNvSpPr>
          <p:nvPr/>
        </p:nvSpPr>
        <p:spPr>
          <a:xfrm>
            <a:off x="857250" y="2562225"/>
            <a:ext cx="1162050" cy="323850"/>
          </a:xfrm>
          <a:prstGeom prst="rect">
            <a:avLst/>
          </a:prstGeom>
          <a:noFill/>
          <a:ln w="0">
            <a:noFill/>
            <a:prstDash val="solid"/>
          </a:ln>
        </p:spPr>
        <p:txBody>
          <a:bodyPr/>
          <a:lstStyle/>
          <a:p>
            <a:pPr algn="ctr">
              <a:buNone/>
              <a:defRPr sz="1500" b="1">
                <a:solidFill>
                  <a:srgbClr val="FFFFFF"/>
                </a:solidFill>
              </a:defRPr>
            </a:pPr>
            <a:r>
              <a:rPr sz="1500" b="1">
                <a:solidFill>
                  <a:srgbClr val="FFFFFF"/>
                </a:solidFill>
              </a:rPr>
              <a:t>界面层</a:t>
            </a:r>
            <a:endParaRPr sz="1500" b="1">
              <a:solidFill>
                <a:srgbClr val="FFFFFF"/>
              </a:solidFill>
            </a:endParaRPr>
          </a:p>
        </p:txBody>
      </p:sp>
      <p:sp>
        <p:nvSpPr>
          <p:cNvPr id="7" name="圆角矩形 6"/>
          <p:cNvSpPr>
            <a:spLocks noGrp="1"/>
          </p:cNvSpPr>
          <p:nvPr/>
        </p:nvSpPr>
        <p:spPr>
          <a:xfrm>
            <a:off x="2247900" y="1809750"/>
            <a:ext cx="3103880" cy="1809750"/>
          </a:xfrm>
          <a:prstGeom prst="roundRect">
            <a:avLst>
              <a:gd name="adj" fmla="val 4211"/>
            </a:avLst>
          </a:prstGeom>
          <a:solidFill>
            <a:srgbClr val="F8FBFD"/>
          </a:solidFill>
          <a:ln w="14288">
            <a:solidFill>
              <a:srgbClr val="466E92"/>
            </a:solidFill>
            <a:prstDash val="solid"/>
          </a:ln>
        </p:spPr>
      </p:sp>
      <p:sp>
        <p:nvSpPr>
          <p:cNvPr id="8" name="矩形 7"/>
          <p:cNvSpPr>
            <a:spLocks noGrp="1"/>
          </p:cNvSpPr>
          <p:nvPr/>
        </p:nvSpPr>
        <p:spPr>
          <a:xfrm>
            <a:off x="2438400" y="1952625"/>
            <a:ext cx="2762250" cy="228600"/>
          </a:xfrm>
          <a:prstGeom prst="rect">
            <a:avLst/>
          </a:prstGeom>
          <a:noFill/>
          <a:ln w="0">
            <a:noFill/>
            <a:prstDash val="solid"/>
          </a:ln>
        </p:spPr>
        <p:txBody>
          <a:bodyPr/>
          <a:lstStyle/>
          <a:p>
            <a:pPr algn="ctr">
              <a:buNone/>
              <a:defRPr sz="1275" b="1">
                <a:solidFill>
                  <a:srgbClr val="466E92"/>
                </a:solidFill>
              </a:defRPr>
            </a:pPr>
            <a:r>
              <a:rPr sz="1275" b="1">
                <a:solidFill>
                  <a:srgbClr val="466E92"/>
                </a:solidFill>
              </a:rPr>
              <a:t>系统功能</a:t>
            </a:r>
            <a:endParaRPr sz="1275" b="1">
              <a:solidFill>
                <a:srgbClr val="466E92"/>
              </a:solidFill>
            </a:endParaRPr>
          </a:p>
        </p:txBody>
      </p:sp>
      <p:sp>
        <p:nvSpPr>
          <p:cNvPr id="9" name="矩形 8"/>
          <p:cNvSpPr>
            <a:spLocks noGrp="1"/>
          </p:cNvSpPr>
          <p:nvPr/>
        </p:nvSpPr>
        <p:spPr>
          <a:xfrm>
            <a:off x="2438400" y="2209800"/>
            <a:ext cx="2762250" cy="1333500"/>
          </a:xfrm>
          <a:prstGeom prst="rect">
            <a:avLst/>
          </a:prstGeom>
          <a:noFill/>
          <a:ln w="0">
            <a:noFill/>
            <a:prstDash val="solid"/>
          </a:ln>
        </p:spPr>
        <p:txBody>
          <a:bodyPr/>
          <a:lstStyle/>
          <a:p>
            <a:pPr algn="l">
              <a:buNone/>
              <a:defRPr sz="990" b="0">
                <a:solidFill>
                  <a:srgbClr val="263949"/>
                </a:solidFill>
              </a:defRPr>
            </a:pPr>
            <a:r>
              <a:rPr sz="990" b="0">
                <a:solidFill>
                  <a:srgbClr val="263949"/>
                </a:solidFill>
              </a:rPr>
              <a:t>首页（登录状态、GFIX系统状态、报文统计、接口统计、健康状态）</a:t>
            </a:r>
            <a:endParaRPr sz="990" b="0">
              <a:solidFill>
                <a:srgbClr val="263949"/>
              </a:solidFill>
            </a:endParaRPr>
          </a:p>
          <a:p>
            <a:pPr algn="l">
              <a:buNone/>
              <a:defRPr sz="990" b="0">
                <a:solidFill>
                  <a:srgbClr val="263949"/>
                </a:solidFill>
              </a:defRPr>
            </a:pPr>
            <a:r>
              <a:rPr sz="990" b="0">
                <a:solidFill>
                  <a:srgbClr val="263949"/>
                </a:solidFill>
              </a:rPr>
              <a:t>接入机构管理（机构信息下载、机构状态下载）</a:t>
            </a:r>
            <a:endParaRPr sz="990" b="0">
              <a:solidFill>
                <a:srgbClr val="263949"/>
              </a:solidFill>
            </a:endParaRPr>
          </a:p>
          <a:p>
            <a:pPr algn="l">
              <a:buNone/>
              <a:defRPr sz="990" b="0">
                <a:solidFill>
                  <a:srgbClr val="263949"/>
                </a:solidFill>
              </a:defRPr>
            </a:pPr>
            <a:r>
              <a:rPr sz="990" b="0">
                <a:solidFill>
                  <a:srgbClr val="263949"/>
                </a:solidFill>
              </a:rPr>
              <a:t>业务权限管理（机构权限查询、本机构权限设置）</a:t>
            </a:r>
            <a:endParaRPr sz="990" b="0">
              <a:solidFill>
                <a:srgbClr val="263949"/>
              </a:solidFill>
            </a:endParaRPr>
          </a:p>
          <a:p>
            <a:pPr algn="l">
              <a:buNone/>
              <a:defRPr sz="990" b="0">
                <a:solidFill>
                  <a:srgbClr val="263949"/>
                </a:solidFill>
              </a:defRPr>
            </a:pPr>
            <a:r>
              <a:rPr sz="990" b="0">
                <a:solidFill>
                  <a:srgbClr val="263949"/>
                </a:solidFill>
              </a:rPr>
              <a:t>数字证书管理（机构证书下载、解绑证书、绑定证书）</a:t>
            </a:r>
            <a:endParaRPr sz="990" b="0">
              <a:solidFill>
                <a:srgbClr val="263949"/>
              </a:solidFill>
            </a:endParaRPr>
          </a:p>
        </p:txBody>
      </p:sp>
      <p:sp>
        <p:nvSpPr>
          <p:cNvPr id="10" name="矩形 9"/>
          <p:cNvSpPr>
            <a:spLocks noGrp="1"/>
          </p:cNvSpPr>
          <p:nvPr/>
        </p:nvSpPr>
        <p:spPr>
          <a:xfrm>
            <a:off x="5600700" y="1952625"/>
            <a:ext cx="2762250" cy="228600"/>
          </a:xfrm>
          <a:prstGeom prst="rect">
            <a:avLst/>
          </a:prstGeom>
          <a:noFill/>
          <a:ln w="0">
            <a:noFill/>
            <a:prstDash val="solid"/>
          </a:ln>
        </p:spPr>
        <p:txBody>
          <a:bodyPr/>
          <a:lstStyle/>
          <a:p>
            <a:pPr algn="ctr">
              <a:buNone/>
              <a:defRPr sz="1275" b="1">
                <a:solidFill>
                  <a:srgbClr val="466E92"/>
                </a:solidFill>
              </a:defRPr>
            </a:pPr>
            <a:r>
              <a:rPr sz="1275" b="1">
                <a:solidFill>
                  <a:srgbClr val="466E92"/>
                </a:solidFill>
              </a:rPr>
              <a:t>报文与接口</a:t>
            </a:r>
            <a:endParaRPr sz="1275" b="1">
              <a:solidFill>
                <a:srgbClr val="466E92"/>
              </a:solidFill>
            </a:endParaRPr>
          </a:p>
        </p:txBody>
      </p:sp>
      <p:sp>
        <p:nvSpPr>
          <p:cNvPr id="11" name="矩形 10"/>
          <p:cNvSpPr>
            <a:spLocks noGrp="1"/>
          </p:cNvSpPr>
          <p:nvPr/>
        </p:nvSpPr>
        <p:spPr>
          <a:xfrm>
            <a:off x="5600700" y="2209800"/>
            <a:ext cx="2762250" cy="1333500"/>
          </a:xfrm>
          <a:prstGeom prst="rect">
            <a:avLst/>
          </a:prstGeom>
          <a:noFill/>
          <a:ln w="0">
            <a:noFill/>
            <a:prstDash val="solid"/>
          </a:ln>
        </p:spPr>
        <p:txBody>
          <a:bodyPr/>
          <a:lstStyle/>
          <a:p>
            <a:pPr algn="l">
              <a:buNone/>
              <a:defRPr sz="990" b="0">
                <a:solidFill>
                  <a:srgbClr val="263949"/>
                </a:solidFill>
              </a:defRPr>
            </a:pPr>
            <a:r>
              <a:rPr sz="990" b="0">
                <a:solidFill>
                  <a:srgbClr val="263949"/>
                </a:solidFill>
              </a:rPr>
              <a:t>报文查询、自由报文</a:t>
            </a:r>
            <a:endParaRPr sz="990" b="0">
              <a:solidFill>
                <a:srgbClr val="263949"/>
              </a:solidFill>
            </a:endParaRPr>
          </a:p>
          <a:p>
            <a:pPr algn="l">
              <a:buNone/>
              <a:defRPr sz="990" b="0">
                <a:solidFill>
                  <a:srgbClr val="263949"/>
                </a:solidFill>
              </a:defRPr>
            </a:pPr>
            <a:r>
              <a:rPr sz="990" b="0">
                <a:solidFill>
                  <a:srgbClr val="263949"/>
                </a:solidFill>
              </a:rPr>
              <a:t>接口管理：接口任务、接口日志、接口控制、接入管理</a:t>
            </a:r>
            <a:endParaRPr sz="990" b="0">
              <a:solidFill>
                <a:srgbClr val="263949"/>
              </a:solidFill>
            </a:endParaRPr>
          </a:p>
          <a:p>
            <a:pPr algn="l">
              <a:buNone/>
              <a:defRPr sz="990" b="0">
                <a:solidFill>
                  <a:srgbClr val="263949"/>
                </a:solidFill>
              </a:defRPr>
            </a:pPr>
            <a:r>
              <a:rPr sz="990" b="0">
                <a:solidFill>
                  <a:srgbClr val="263949"/>
                </a:solidFill>
              </a:rPr>
              <a:t>系统设置：异常统计、参数配置、角色管理、用户管理、权限管理</a:t>
            </a:r>
            <a:endParaRPr sz="990" b="0">
              <a:solidFill>
                <a:srgbClr val="263949"/>
              </a:solidFill>
            </a:endParaRPr>
          </a:p>
        </p:txBody>
      </p:sp>
      <p:sp>
        <p:nvSpPr>
          <p:cNvPr id="12" name="矩形 11"/>
          <p:cNvSpPr>
            <a:spLocks noGrp="1"/>
          </p:cNvSpPr>
          <p:nvPr/>
        </p:nvSpPr>
        <p:spPr>
          <a:xfrm>
            <a:off x="8829675" y="1952625"/>
            <a:ext cx="2762250" cy="228600"/>
          </a:xfrm>
          <a:prstGeom prst="rect">
            <a:avLst/>
          </a:prstGeom>
          <a:noFill/>
          <a:ln w="0">
            <a:noFill/>
            <a:prstDash val="solid"/>
          </a:ln>
        </p:spPr>
        <p:txBody>
          <a:bodyPr/>
          <a:lstStyle/>
          <a:p>
            <a:pPr algn="ctr">
              <a:buNone/>
              <a:defRPr sz="1275" b="1">
                <a:solidFill>
                  <a:srgbClr val="466E92"/>
                </a:solidFill>
              </a:defRPr>
            </a:pPr>
            <a:r>
              <a:rPr sz="1275" b="1">
                <a:solidFill>
                  <a:srgbClr val="466E92"/>
                </a:solidFill>
              </a:rPr>
              <a:t>业务功能</a:t>
            </a:r>
            <a:endParaRPr sz="1275" b="1">
              <a:solidFill>
                <a:srgbClr val="466E92"/>
              </a:solidFill>
            </a:endParaRPr>
          </a:p>
        </p:txBody>
      </p:sp>
      <p:sp>
        <p:nvSpPr>
          <p:cNvPr id="13" name="矩形 12"/>
          <p:cNvSpPr>
            <a:spLocks noGrp="1"/>
          </p:cNvSpPr>
          <p:nvPr/>
        </p:nvSpPr>
        <p:spPr>
          <a:xfrm>
            <a:off x="8829675" y="2209800"/>
            <a:ext cx="2762250" cy="1333500"/>
          </a:xfrm>
          <a:prstGeom prst="rect">
            <a:avLst/>
          </a:prstGeom>
          <a:noFill/>
          <a:ln w="0">
            <a:noFill/>
            <a:prstDash val="solid"/>
          </a:ln>
        </p:spPr>
        <p:txBody>
          <a:bodyPr/>
          <a:lstStyle/>
          <a:p>
            <a:pPr algn="l">
              <a:buNone/>
              <a:defRPr sz="990" b="0">
                <a:solidFill>
                  <a:srgbClr val="263949"/>
                </a:solidFill>
              </a:defRPr>
            </a:pPr>
            <a:r>
              <a:rPr sz="990" b="0">
                <a:solidFill>
                  <a:srgbClr val="263949"/>
                </a:solidFill>
              </a:rPr>
              <a:t>协议管理：签约、变更、解约、结果查询、通用注册通知</a:t>
            </a:r>
            <a:endParaRPr sz="990" b="0">
              <a:solidFill>
                <a:srgbClr val="263949"/>
              </a:solidFill>
            </a:endParaRPr>
          </a:p>
          <a:p>
            <a:pPr algn="l">
              <a:buNone/>
              <a:defRPr sz="990" b="0">
                <a:solidFill>
                  <a:srgbClr val="263949"/>
                </a:solidFill>
              </a:defRPr>
            </a:pPr>
            <a:r>
              <a:rPr sz="990" b="0">
                <a:solidFill>
                  <a:srgbClr val="263949"/>
                </a:solidFill>
              </a:rPr>
              <a:t>账户信息管理：账户查询、资金流水记录、账户余额记录</a:t>
            </a:r>
            <a:endParaRPr sz="990" b="0">
              <a:solidFill>
                <a:srgbClr val="263949"/>
              </a:solidFill>
            </a:endParaRPr>
          </a:p>
          <a:p>
            <a:pPr algn="l">
              <a:buNone/>
              <a:defRPr sz="990" b="0">
                <a:solidFill>
                  <a:srgbClr val="263949"/>
                </a:solidFill>
              </a:defRPr>
            </a:pPr>
            <a:r>
              <a:rPr sz="990" b="0">
                <a:solidFill>
                  <a:srgbClr val="263949"/>
                </a:solidFill>
              </a:rPr>
              <a:t>资金划拨：资金划拨、资金止付、入账结果查询、支付结果查询</a:t>
            </a:r>
            <a:endParaRPr sz="990" b="0">
              <a:solidFill>
                <a:srgbClr val="263949"/>
              </a:solidFill>
            </a:endParaRPr>
          </a:p>
          <a:p>
            <a:pPr algn="l">
              <a:buNone/>
              <a:defRPr sz="990" b="0">
                <a:solidFill>
                  <a:srgbClr val="263949"/>
                </a:solidFill>
              </a:defRPr>
            </a:pPr>
            <a:r>
              <a:rPr sz="990" b="0">
                <a:solidFill>
                  <a:srgbClr val="263949"/>
                </a:solidFill>
              </a:rPr>
              <a:t>电子回单、电子对账单、入账核对</a:t>
            </a:r>
            <a:endParaRPr sz="990" b="0">
              <a:solidFill>
                <a:srgbClr val="263949"/>
              </a:solidFill>
            </a:endParaRPr>
          </a:p>
        </p:txBody>
      </p:sp>
      <p:sp>
        <p:nvSpPr>
          <p:cNvPr id="14" name="圆角矩形 13"/>
          <p:cNvSpPr>
            <a:spLocks noGrp="1"/>
          </p:cNvSpPr>
          <p:nvPr/>
        </p:nvSpPr>
        <p:spPr>
          <a:xfrm>
            <a:off x="781050" y="3752850"/>
            <a:ext cx="1314450" cy="647700"/>
          </a:xfrm>
          <a:prstGeom prst="roundRect">
            <a:avLst>
              <a:gd name="adj" fmla="val 11765"/>
            </a:avLst>
          </a:prstGeom>
          <a:solidFill>
            <a:srgbClr val="2FA6B6"/>
          </a:solidFill>
          <a:ln w="0">
            <a:noFill/>
            <a:prstDash val="solid"/>
          </a:ln>
        </p:spPr>
      </p:sp>
      <p:sp>
        <p:nvSpPr>
          <p:cNvPr id="15" name="矩形 14"/>
          <p:cNvSpPr>
            <a:spLocks noGrp="1"/>
          </p:cNvSpPr>
          <p:nvPr/>
        </p:nvSpPr>
        <p:spPr>
          <a:xfrm>
            <a:off x="857250" y="3924300"/>
            <a:ext cx="1162050" cy="323850"/>
          </a:xfrm>
          <a:prstGeom prst="rect">
            <a:avLst/>
          </a:prstGeom>
          <a:noFill/>
          <a:ln w="0">
            <a:noFill/>
            <a:prstDash val="solid"/>
          </a:ln>
        </p:spPr>
        <p:txBody>
          <a:bodyPr/>
          <a:lstStyle/>
          <a:p>
            <a:pPr algn="ctr">
              <a:buNone/>
              <a:defRPr sz="1500" b="1">
                <a:solidFill>
                  <a:srgbClr val="FFFFFF"/>
                </a:solidFill>
              </a:defRPr>
            </a:pPr>
            <a:r>
              <a:rPr sz="1500" b="1">
                <a:solidFill>
                  <a:srgbClr val="FFFFFF"/>
                </a:solidFill>
              </a:rPr>
              <a:t>业务层</a:t>
            </a:r>
            <a:endParaRPr sz="1500" b="1">
              <a:solidFill>
                <a:srgbClr val="FFFFFF"/>
              </a:solidFill>
            </a:endParaRPr>
          </a:p>
        </p:txBody>
      </p:sp>
      <p:sp>
        <p:nvSpPr>
          <p:cNvPr id="16" name="圆角矩形 15"/>
          <p:cNvSpPr>
            <a:spLocks noGrp="1"/>
          </p:cNvSpPr>
          <p:nvPr/>
        </p:nvSpPr>
        <p:spPr>
          <a:xfrm>
            <a:off x="2247900" y="3752850"/>
            <a:ext cx="3103880" cy="647700"/>
          </a:xfrm>
          <a:prstGeom prst="roundRect">
            <a:avLst>
              <a:gd name="adj" fmla="val 11765"/>
            </a:avLst>
          </a:prstGeom>
          <a:solidFill>
            <a:srgbClr val="F8FBFD"/>
          </a:solidFill>
          <a:ln w="14288">
            <a:solidFill>
              <a:srgbClr val="2FA6B6"/>
            </a:solidFill>
            <a:prstDash val="solid"/>
          </a:ln>
        </p:spPr>
      </p:sp>
      <p:sp>
        <p:nvSpPr>
          <p:cNvPr id="17" name="矩形 16"/>
          <p:cNvSpPr>
            <a:spLocks noGrp="1"/>
          </p:cNvSpPr>
          <p:nvPr/>
        </p:nvSpPr>
        <p:spPr>
          <a:xfrm>
            <a:off x="2457450" y="3829050"/>
            <a:ext cx="2762250" cy="228600"/>
          </a:xfrm>
          <a:prstGeom prst="rect">
            <a:avLst/>
          </a:prstGeom>
          <a:noFill/>
          <a:ln w="0">
            <a:noFill/>
            <a:prstDash val="solid"/>
          </a:ln>
        </p:spPr>
        <p:txBody>
          <a:bodyPr/>
          <a:lstStyle/>
          <a:p>
            <a:pPr algn="ctr">
              <a:buNone/>
              <a:defRPr sz="1165" b="1">
                <a:solidFill>
                  <a:srgbClr val="2FA6B6"/>
                </a:solidFill>
              </a:defRPr>
            </a:pPr>
            <a:r>
              <a:rPr sz="1165" b="1">
                <a:solidFill>
                  <a:srgbClr val="2FA6B6"/>
                </a:solidFill>
              </a:rPr>
              <a:t>系统管理功能逻辑</a:t>
            </a:r>
            <a:endParaRPr sz="1165" b="1">
              <a:solidFill>
                <a:srgbClr val="2FA6B6"/>
              </a:solidFill>
            </a:endParaRPr>
          </a:p>
        </p:txBody>
      </p:sp>
      <p:sp>
        <p:nvSpPr>
          <p:cNvPr id="18" name="矩形 17"/>
          <p:cNvSpPr>
            <a:spLocks noGrp="1"/>
          </p:cNvSpPr>
          <p:nvPr/>
        </p:nvSpPr>
        <p:spPr>
          <a:xfrm>
            <a:off x="2457450" y="4010025"/>
            <a:ext cx="2762250" cy="314325"/>
          </a:xfrm>
          <a:prstGeom prst="rect">
            <a:avLst/>
          </a:prstGeom>
          <a:noFill/>
          <a:ln w="0">
            <a:noFill/>
            <a:prstDash val="solid"/>
          </a:ln>
        </p:spPr>
        <p:txBody>
          <a:bodyPr/>
          <a:lstStyle/>
          <a:p>
            <a:pPr algn="ctr">
              <a:buNone/>
              <a:defRPr sz="1090" b="0">
                <a:solidFill>
                  <a:srgbClr val="263949"/>
                </a:solidFill>
              </a:defRPr>
            </a:pPr>
            <a:r>
              <a:rPr sz="1090" b="0">
                <a:solidFill>
                  <a:srgbClr val="263949"/>
                </a:solidFill>
              </a:rPr>
              <a:t>管理类页面与流程控制</a:t>
            </a:r>
            <a:endParaRPr sz="1090" b="0">
              <a:solidFill>
                <a:srgbClr val="263949"/>
              </a:solidFill>
            </a:endParaRPr>
          </a:p>
        </p:txBody>
      </p:sp>
      <p:sp>
        <p:nvSpPr>
          <p:cNvPr id="19" name="矩形 18"/>
          <p:cNvSpPr>
            <a:spLocks noGrp="1"/>
          </p:cNvSpPr>
          <p:nvPr/>
        </p:nvSpPr>
        <p:spPr>
          <a:xfrm>
            <a:off x="5562600" y="3829050"/>
            <a:ext cx="2762250" cy="228600"/>
          </a:xfrm>
          <a:prstGeom prst="rect">
            <a:avLst/>
          </a:prstGeom>
          <a:noFill/>
          <a:ln w="0">
            <a:noFill/>
            <a:prstDash val="solid"/>
          </a:ln>
        </p:spPr>
        <p:txBody>
          <a:bodyPr/>
          <a:lstStyle/>
          <a:p>
            <a:pPr algn="ctr">
              <a:buNone/>
              <a:defRPr sz="1165" b="1">
                <a:solidFill>
                  <a:srgbClr val="2FA6B6"/>
                </a:solidFill>
              </a:defRPr>
            </a:pPr>
            <a:r>
              <a:rPr sz="1165" b="1">
                <a:solidFill>
                  <a:srgbClr val="2FA6B6"/>
                </a:solidFill>
              </a:rPr>
              <a:t>业务功能逻辑</a:t>
            </a:r>
            <a:endParaRPr sz="1165" b="1">
              <a:solidFill>
                <a:srgbClr val="2FA6B6"/>
              </a:solidFill>
            </a:endParaRPr>
          </a:p>
        </p:txBody>
      </p:sp>
      <p:sp>
        <p:nvSpPr>
          <p:cNvPr id="20" name="矩形 19"/>
          <p:cNvSpPr>
            <a:spLocks noGrp="1"/>
          </p:cNvSpPr>
          <p:nvPr/>
        </p:nvSpPr>
        <p:spPr>
          <a:xfrm>
            <a:off x="5562600" y="4010025"/>
            <a:ext cx="2762250" cy="314325"/>
          </a:xfrm>
          <a:prstGeom prst="rect">
            <a:avLst/>
          </a:prstGeom>
          <a:noFill/>
          <a:ln w="0">
            <a:noFill/>
            <a:prstDash val="solid"/>
          </a:ln>
        </p:spPr>
        <p:txBody>
          <a:bodyPr/>
          <a:lstStyle/>
          <a:p>
            <a:pPr algn="ctr">
              <a:buNone/>
              <a:defRPr sz="1090" b="0">
                <a:solidFill>
                  <a:srgbClr val="263949"/>
                </a:solidFill>
              </a:defRPr>
            </a:pPr>
            <a:r>
              <a:rPr sz="1090" b="0">
                <a:solidFill>
                  <a:srgbClr val="263949"/>
                </a:solidFill>
              </a:rPr>
              <a:t>司库信息传输业务处理</a:t>
            </a:r>
            <a:endParaRPr sz="1090" b="0">
              <a:solidFill>
                <a:srgbClr val="263949"/>
              </a:solidFill>
            </a:endParaRPr>
          </a:p>
        </p:txBody>
      </p:sp>
      <p:sp>
        <p:nvSpPr>
          <p:cNvPr id="21" name="矩形 20"/>
          <p:cNvSpPr>
            <a:spLocks noGrp="1"/>
          </p:cNvSpPr>
          <p:nvPr/>
        </p:nvSpPr>
        <p:spPr>
          <a:xfrm>
            <a:off x="8667750" y="3829050"/>
            <a:ext cx="2762250" cy="228600"/>
          </a:xfrm>
          <a:prstGeom prst="rect">
            <a:avLst/>
          </a:prstGeom>
          <a:noFill/>
          <a:ln w="0">
            <a:noFill/>
            <a:prstDash val="solid"/>
          </a:ln>
        </p:spPr>
        <p:txBody>
          <a:bodyPr/>
          <a:lstStyle/>
          <a:p>
            <a:pPr algn="ctr">
              <a:buNone/>
              <a:defRPr sz="1165" b="1">
                <a:solidFill>
                  <a:srgbClr val="2FA6B6"/>
                </a:solidFill>
              </a:defRPr>
            </a:pPr>
            <a:r>
              <a:rPr sz="1165" b="1">
                <a:solidFill>
                  <a:srgbClr val="2FA6B6"/>
                </a:solidFill>
              </a:rPr>
              <a:t>业务系统接口控制</a:t>
            </a:r>
            <a:endParaRPr sz="1165" b="1">
              <a:solidFill>
                <a:srgbClr val="2FA6B6"/>
              </a:solidFill>
            </a:endParaRPr>
          </a:p>
        </p:txBody>
      </p:sp>
      <p:sp>
        <p:nvSpPr>
          <p:cNvPr id="22" name="矩形 21"/>
          <p:cNvSpPr>
            <a:spLocks noGrp="1"/>
          </p:cNvSpPr>
          <p:nvPr/>
        </p:nvSpPr>
        <p:spPr>
          <a:xfrm>
            <a:off x="8667750" y="4010025"/>
            <a:ext cx="2762250" cy="314325"/>
          </a:xfrm>
          <a:prstGeom prst="rect">
            <a:avLst/>
          </a:prstGeom>
          <a:noFill/>
          <a:ln w="0">
            <a:noFill/>
            <a:prstDash val="solid"/>
          </a:ln>
        </p:spPr>
        <p:txBody>
          <a:bodyPr/>
          <a:lstStyle/>
          <a:p>
            <a:pPr algn="ctr">
              <a:buNone/>
              <a:defRPr sz="1090" b="0">
                <a:solidFill>
                  <a:srgbClr val="263949"/>
                </a:solidFill>
              </a:defRPr>
            </a:pPr>
            <a:r>
              <a:rPr sz="1090" b="0">
                <a:solidFill>
                  <a:srgbClr val="263949"/>
                </a:solidFill>
              </a:rPr>
              <a:t>Web API</a:t>
            </a:r>
            <a:r>
              <a:rPr sz="1090" b="0">
                <a:solidFill>
                  <a:srgbClr val="263949"/>
                </a:solidFill>
              </a:rPr>
              <a:t>、数据库</a:t>
            </a:r>
            <a:r>
              <a:rPr sz="1090" b="0">
                <a:solidFill>
                  <a:srgbClr val="263949"/>
                </a:solidFill>
              </a:rPr>
              <a:t>对接</a:t>
            </a:r>
            <a:endParaRPr sz="1090" b="0">
              <a:solidFill>
                <a:srgbClr val="263949"/>
              </a:solidFill>
            </a:endParaRPr>
          </a:p>
        </p:txBody>
      </p:sp>
      <p:sp>
        <p:nvSpPr>
          <p:cNvPr id="23" name="圆角矩形 22"/>
          <p:cNvSpPr>
            <a:spLocks noGrp="1"/>
          </p:cNvSpPr>
          <p:nvPr/>
        </p:nvSpPr>
        <p:spPr>
          <a:xfrm>
            <a:off x="781050" y="4476750"/>
            <a:ext cx="1314450" cy="647700"/>
          </a:xfrm>
          <a:prstGeom prst="roundRect">
            <a:avLst>
              <a:gd name="adj" fmla="val 11765"/>
            </a:avLst>
          </a:prstGeom>
          <a:solidFill>
            <a:srgbClr val="E28D32"/>
          </a:solidFill>
          <a:ln w="0">
            <a:noFill/>
            <a:prstDash val="solid"/>
          </a:ln>
        </p:spPr>
      </p:sp>
      <p:sp>
        <p:nvSpPr>
          <p:cNvPr id="24" name="矩形 23"/>
          <p:cNvSpPr>
            <a:spLocks noGrp="1"/>
          </p:cNvSpPr>
          <p:nvPr/>
        </p:nvSpPr>
        <p:spPr>
          <a:xfrm>
            <a:off x="857250" y="4648200"/>
            <a:ext cx="1162050" cy="323850"/>
          </a:xfrm>
          <a:prstGeom prst="rect">
            <a:avLst/>
          </a:prstGeom>
          <a:noFill/>
          <a:ln w="0">
            <a:noFill/>
            <a:prstDash val="solid"/>
          </a:ln>
        </p:spPr>
        <p:txBody>
          <a:bodyPr/>
          <a:lstStyle/>
          <a:p>
            <a:pPr algn="ctr">
              <a:buNone/>
              <a:defRPr sz="1350" b="1">
                <a:solidFill>
                  <a:srgbClr val="FFFFFF"/>
                </a:solidFill>
              </a:defRPr>
            </a:pPr>
            <a:r>
              <a:rPr sz="1350" b="1">
                <a:solidFill>
                  <a:srgbClr val="FFFFFF"/>
                </a:solidFill>
              </a:rPr>
              <a:t>核心数据层</a:t>
            </a:r>
            <a:endParaRPr sz="1350" b="1">
              <a:solidFill>
                <a:srgbClr val="FFFFFF"/>
              </a:solidFill>
            </a:endParaRPr>
          </a:p>
        </p:txBody>
      </p:sp>
      <p:sp>
        <p:nvSpPr>
          <p:cNvPr id="25" name="圆角矩形 24"/>
          <p:cNvSpPr>
            <a:spLocks noGrp="1"/>
          </p:cNvSpPr>
          <p:nvPr/>
        </p:nvSpPr>
        <p:spPr>
          <a:xfrm>
            <a:off x="2247900" y="4476750"/>
            <a:ext cx="6315710" cy="647700"/>
          </a:xfrm>
          <a:prstGeom prst="roundRect">
            <a:avLst>
              <a:gd name="adj" fmla="val 11765"/>
            </a:avLst>
          </a:prstGeom>
          <a:solidFill>
            <a:srgbClr val="F8FBFD"/>
          </a:solidFill>
          <a:ln w="14288">
            <a:solidFill>
              <a:srgbClr val="E28D32"/>
            </a:solidFill>
            <a:prstDash val="solid"/>
          </a:ln>
        </p:spPr>
      </p:sp>
      <p:sp>
        <p:nvSpPr>
          <p:cNvPr id="26" name="矩形 25"/>
          <p:cNvSpPr>
            <a:spLocks noGrp="1"/>
          </p:cNvSpPr>
          <p:nvPr/>
        </p:nvSpPr>
        <p:spPr>
          <a:xfrm>
            <a:off x="2457450" y="4552950"/>
            <a:ext cx="2762250" cy="228600"/>
          </a:xfrm>
          <a:prstGeom prst="rect">
            <a:avLst/>
          </a:prstGeom>
          <a:noFill/>
          <a:ln w="0">
            <a:noFill/>
            <a:prstDash val="solid"/>
          </a:ln>
        </p:spPr>
        <p:txBody>
          <a:bodyPr/>
          <a:lstStyle/>
          <a:p>
            <a:pPr algn="ctr">
              <a:buNone/>
              <a:defRPr sz="1165" b="1">
                <a:solidFill>
                  <a:srgbClr val="E28D32"/>
                </a:solidFill>
              </a:defRPr>
            </a:pPr>
            <a:r>
              <a:rPr sz="1165" b="1">
                <a:solidFill>
                  <a:srgbClr val="E28D32"/>
                </a:solidFill>
              </a:rPr>
              <a:t>数据持久层</a:t>
            </a:r>
            <a:endParaRPr sz="1165" b="1">
              <a:solidFill>
                <a:srgbClr val="E28D32"/>
              </a:solidFill>
            </a:endParaRPr>
          </a:p>
        </p:txBody>
      </p:sp>
      <p:sp>
        <p:nvSpPr>
          <p:cNvPr id="27" name="矩形 26"/>
          <p:cNvSpPr>
            <a:spLocks noGrp="1"/>
          </p:cNvSpPr>
          <p:nvPr/>
        </p:nvSpPr>
        <p:spPr>
          <a:xfrm>
            <a:off x="2457450" y="4733925"/>
            <a:ext cx="2762250" cy="314325"/>
          </a:xfrm>
          <a:prstGeom prst="rect">
            <a:avLst/>
          </a:prstGeom>
          <a:noFill/>
          <a:ln w="0">
            <a:noFill/>
            <a:prstDash val="solid"/>
          </a:ln>
        </p:spPr>
        <p:txBody>
          <a:bodyPr/>
          <a:lstStyle/>
          <a:p>
            <a:pPr algn="ctr">
              <a:buNone/>
              <a:defRPr sz="1090" b="0">
                <a:solidFill>
                  <a:srgbClr val="263949"/>
                </a:solidFill>
              </a:defRPr>
            </a:pPr>
            <a:r>
              <a:rPr sz="1090" b="0">
                <a:solidFill>
                  <a:srgbClr val="263949"/>
                </a:solidFill>
              </a:rPr>
              <a:t>MyBatis / druid</a:t>
            </a:r>
            <a:endParaRPr sz="1090" b="0">
              <a:solidFill>
                <a:srgbClr val="263949"/>
              </a:solidFill>
            </a:endParaRPr>
          </a:p>
        </p:txBody>
      </p:sp>
      <p:sp>
        <p:nvSpPr>
          <p:cNvPr id="28" name="矩形 27"/>
          <p:cNvSpPr>
            <a:spLocks noGrp="1"/>
          </p:cNvSpPr>
          <p:nvPr/>
        </p:nvSpPr>
        <p:spPr>
          <a:xfrm>
            <a:off x="5562600" y="4552950"/>
            <a:ext cx="2762250" cy="228600"/>
          </a:xfrm>
          <a:prstGeom prst="rect">
            <a:avLst/>
          </a:prstGeom>
          <a:noFill/>
          <a:ln w="0">
            <a:noFill/>
            <a:prstDash val="solid"/>
          </a:ln>
        </p:spPr>
        <p:txBody>
          <a:bodyPr/>
          <a:lstStyle/>
          <a:p>
            <a:pPr algn="ctr">
              <a:buNone/>
              <a:defRPr sz="1165" b="1">
                <a:solidFill>
                  <a:srgbClr val="E28D32"/>
                </a:solidFill>
              </a:defRPr>
            </a:pPr>
            <a:r>
              <a:rPr sz="1165" b="1">
                <a:solidFill>
                  <a:srgbClr val="E28D32"/>
                </a:solidFill>
              </a:rPr>
              <a:t>系统日志模块</a:t>
            </a:r>
            <a:endParaRPr sz="1165" b="1">
              <a:solidFill>
                <a:srgbClr val="E28D32"/>
              </a:solidFill>
            </a:endParaRPr>
          </a:p>
        </p:txBody>
      </p:sp>
      <p:sp>
        <p:nvSpPr>
          <p:cNvPr id="29" name="矩形 28"/>
          <p:cNvSpPr>
            <a:spLocks noGrp="1"/>
          </p:cNvSpPr>
          <p:nvPr/>
        </p:nvSpPr>
        <p:spPr>
          <a:xfrm>
            <a:off x="5562600" y="4733925"/>
            <a:ext cx="2762250" cy="314325"/>
          </a:xfrm>
          <a:prstGeom prst="rect">
            <a:avLst/>
          </a:prstGeom>
          <a:noFill/>
          <a:ln w="0">
            <a:noFill/>
            <a:prstDash val="solid"/>
          </a:ln>
        </p:spPr>
        <p:txBody>
          <a:bodyPr/>
          <a:lstStyle/>
          <a:p>
            <a:pPr algn="ctr">
              <a:buNone/>
              <a:defRPr sz="1090" b="0">
                <a:solidFill>
                  <a:srgbClr val="263949"/>
                </a:solidFill>
              </a:defRPr>
            </a:pPr>
            <a:r>
              <a:rPr sz="1090" b="0">
                <a:solidFill>
                  <a:srgbClr val="263949"/>
                </a:solidFill>
              </a:rPr>
              <a:t>logback / log4j</a:t>
            </a:r>
            <a:endParaRPr sz="1090" b="0">
              <a:solidFill>
                <a:srgbClr val="263949"/>
              </a:solidFill>
            </a:endParaRPr>
          </a:p>
        </p:txBody>
      </p:sp>
      <p:sp>
        <p:nvSpPr>
          <p:cNvPr id="30" name="矩形 29"/>
          <p:cNvSpPr>
            <a:spLocks noGrp="1"/>
          </p:cNvSpPr>
          <p:nvPr/>
        </p:nvSpPr>
        <p:spPr>
          <a:xfrm>
            <a:off x="8753475" y="4552950"/>
            <a:ext cx="2762250" cy="228600"/>
          </a:xfrm>
          <a:prstGeom prst="rect">
            <a:avLst/>
          </a:prstGeom>
          <a:noFill/>
          <a:ln w="0">
            <a:noFill/>
            <a:prstDash val="solid"/>
          </a:ln>
        </p:spPr>
        <p:txBody>
          <a:bodyPr/>
          <a:lstStyle/>
          <a:p>
            <a:pPr algn="ctr">
              <a:buNone/>
              <a:defRPr sz="1165" b="1">
                <a:solidFill>
                  <a:srgbClr val="E28D32"/>
                </a:solidFill>
              </a:defRPr>
            </a:pPr>
            <a:r>
              <a:rPr sz="1165" b="1">
                <a:solidFill>
                  <a:srgbClr val="E28D32"/>
                </a:solidFill>
              </a:rPr>
              <a:t>报文传输/接收层</a:t>
            </a:r>
            <a:endParaRPr sz="1165" b="1">
              <a:solidFill>
                <a:srgbClr val="E28D32"/>
              </a:solidFill>
            </a:endParaRPr>
          </a:p>
        </p:txBody>
      </p:sp>
      <p:sp>
        <p:nvSpPr>
          <p:cNvPr id="31" name="矩形 30"/>
          <p:cNvSpPr>
            <a:spLocks noGrp="1"/>
          </p:cNvSpPr>
          <p:nvPr/>
        </p:nvSpPr>
        <p:spPr>
          <a:xfrm>
            <a:off x="8753475" y="4733925"/>
            <a:ext cx="2762250" cy="314325"/>
          </a:xfrm>
          <a:prstGeom prst="rect">
            <a:avLst/>
          </a:prstGeom>
          <a:noFill/>
          <a:ln w="0">
            <a:noFill/>
            <a:prstDash val="solid"/>
          </a:ln>
        </p:spPr>
        <p:txBody>
          <a:bodyPr/>
          <a:lstStyle/>
          <a:p>
            <a:pPr algn="ctr">
              <a:buNone/>
              <a:defRPr sz="1090" b="0">
                <a:solidFill>
                  <a:srgbClr val="263949"/>
                </a:solidFill>
              </a:defRPr>
            </a:pPr>
            <a:r>
              <a:rPr sz="1090" b="0">
                <a:solidFill>
                  <a:srgbClr val="263949"/>
                </a:solidFill>
              </a:rPr>
              <a:t>通用金融信息传输系统报文传输与接收</a:t>
            </a:r>
            <a:endParaRPr sz="1090" b="0">
              <a:solidFill>
                <a:srgbClr val="263949"/>
              </a:solidFill>
            </a:endParaRPr>
          </a:p>
        </p:txBody>
      </p:sp>
      <p:sp>
        <p:nvSpPr>
          <p:cNvPr id="32" name="圆角矩形 31"/>
          <p:cNvSpPr>
            <a:spLocks noGrp="1"/>
          </p:cNvSpPr>
          <p:nvPr/>
        </p:nvSpPr>
        <p:spPr>
          <a:xfrm>
            <a:off x="781050" y="5200650"/>
            <a:ext cx="1314450" cy="438150"/>
          </a:xfrm>
          <a:prstGeom prst="roundRect">
            <a:avLst>
              <a:gd name="adj" fmla="val 17391"/>
            </a:avLst>
          </a:prstGeom>
          <a:solidFill>
            <a:srgbClr val="3BA780"/>
          </a:solidFill>
          <a:ln w="0">
            <a:noFill/>
            <a:prstDash val="solid"/>
          </a:ln>
        </p:spPr>
      </p:sp>
      <p:sp>
        <p:nvSpPr>
          <p:cNvPr id="33" name="矩形 32"/>
          <p:cNvSpPr>
            <a:spLocks noGrp="1"/>
          </p:cNvSpPr>
          <p:nvPr/>
        </p:nvSpPr>
        <p:spPr>
          <a:xfrm>
            <a:off x="857250" y="5267325"/>
            <a:ext cx="1162050" cy="323850"/>
          </a:xfrm>
          <a:prstGeom prst="rect">
            <a:avLst/>
          </a:prstGeom>
          <a:noFill/>
          <a:ln w="0">
            <a:noFill/>
            <a:prstDash val="solid"/>
          </a:ln>
        </p:spPr>
        <p:txBody>
          <a:bodyPr/>
          <a:lstStyle/>
          <a:p>
            <a:pPr algn="ctr">
              <a:buNone/>
              <a:defRPr sz="1500" b="1">
                <a:solidFill>
                  <a:srgbClr val="FFFFFF"/>
                </a:solidFill>
              </a:defRPr>
            </a:pPr>
            <a:r>
              <a:rPr sz="1500" b="1">
                <a:solidFill>
                  <a:srgbClr val="FFFFFF"/>
                </a:solidFill>
              </a:rPr>
              <a:t>数据库</a:t>
            </a:r>
            <a:endParaRPr sz="1500" b="1">
              <a:solidFill>
                <a:srgbClr val="FFFFFF"/>
              </a:solidFill>
            </a:endParaRPr>
          </a:p>
        </p:txBody>
      </p:sp>
      <p:sp>
        <p:nvSpPr>
          <p:cNvPr id="34" name="圆角矩形 33"/>
          <p:cNvSpPr>
            <a:spLocks noGrp="1"/>
          </p:cNvSpPr>
          <p:nvPr/>
        </p:nvSpPr>
        <p:spPr>
          <a:xfrm>
            <a:off x="2247900" y="5200650"/>
            <a:ext cx="9525000" cy="438150"/>
          </a:xfrm>
          <a:prstGeom prst="roundRect">
            <a:avLst>
              <a:gd name="adj" fmla="val 17391"/>
            </a:avLst>
          </a:prstGeom>
          <a:solidFill>
            <a:srgbClr val="F8FBFD"/>
          </a:solidFill>
          <a:ln w="14288">
            <a:solidFill>
              <a:srgbClr val="3BA780"/>
            </a:solidFill>
            <a:prstDash val="solid"/>
          </a:ln>
        </p:spPr>
      </p:sp>
      <p:sp>
        <p:nvSpPr>
          <p:cNvPr id="35" name="矩形 34"/>
          <p:cNvSpPr>
            <a:spLocks noGrp="1"/>
          </p:cNvSpPr>
          <p:nvPr/>
        </p:nvSpPr>
        <p:spPr>
          <a:xfrm>
            <a:off x="2457450" y="5314950"/>
            <a:ext cx="4381500" cy="209550"/>
          </a:xfrm>
          <a:prstGeom prst="rect">
            <a:avLst/>
          </a:prstGeom>
          <a:noFill/>
          <a:ln w="0">
            <a:noFill/>
            <a:prstDash val="solid"/>
          </a:ln>
        </p:spPr>
        <p:txBody>
          <a:bodyPr/>
          <a:lstStyle/>
          <a:p>
            <a:pPr algn="ctr">
              <a:buNone/>
              <a:defRPr sz="1020" b="1">
                <a:solidFill>
                  <a:srgbClr val="263949"/>
                </a:solidFill>
              </a:defRPr>
            </a:pPr>
            <a:r>
              <a:rPr sz="1020" b="1">
                <a:solidFill>
                  <a:srgbClr val="263949"/>
                </a:solidFill>
              </a:rPr>
              <a:t>平台数据库：mysql / PostgreSQL / oracle 等多数据库支持</a:t>
            </a:r>
            <a:endParaRPr sz="1020" b="1">
              <a:solidFill>
                <a:srgbClr val="263949"/>
              </a:solidFill>
            </a:endParaRPr>
          </a:p>
        </p:txBody>
      </p:sp>
      <p:sp>
        <p:nvSpPr>
          <p:cNvPr id="36" name="矩形 35"/>
          <p:cNvSpPr>
            <a:spLocks noGrp="1"/>
          </p:cNvSpPr>
          <p:nvPr/>
        </p:nvSpPr>
        <p:spPr>
          <a:xfrm>
            <a:off x="7239000" y="5314950"/>
            <a:ext cx="4286250" cy="209550"/>
          </a:xfrm>
          <a:prstGeom prst="rect">
            <a:avLst/>
          </a:prstGeom>
          <a:noFill/>
          <a:ln w="0">
            <a:noFill/>
            <a:prstDash val="solid"/>
          </a:ln>
        </p:spPr>
        <p:txBody>
          <a:bodyPr/>
          <a:lstStyle/>
          <a:p>
            <a:pPr algn="ctr">
              <a:buNone/>
              <a:defRPr sz="1020" b="1">
                <a:solidFill>
                  <a:srgbClr val="263949"/>
                </a:solidFill>
              </a:defRPr>
            </a:pPr>
            <a:r>
              <a:rPr sz="1020" b="1">
                <a:solidFill>
                  <a:srgbClr val="263949"/>
                </a:solidFill>
              </a:rPr>
              <a:t>业务系统数据库：多种数据库支持</a:t>
            </a:r>
            <a:endParaRPr sz="1020" b="1">
              <a:solidFill>
                <a:srgbClr val="263949"/>
              </a:solidFill>
            </a:endParaRPr>
          </a:p>
        </p:txBody>
      </p:sp>
      <p:sp>
        <p:nvSpPr>
          <p:cNvPr id="37" name="圆角矩形 36"/>
          <p:cNvSpPr>
            <a:spLocks noGrp="1"/>
          </p:cNvSpPr>
          <p:nvPr/>
        </p:nvSpPr>
        <p:spPr>
          <a:xfrm>
            <a:off x="781050" y="5715000"/>
            <a:ext cx="1314450" cy="438150"/>
          </a:xfrm>
          <a:prstGeom prst="roundRect">
            <a:avLst>
              <a:gd name="adj" fmla="val 17391"/>
            </a:avLst>
          </a:prstGeom>
          <a:solidFill>
            <a:srgbClr val="67A55B"/>
          </a:solidFill>
          <a:ln w="0">
            <a:noFill/>
            <a:prstDash val="solid"/>
          </a:ln>
        </p:spPr>
      </p:sp>
      <p:sp>
        <p:nvSpPr>
          <p:cNvPr id="38" name="矩形 37"/>
          <p:cNvSpPr>
            <a:spLocks noGrp="1"/>
          </p:cNvSpPr>
          <p:nvPr/>
        </p:nvSpPr>
        <p:spPr>
          <a:xfrm>
            <a:off x="857250" y="5781675"/>
            <a:ext cx="1162050" cy="323850"/>
          </a:xfrm>
          <a:prstGeom prst="rect">
            <a:avLst/>
          </a:prstGeom>
          <a:noFill/>
          <a:ln w="0">
            <a:noFill/>
            <a:prstDash val="solid"/>
          </a:ln>
        </p:spPr>
        <p:txBody>
          <a:bodyPr/>
          <a:lstStyle/>
          <a:p>
            <a:pPr algn="ctr">
              <a:buNone/>
              <a:defRPr sz="1500" b="1">
                <a:solidFill>
                  <a:srgbClr val="FFFFFF"/>
                </a:solidFill>
              </a:defRPr>
            </a:pPr>
            <a:r>
              <a:rPr sz="1500" b="1">
                <a:solidFill>
                  <a:srgbClr val="FFFFFF"/>
                </a:solidFill>
              </a:rPr>
              <a:t>操作系统</a:t>
            </a:r>
            <a:endParaRPr sz="1500" b="1">
              <a:solidFill>
                <a:srgbClr val="FFFFFF"/>
              </a:solidFill>
            </a:endParaRPr>
          </a:p>
        </p:txBody>
      </p:sp>
      <p:sp>
        <p:nvSpPr>
          <p:cNvPr id="39" name="圆角矩形 38"/>
          <p:cNvSpPr>
            <a:spLocks noGrp="1"/>
          </p:cNvSpPr>
          <p:nvPr/>
        </p:nvSpPr>
        <p:spPr>
          <a:xfrm>
            <a:off x="2247900" y="5715000"/>
            <a:ext cx="9525000" cy="438150"/>
          </a:xfrm>
          <a:prstGeom prst="roundRect">
            <a:avLst>
              <a:gd name="adj" fmla="val 17391"/>
            </a:avLst>
          </a:prstGeom>
          <a:solidFill>
            <a:srgbClr val="F8FBFD"/>
          </a:solidFill>
          <a:ln w="14288">
            <a:solidFill>
              <a:srgbClr val="67A55B"/>
            </a:solidFill>
            <a:prstDash val="solid"/>
          </a:ln>
        </p:spPr>
      </p:sp>
      <p:sp>
        <p:nvSpPr>
          <p:cNvPr id="40" name="矩形 39"/>
          <p:cNvSpPr>
            <a:spLocks noGrp="1"/>
          </p:cNvSpPr>
          <p:nvPr/>
        </p:nvSpPr>
        <p:spPr>
          <a:xfrm>
            <a:off x="2457450" y="5829300"/>
            <a:ext cx="2762250" cy="209550"/>
          </a:xfrm>
          <a:prstGeom prst="rect">
            <a:avLst/>
          </a:prstGeom>
          <a:noFill/>
          <a:ln w="0">
            <a:noFill/>
            <a:prstDash val="solid"/>
          </a:ln>
        </p:spPr>
        <p:txBody>
          <a:bodyPr/>
          <a:lstStyle/>
          <a:p>
            <a:pPr algn="ctr">
              <a:buNone/>
              <a:defRPr sz="1020" b="1">
                <a:solidFill>
                  <a:srgbClr val="263949"/>
                </a:solidFill>
              </a:defRPr>
            </a:pPr>
            <a:r>
              <a:rPr sz="1020" b="1">
                <a:solidFill>
                  <a:srgbClr val="263949"/>
                </a:solidFill>
              </a:rPr>
              <a:t>AIX UNIX：传统企业级运行环境</a:t>
            </a:r>
            <a:endParaRPr sz="1020" b="1">
              <a:solidFill>
                <a:srgbClr val="263949"/>
              </a:solidFill>
            </a:endParaRPr>
          </a:p>
        </p:txBody>
      </p:sp>
      <p:sp>
        <p:nvSpPr>
          <p:cNvPr id="41" name="矩形 40"/>
          <p:cNvSpPr>
            <a:spLocks noGrp="1"/>
          </p:cNvSpPr>
          <p:nvPr/>
        </p:nvSpPr>
        <p:spPr>
          <a:xfrm>
            <a:off x="5562600" y="5829300"/>
            <a:ext cx="2762250" cy="209550"/>
          </a:xfrm>
          <a:prstGeom prst="rect">
            <a:avLst/>
          </a:prstGeom>
          <a:noFill/>
          <a:ln w="0">
            <a:noFill/>
            <a:prstDash val="solid"/>
          </a:ln>
        </p:spPr>
        <p:txBody>
          <a:bodyPr/>
          <a:lstStyle/>
          <a:p>
            <a:pPr algn="ctr">
              <a:buNone/>
              <a:defRPr sz="1020" b="1">
                <a:solidFill>
                  <a:srgbClr val="263949"/>
                </a:solidFill>
              </a:defRPr>
            </a:pPr>
            <a:r>
              <a:rPr sz="1020" b="1">
                <a:solidFill>
                  <a:srgbClr val="263949"/>
                </a:solidFill>
              </a:rPr>
              <a:t>国产化麒麟：Kylin OS</a:t>
            </a:r>
            <a:endParaRPr sz="1020" b="1">
              <a:solidFill>
                <a:srgbClr val="263949"/>
              </a:solidFill>
            </a:endParaRPr>
          </a:p>
        </p:txBody>
      </p:sp>
      <p:sp>
        <p:nvSpPr>
          <p:cNvPr id="42" name="矩形 41"/>
          <p:cNvSpPr>
            <a:spLocks noGrp="1"/>
          </p:cNvSpPr>
          <p:nvPr/>
        </p:nvSpPr>
        <p:spPr>
          <a:xfrm>
            <a:off x="8667750" y="5829300"/>
            <a:ext cx="2762250" cy="209550"/>
          </a:xfrm>
          <a:prstGeom prst="rect">
            <a:avLst/>
          </a:prstGeom>
          <a:noFill/>
          <a:ln w="0">
            <a:noFill/>
            <a:prstDash val="solid"/>
          </a:ln>
        </p:spPr>
        <p:txBody>
          <a:bodyPr/>
          <a:lstStyle/>
          <a:p>
            <a:pPr algn="ctr">
              <a:buNone/>
              <a:defRPr sz="1020" b="1">
                <a:solidFill>
                  <a:srgbClr val="263949"/>
                </a:solidFill>
              </a:defRPr>
            </a:pPr>
            <a:r>
              <a:rPr sz="1020" b="1">
                <a:solidFill>
                  <a:srgbClr val="263949"/>
                </a:solidFill>
              </a:rPr>
              <a:t>其它系统：CentOS / Ubuntu / RedHat</a:t>
            </a:r>
            <a:endParaRPr sz="1020" b="1">
              <a:solidFill>
                <a:srgbClr val="263949"/>
              </a:solidFill>
            </a:endParaRPr>
          </a:p>
        </p:txBody>
      </p:sp>
      <p:sp>
        <p:nvSpPr>
          <p:cNvPr id="43" name="圆角矩形 42"/>
          <p:cNvSpPr>
            <a:spLocks noGrp="1"/>
          </p:cNvSpPr>
          <p:nvPr/>
        </p:nvSpPr>
        <p:spPr>
          <a:xfrm>
            <a:off x="781050" y="6229350"/>
            <a:ext cx="1314450" cy="438150"/>
          </a:xfrm>
          <a:prstGeom prst="roundRect">
            <a:avLst>
              <a:gd name="adj" fmla="val 17391"/>
            </a:avLst>
          </a:prstGeom>
          <a:solidFill>
            <a:srgbClr val="466E92"/>
          </a:solidFill>
          <a:ln w="0">
            <a:noFill/>
            <a:prstDash val="solid"/>
          </a:ln>
        </p:spPr>
      </p:sp>
      <p:sp>
        <p:nvSpPr>
          <p:cNvPr id="44" name="矩形 43"/>
          <p:cNvSpPr>
            <a:spLocks noGrp="1"/>
          </p:cNvSpPr>
          <p:nvPr/>
        </p:nvSpPr>
        <p:spPr>
          <a:xfrm>
            <a:off x="857250" y="6296025"/>
            <a:ext cx="1162050" cy="323850"/>
          </a:xfrm>
          <a:prstGeom prst="rect">
            <a:avLst/>
          </a:prstGeom>
          <a:noFill/>
          <a:ln w="0">
            <a:noFill/>
            <a:prstDash val="solid"/>
          </a:ln>
        </p:spPr>
        <p:txBody>
          <a:bodyPr/>
          <a:lstStyle/>
          <a:p>
            <a:pPr algn="ctr">
              <a:buNone/>
              <a:defRPr sz="1500" b="1">
                <a:solidFill>
                  <a:srgbClr val="FFFFFF"/>
                </a:solidFill>
              </a:defRPr>
            </a:pPr>
            <a:r>
              <a:rPr sz="1500" b="1">
                <a:solidFill>
                  <a:srgbClr val="FFFFFF"/>
                </a:solidFill>
              </a:rPr>
              <a:t>网络层</a:t>
            </a:r>
            <a:endParaRPr sz="1500" b="1">
              <a:solidFill>
                <a:srgbClr val="FFFFFF"/>
              </a:solidFill>
            </a:endParaRPr>
          </a:p>
        </p:txBody>
      </p:sp>
      <p:sp>
        <p:nvSpPr>
          <p:cNvPr id="45" name="圆角矩形 44"/>
          <p:cNvSpPr>
            <a:spLocks noGrp="1"/>
          </p:cNvSpPr>
          <p:nvPr/>
        </p:nvSpPr>
        <p:spPr>
          <a:xfrm>
            <a:off x="2247900" y="6229350"/>
            <a:ext cx="9525000" cy="438150"/>
          </a:xfrm>
          <a:prstGeom prst="roundRect">
            <a:avLst>
              <a:gd name="adj" fmla="val 17391"/>
            </a:avLst>
          </a:prstGeom>
          <a:solidFill>
            <a:srgbClr val="F8FBFD"/>
          </a:solidFill>
          <a:ln w="14288">
            <a:solidFill>
              <a:srgbClr val="466E92"/>
            </a:solidFill>
            <a:prstDash val="solid"/>
          </a:ln>
        </p:spPr>
      </p:sp>
      <p:sp>
        <p:nvSpPr>
          <p:cNvPr id="46" name="矩形 45"/>
          <p:cNvSpPr>
            <a:spLocks noGrp="1"/>
          </p:cNvSpPr>
          <p:nvPr/>
        </p:nvSpPr>
        <p:spPr>
          <a:xfrm>
            <a:off x="2457450" y="6343650"/>
            <a:ext cx="8953500" cy="209550"/>
          </a:xfrm>
          <a:prstGeom prst="rect">
            <a:avLst/>
          </a:prstGeom>
          <a:noFill/>
          <a:ln w="0">
            <a:noFill/>
            <a:prstDash val="solid"/>
          </a:ln>
        </p:spPr>
        <p:txBody>
          <a:bodyPr/>
          <a:lstStyle/>
          <a:p>
            <a:pPr algn="ctr">
              <a:buNone/>
              <a:defRPr sz="1020" b="1">
                <a:solidFill>
                  <a:srgbClr val="263949"/>
                </a:solidFill>
              </a:defRPr>
            </a:pPr>
            <a:r>
              <a:rPr sz="1020" b="1">
                <a:solidFill>
                  <a:srgbClr val="263949"/>
                </a:solidFill>
              </a:rPr>
              <a:t>GFIX网络：专用网络承载平台与通用金融信息传输系统通信</a:t>
            </a:r>
            <a:endParaRPr sz="1020" b="1">
              <a:solidFill>
                <a:srgbClr val="26394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 name="圆角矩形 19"/>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chapter3-title"/>
          <p:cNvSpPr>
            <a:spLocks noGrp="1"/>
          </p:cNvSpPr>
          <p:nvPr/>
        </p:nvSpPr>
        <p:spPr>
          <a:xfrm>
            <a:off x="1114425" y="447675"/>
            <a:ext cx="89535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首页集中展示运行状态与业务指标</a:t>
            </a:r>
            <a:endParaRPr sz="2325" b="1">
              <a:solidFill>
                <a:srgbClr val="4E7799"/>
              </a:solidFill>
            </a:endParaRPr>
          </a:p>
        </p:txBody>
      </p:sp>
      <p:sp>
        <p:nvSpPr>
          <p:cNvPr id="4" name="矩形 3"/>
          <p:cNvSpPr>
            <a:spLocks noGrp="1"/>
          </p:cNvSpPr>
          <p:nvPr/>
        </p:nvSpPr>
        <p:spPr>
          <a:xfrm>
            <a:off x="742950" y="1066800"/>
            <a:ext cx="10477500" cy="30480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首页面向管理员和运维人员，集中展示登录状态、系统状态、公共参数、报文统计、接口统计与最新报文。</a:t>
            </a:r>
            <a:endParaRPr sz="1350" b="0">
              <a:solidFill>
                <a:srgbClr val="5F7282"/>
              </a:solidFill>
            </a:endParaRPr>
          </a:p>
        </p:txBody>
      </p:sp>
      <p:sp>
        <p:nvSpPr>
          <p:cNvPr id="5" name="圆角矩形 4"/>
          <p:cNvSpPr>
            <a:spLocks noGrp="1"/>
          </p:cNvSpPr>
          <p:nvPr/>
        </p:nvSpPr>
        <p:spPr>
          <a:xfrm>
            <a:off x="704850" y="1543050"/>
            <a:ext cx="6743700" cy="3569335"/>
          </a:xfrm>
          <a:prstGeom prst="roundRect">
            <a:avLst>
              <a:gd name="adj" fmla="val 1990"/>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sp>
        <p:nvSpPr>
          <p:cNvPr id="7" name="圆角矩形 6"/>
          <p:cNvSpPr>
            <a:spLocks noGrp="1"/>
          </p:cNvSpPr>
          <p:nvPr/>
        </p:nvSpPr>
        <p:spPr>
          <a:xfrm>
            <a:off x="7696200" y="1543050"/>
            <a:ext cx="3505200" cy="749300"/>
          </a:xfrm>
          <a:prstGeom prst="roundRect">
            <a:avLst>
              <a:gd name="adj" fmla="val 7143"/>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sp>
        <p:nvSpPr>
          <p:cNvPr id="9" name="圆角矩形 8"/>
          <p:cNvSpPr>
            <a:spLocks noGrp="1"/>
          </p:cNvSpPr>
          <p:nvPr/>
        </p:nvSpPr>
        <p:spPr>
          <a:xfrm>
            <a:off x="7705090" y="2385695"/>
            <a:ext cx="3505200" cy="1609725"/>
          </a:xfrm>
          <a:prstGeom prst="roundRect">
            <a:avLst>
              <a:gd name="adj" fmla="val 7143"/>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sp>
        <p:nvSpPr>
          <p:cNvPr id="11" name="圆角矩形 10"/>
          <p:cNvSpPr>
            <a:spLocks noGrp="1"/>
          </p:cNvSpPr>
          <p:nvPr/>
        </p:nvSpPr>
        <p:spPr>
          <a:xfrm>
            <a:off x="7429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2" name="矩形 11"/>
          <p:cNvSpPr>
            <a:spLocks noGrp="1"/>
          </p:cNvSpPr>
          <p:nvPr/>
        </p:nvSpPr>
        <p:spPr>
          <a:xfrm>
            <a:off x="9144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状态总览</a:t>
            </a:r>
            <a:endParaRPr sz="1350" b="1">
              <a:solidFill>
                <a:srgbClr val="466E92"/>
              </a:solidFill>
            </a:endParaRPr>
          </a:p>
        </p:txBody>
      </p:sp>
      <p:sp>
        <p:nvSpPr>
          <p:cNvPr id="13" name="矩形 12"/>
          <p:cNvSpPr>
            <a:spLocks noGrp="1"/>
          </p:cNvSpPr>
          <p:nvPr/>
        </p:nvSpPr>
        <p:spPr>
          <a:xfrm>
            <a:off x="9144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登录状态、系统状态、健康状态一屏查看。</a:t>
            </a:r>
            <a:endParaRPr sz="990" b="0">
              <a:solidFill>
                <a:srgbClr val="5F7282"/>
              </a:solidFill>
            </a:endParaRPr>
          </a:p>
        </p:txBody>
      </p:sp>
      <p:sp>
        <p:nvSpPr>
          <p:cNvPr id="14" name="圆角矩形 13"/>
          <p:cNvSpPr>
            <a:spLocks noGrp="1"/>
          </p:cNvSpPr>
          <p:nvPr/>
        </p:nvSpPr>
        <p:spPr>
          <a:xfrm>
            <a:off x="426720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5" name="矩形 14"/>
          <p:cNvSpPr>
            <a:spLocks noGrp="1"/>
          </p:cNvSpPr>
          <p:nvPr/>
        </p:nvSpPr>
        <p:spPr>
          <a:xfrm>
            <a:off x="443865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业务指标</a:t>
            </a:r>
            <a:endParaRPr sz="1350" b="1">
              <a:solidFill>
                <a:srgbClr val="466E92"/>
              </a:solidFill>
            </a:endParaRPr>
          </a:p>
        </p:txBody>
      </p:sp>
      <p:sp>
        <p:nvSpPr>
          <p:cNvPr id="16" name="矩形 15"/>
          <p:cNvSpPr>
            <a:spLocks noGrp="1"/>
          </p:cNvSpPr>
          <p:nvPr/>
        </p:nvSpPr>
        <p:spPr>
          <a:xfrm>
            <a:off x="443865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报文发送、接收、接口调用、接口推送实时统计。</a:t>
            </a:r>
            <a:endParaRPr sz="990" b="0">
              <a:solidFill>
                <a:srgbClr val="5F7282"/>
              </a:solidFill>
            </a:endParaRPr>
          </a:p>
        </p:txBody>
      </p:sp>
      <p:sp>
        <p:nvSpPr>
          <p:cNvPr id="17" name="圆角矩形 16"/>
          <p:cNvSpPr>
            <a:spLocks noGrp="1"/>
          </p:cNvSpPr>
          <p:nvPr/>
        </p:nvSpPr>
        <p:spPr>
          <a:xfrm>
            <a:off x="77914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8" name="矩形 17"/>
          <p:cNvSpPr>
            <a:spLocks noGrp="1"/>
          </p:cNvSpPr>
          <p:nvPr/>
        </p:nvSpPr>
        <p:spPr>
          <a:xfrm>
            <a:off x="79629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运维入口</a:t>
            </a:r>
            <a:endParaRPr sz="1350" b="1">
              <a:solidFill>
                <a:srgbClr val="466E92"/>
              </a:solidFill>
            </a:endParaRPr>
          </a:p>
        </p:txBody>
      </p:sp>
      <p:sp>
        <p:nvSpPr>
          <p:cNvPr id="19" name="矩形 18"/>
          <p:cNvSpPr>
            <a:spLocks noGrp="1"/>
          </p:cNvSpPr>
          <p:nvPr/>
        </p:nvSpPr>
        <p:spPr>
          <a:xfrm>
            <a:off x="79629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最新报文与状态标签帮助快速定位运行问题。</a:t>
            </a:r>
            <a:endParaRPr sz="990" b="0">
              <a:solidFill>
                <a:srgbClr val="5F7282"/>
              </a:solidFill>
            </a:endParaRPr>
          </a:p>
        </p:txBody>
      </p:sp>
      <p:pic>
        <p:nvPicPr>
          <p:cNvPr id="6" name="图片 24"/>
          <p:cNvPicPr>
            <a:picLocks noChangeAspect="1"/>
          </p:cNvPicPr>
          <p:nvPr/>
        </p:nvPicPr>
        <p:blipFill>
          <a:blip r:embed="rId1"/>
          <a:stretch>
            <a:fillRect/>
          </a:stretch>
        </p:blipFill>
        <p:spPr>
          <a:xfrm>
            <a:off x="742950" y="1581150"/>
            <a:ext cx="6656070" cy="3459480"/>
          </a:xfrm>
          <a:prstGeom prst="rect">
            <a:avLst/>
          </a:prstGeom>
          <a:noFill/>
          <a:ln>
            <a:noFill/>
          </a:ln>
        </p:spPr>
      </p:pic>
      <p:pic>
        <p:nvPicPr>
          <p:cNvPr id="8" name="图片 7"/>
          <p:cNvPicPr>
            <a:picLocks noChangeAspect="1"/>
          </p:cNvPicPr>
          <p:nvPr/>
        </p:nvPicPr>
        <p:blipFill>
          <a:blip r:embed="rId2"/>
          <a:stretch>
            <a:fillRect/>
          </a:stretch>
        </p:blipFill>
        <p:spPr>
          <a:xfrm>
            <a:off x="7696200" y="1581150"/>
            <a:ext cx="3448685" cy="661035"/>
          </a:xfrm>
          <a:prstGeom prst="rect">
            <a:avLst/>
          </a:prstGeom>
        </p:spPr>
      </p:pic>
      <p:pic>
        <p:nvPicPr>
          <p:cNvPr id="10" name="图片 9"/>
          <p:cNvPicPr>
            <a:picLocks noChangeAspect="1"/>
          </p:cNvPicPr>
          <p:nvPr/>
        </p:nvPicPr>
        <p:blipFill>
          <a:blip r:embed="rId3"/>
          <a:stretch>
            <a:fillRect/>
          </a:stretch>
        </p:blipFill>
        <p:spPr>
          <a:xfrm>
            <a:off x="7791450" y="2431415"/>
            <a:ext cx="3371215" cy="147129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 name="圆角矩形 19"/>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chapter3-title"/>
          <p:cNvSpPr>
            <a:spLocks noGrp="1"/>
          </p:cNvSpPr>
          <p:nvPr/>
        </p:nvSpPr>
        <p:spPr>
          <a:xfrm>
            <a:off x="1114425" y="447675"/>
            <a:ext cx="89535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接入机构管理沉淀基础数据与状态</a:t>
            </a:r>
            <a:endParaRPr sz="2325" b="1">
              <a:solidFill>
                <a:srgbClr val="4E7799"/>
              </a:solidFill>
            </a:endParaRPr>
          </a:p>
        </p:txBody>
      </p:sp>
      <p:sp>
        <p:nvSpPr>
          <p:cNvPr id="4" name="矩形 3"/>
          <p:cNvSpPr>
            <a:spLocks noGrp="1"/>
          </p:cNvSpPr>
          <p:nvPr/>
        </p:nvSpPr>
        <p:spPr>
          <a:xfrm>
            <a:off x="742950" y="1066800"/>
            <a:ext cx="10477500" cy="30480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接入机构管理用于查询并同步参与机构基础信息、机构状态、登录状态、机构类型、接入点和证书下载相关数据。</a:t>
            </a:r>
            <a:endParaRPr sz="1350" b="0">
              <a:solidFill>
                <a:srgbClr val="5F7282"/>
              </a:solidFill>
            </a:endParaRPr>
          </a:p>
        </p:txBody>
      </p:sp>
      <p:sp>
        <p:nvSpPr>
          <p:cNvPr id="5" name="圆角矩形 4"/>
          <p:cNvSpPr>
            <a:spLocks noGrp="1"/>
          </p:cNvSpPr>
          <p:nvPr/>
        </p:nvSpPr>
        <p:spPr>
          <a:xfrm>
            <a:off x="704850" y="1543050"/>
            <a:ext cx="6743700" cy="3599180"/>
          </a:xfrm>
          <a:prstGeom prst="roundRect">
            <a:avLst>
              <a:gd name="adj" fmla="val 1990"/>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pic>
        <p:nvPicPr>
          <p:cNvPr id="29" name="图片 24"/>
          <p:cNvPicPr>
            <a:picLocks noChangeAspect="1"/>
          </p:cNvPicPr>
          <p:nvPr/>
        </p:nvPicPr>
        <p:blipFill>
          <a:blip r:embed="rId1"/>
          <a:srcRect l="1280" r="1280"/>
          <a:stretch>
            <a:fillRect/>
          </a:stretch>
        </p:blipFill>
        <p:spPr>
          <a:xfrm>
            <a:off x="742950" y="1581150"/>
            <a:ext cx="6667500" cy="3370580"/>
          </a:xfrm>
          <a:prstGeom prst="roundRect">
            <a:avLst>
              <a:gd name="adj" fmla="val 1523"/>
            </a:avLst>
          </a:prstGeom>
        </p:spPr>
      </p:pic>
      <p:sp>
        <p:nvSpPr>
          <p:cNvPr id="7" name="圆角矩形 6"/>
          <p:cNvSpPr>
            <a:spLocks noGrp="1"/>
          </p:cNvSpPr>
          <p:nvPr/>
        </p:nvSpPr>
        <p:spPr>
          <a:xfrm>
            <a:off x="7696200" y="1543050"/>
            <a:ext cx="3505200" cy="1066800"/>
          </a:xfrm>
          <a:prstGeom prst="roundRect">
            <a:avLst>
              <a:gd name="adj" fmla="val 7143"/>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pic>
        <p:nvPicPr>
          <p:cNvPr id="31" name="图片 26"/>
          <p:cNvPicPr>
            <a:picLocks noChangeAspect="1"/>
          </p:cNvPicPr>
          <p:nvPr/>
        </p:nvPicPr>
        <p:blipFill>
          <a:blip r:embed="rId2"/>
          <a:srcRect t="23494" b="23494"/>
          <a:stretch>
            <a:fillRect/>
          </a:stretch>
        </p:blipFill>
        <p:spPr>
          <a:xfrm>
            <a:off x="7734300" y="1581150"/>
            <a:ext cx="3429000" cy="990600"/>
          </a:xfrm>
          <a:prstGeom prst="roundRect">
            <a:avLst>
              <a:gd name="adj" fmla="val 5769"/>
            </a:avLst>
          </a:prstGeom>
        </p:spPr>
      </p:pic>
      <p:sp>
        <p:nvSpPr>
          <p:cNvPr id="9" name="圆角矩形 8"/>
          <p:cNvSpPr>
            <a:spLocks noGrp="1"/>
          </p:cNvSpPr>
          <p:nvPr/>
        </p:nvSpPr>
        <p:spPr>
          <a:xfrm>
            <a:off x="7696200" y="2762250"/>
            <a:ext cx="3505200" cy="2370455"/>
          </a:xfrm>
          <a:prstGeom prst="roundRect">
            <a:avLst>
              <a:gd name="adj" fmla="val 7143"/>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sp>
        <p:nvSpPr>
          <p:cNvPr id="11" name="圆角矩形 10"/>
          <p:cNvSpPr>
            <a:spLocks noGrp="1"/>
          </p:cNvSpPr>
          <p:nvPr/>
        </p:nvSpPr>
        <p:spPr>
          <a:xfrm>
            <a:off x="7429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2" name="矩形 11"/>
          <p:cNvSpPr>
            <a:spLocks noGrp="1"/>
          </p:cNvSpPr>
          <p:nvPr/>
        </p:nvSpPr>
        <p:spPr>
          <a:xfrm>
            <a:off x="9144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机构信息</a:t>
            </a:r>
            <a:endParaRPr sz="1350" b="1">
              <a:solidFill>
                <a:srgbClr val="466E92"/>
              </a:solidFill>
            </a:endParaRPr>
          </a:p>
        </p:txBody>
      </p:sp>
      <p:sp>
        <p:nvSpPr>
          <p:cNvPr id="13" name="矩形 12"/>
          <p:cNvSpPr>
            <a:spLocks noGrp="1"/>
          </p:cNvSpPr>
          <p:nvPr/>
        </p:nvSpPr>
        <p:spPr>
          <a:xfrm>
            <a:off x="9144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机构行号、名称、业务分组、机构类型等字段集中维护。</a:t>
            </a:r>
            <a:endParaRPr sz="990" b="0">
              <a:solidFill>
                <a:srgbClr val="5F7282"/>
              </a:solidFill>
            </a:endParaRPr>
          </a:p>
        </p:txBody>
      </p:sp>
      <p:sp>
        <p:nvSpPr>
          <p:cNvPr id="14" name="圆角矩形 13"/>
          <p:cNvSpPr>
            <a:spLocks noGrp="1"/>
          </p:cNvSpPr>
          <p:nvPr/>
        </p:nvSpPr>
        <p:spPr>
          <a:xfrm>
            <a:off x="426720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5" name="矩形 14"/>
          <p:cNvSpPr>
            <a:spLocks noGrp="1"/>
          </p:cNvSpPr>
          <p:nvPr/>
        </p:nvSpPr>
        <p:spPr>
          <a:xfrm>
            <a:off x="443865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状态同步</a:t>
            </a:r>
            <a:endParaRPr sz="1350" b="1">
              <a:solidFill>
                <a:srgbClr val="466E92"/>
              </a:solidFill>
            </a:endParaRPr>
          </a:p>
        </p:txBody>
      </p:sp>
      <p:sp>
        <p:nvSpPr>
          <p:cNvPr id="16" name="矩形 15"/>
          <p:cNvSpPr>
            <a:spLocks noGrp="1"/>
          </p:cNvSpPr>
          <p:nvPr/>
        </p:nvSpPr>
        <p:spPr>
          <a:xfrm>
            <a:off x="443865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支持全量更新、全量更新状态，保持基础数据及时。</a:t>
            </a:r>
            <a:endParaRPr sz="990" b="0">
              <a:solidFill>
                <a:srgbClr val="5F7282"/>
              </a:solidFill>
            </a:endParaRPr>
          </a:p>
        </p:txBody>
      </p:sp>
      <p:sp>
        <p:nvSpPr>
          <p:cNvPr id="17" name="圆角矩形 16"/>
          <p:cNvSpPr>
            <a:spLocks noGrp="1"/>
          </p:cNvSpPr>
          <p:nvPr/>
        </p:nvSpPr>
        <p:spPr>
          <a:xfrm>
            <a:off x="77914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8" name="矩形 17"/>
          <p:cNvSpPr>
            <a:spLocks noGrp="1"/>
          </p:cNvSpPr>
          <p:nvPr/>
        </p:nvSpPr>
        <p:spPr>
          <a:xfrm>
            <a:off x="79629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证书下载</a:t>
            </a:r>
            <a:endParaRPr sz="1350" b="1">
              <a:solidFill>
                <a:srgbClr val="466E92"/>
              </a:solidFill>
            </a:endParaRPr>
          </a:p>
        </p:txBody>
      </p:sp>
      <p:sp>
        <p:nvSpPr>
          <p:cNvPr id="19" name="矩形 18"/>
          <p:cNvSpPr>
            <a:spLocks noGrp="1"/>
          </p:cNvSpPr>
          <p:nvPr/>
        </p:nvSpPr>
        <p:spPr>
          <a:xfrm>
            <a:off x="79629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支持全量更新证书和按选中机构下载证书。</a:t>
            </a:r>
            <a:endParaRPr sz="990" b="0">
              <a:solidFill>
                <a:srgbClr val="5F7282"/>
              </a:solidFill>
            </a:endParaRPr>
          </a:p>
        </p:txBody>
      </p:sp>
      <p:pic>
        <p:nvPicPr>
          <p:cNvPr id="6" name="图片 5"/>
          <p:cNvPicPr>
            <a:picLocks noChangeAspect="1"/>
          </p:cNvPicPr>
          <p:nvPr/>
        </p:nvPicPr>
        <p:blipFill>
          <a:blip r:embed="rId3"/>
          <a:stretch>
            <a:fillRect/>
          </a:stretch>
        </p:blipFill>
        <p:spPr>
          <a:xfrm>
            <a:off x="7791450" y="2794635"/>
            <a:ext cx="3371850" cy="233489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圆角矩形 21"/>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chapter3-title"/>
          <p:cNvSpPr>
            <a:spLocks noGrp="1"/>
          </p:cNvSpPr>
          <p:nvPr/>
        </p:nvSpPr>
        <p:spPr>
          <a:xfrm>
            <a:off x="1114425" y="447675"/>
            <a:ext cx="89535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业务权限与数字证书支撑合规接入</a:t>
            </a:r>
            <a:endParaRPr sz="2325" b="1">
              <a:solidFill>
                <a:srgbClr val="4E7799"/>
              </a:solidFill>
            </a:endParaRPr>
          </a:p>
        </p:txBody>
      </p:sp>
      <p:sp>
        <p:nvSpPr>
          <p:cNvPr id="4" name="矩形 3"/>
          <p:cNvSpPr>
            <a:spLocks noGrp="1"/>
          </p:cNvSpPr>
          <p:nvPr/>
        </p:nvSpPr>
        <p:spPr>
          <a:xfrm>
            <a:off x="742950" y="1066800"/>
            <a:ext cx="10477500" cy="30480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业务权限管理确认发送/接收业务范围；机构证书管理提供证书查询、下载、添加和撤销能力。</a:t>
            </a:r>
            <a:endParaRPr sz="1350" b="0">
              <a:solidFill>
                <a:srgbClr val="5F7282"/>
              </a:solidFill>
            </a:endParaRPr>
          </a:p>
        </p:txBody>
      </p:sp>
      <p:sp>
        <p:nvSpPr>
          <p:cNvPr id="5" name="圆角矩形 4"/>
          <p:cNvSpPr>
            <a:spLocks noGrp="1"/>
          </p:cNvSpPr>
          <p:nvPr/>
        </p:nvSpPr>
        <p:spPr>
          <a:xfrm>
            <a:off x="704850" y="1543050"/>
            <a:ext cx="6743700" cy="3589020"/>
          </a:xfrm>
          <a:prstGeom prst="roundRect">
            <a:avLst>
              <a:gd name="adj" fmla="val 1990"/>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pic>
        <p:nvPicPr>
          <p:cNvPr id="32" name="图片 26"/>
          <p:cNvPicPr>
            <a:picLocks noChangeAspect="1"/>
          </p:cNvPicPr>
          <p:nvPr/>
        </p:nvPicPr>
        <p:blipFill>
          <a:blip r:embed="rId1"/>
          <a:srcRect l="1072" r="1072"/>
          <a:stretch>
            <a:fillRect/>
          </a:stretch>
        </p:blipFill>
        <p:spPr>
          <a:xfrm>
            <a:off x="742950" y="1581150"/>
            <a:ext cx="6667500" cy="3578225"/>
          </a:xfrm>
          <a:prstGeom prst="roundRect">
            <a:avLst>
              <a:gd name="adj" fmla="val 1523"/>
            </a:avLst>
          </a:prstGeom>
        </p:spPr>
      </p:pic>
      <p:sp>
        <p:nvSpPr>
          <p:cNvPr id="7" name="圆角矩形 6"/>
          <p:cNvSpPr>
            <a:spLocks noGrp="1"/>
          </p:cNvSpPr>
          <p:nvPr/>
        </p:nvSpPr>
        <p:spPr>
          <a:xfrm>
            <a:off x="7696200" y="1543050"/>
            <a:ext cx="3505200" cy="1066800"/>
          </a:xfrm>
          <a:prstGeom prst="roundRect">
            <a:avLst>
              <a:gd name="adj" fmla="val 7143"/>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pic>
        <p:nvPicPr>
          <p:cNvPr id="34" name="图片 28"/>
          <p:cNvPicPr>
            <a:picLocks noChangeAspect="1"/>
          </p:cNvPicPr>
          <p:nvPr/>
        </p:nvPicPr>
        <p:blipFill>
          <a:blip r:embed="rId2"/>
          <a:srcRect t="25576" b="25576"/>
          <a:stretch>
            <a:fillRect/>
          </a:stretch>
        </p:blipFill>
        <p:spPr>
          <a:xfrm>
            <a:off x="7734300" y="1581150"/>
            <a:ext cx="3429000" cy="990600"/>
          </a:xfrm>
          <a:prstGeom prst="roundRect">
            <a:avLst>
              <a:gd name="adj" fmla="val 5769"/>
            </a:avLst>
          </a:prstGeom>
        </p:spPr>
      </p:pic>
      <p:sp>
        <p:nvSpPr>
          <p:cNvPr id="9" name="圆角矩形 8"/>
          <p:cNvSpPr>
            <a:spLocks noGrp="1"/>
          </p:cNvSpPr>
          <p:nvPr/>
        </p:nvSpPr>
        <p:spPr>
          <a:xfrm>
            <a:off x="7696200" y="2762250"/>
            <a:ext cx="3505200" cy="2371090"/>
          </a:xfrm>
          <a:prstGeom prst="roundRect">
            <a:avLst>
              <a:gd name="adj" fmla="val 7143"/>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sp>
        <p:nvSpPr>
          <p:cNvPr id="13" name="圆角矩形 12"/>
          <p:cNvSpPr>
            <a:spLocks noGrp="1"/>
          </p:cNvSpPr>
          <p:nvPr/>
        </p:nvSpPr>
        <p:spPr>
          <a:xfrm>
            <a:off x="7429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4" name="矩形 13"/>
          <p:cNvSpPr>
            <a:spLocks noGrp="1"/>
          </p:cNvSpPr>
          <p:nvPr/>
        </p:nvSpPr>
        <p:spPr>
          <a:xfrm>
            <a:off x="9144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权限注册</a:t>
            </a:r>
            <a:endParaRPr sz="1350" b="1">
              <a:solidFill>
                <a:srgbClr val="466E92"/>
              </a:solidFill>
            </a:endParaRPr>
          </a:p>
        </p:txBody>
      </p:sp>
      <p:sp>
        <p:nvSpPr>
          <p:cNvPr id="15" name="矩形 14"/>
          <p:cNvSpPr>
            <a:spLocks noGrp="1"/>
          </p:cNvSpPr>
          <p:nvPr/>
        </p:nvSpPr>
        <p:spPr>
          <a:xfrm>
            <a:off x="9144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支持手工注册、导出，并从系统侧同步最新权限数据。</a:t>
            </a:r>
            <a:endParaRPr sz="990" b="0">
              <a:solidFill>
                <a:srgbClr val="5F7282"/>
              </a:solidFill>
            </a:endParaRPr>
          </a:p>
        </p:txBody>
      </p:sp>
      <p:sp>
        <p:nvSpPr>
          <p:cNvPr id="16" name="圆角矩形 15"/>
          <p:cNvSpPr>
            <a:spLocks noGrp="1"/>
          </p:cNvSpPr>
          <p:nvPr/>
        </p:nvSpPr>
        <p:spPr>
          <a:xfrm>
            <a:off x="426720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7" name="矩形 16"/>
          <p:cNvSpPr>
            <a:spLocks noGrp="1"/>
          </p:cNvSpPr>
          <p:nvPr/>
        </p:nvSpPr>
        <p:spPr>
          <a:xfrm>
            <a:off x="443865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权限查询</a:t>
            </a:r>
            <a:endParaRPr sz="1350" b="1">
              <a:solidFill>
                <a:srgbClr val="466E92"/>
              </a:solidFill>
            </a:endParaRPr>
          </a:p>
        </p:txBody>
      </p:sp>
      <p:sp>
        <p:nvSpPr>
          <p:cNvPr id="18" name="矩形 17"/>
          <p:cNvSpPr>
            <a:spLocks noGrp="1"/>
          </p:cNvSpPr>
          <p:nvPr/>
        </p:nvSpPr>
        <p:spPr>
          <a:xfrm>
            <a:off x="443865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按机构、业务分组、发送业务、接收业务查看权限范围。</a:t>
            </a:r>
            <a:endParaRPr sz="990" b="0">
              <a:solidFill>
                <a:srgbClr val="5F7282"/>
              </a:solidFill>
            </a:endParaRPr>
          </a:p>
        </p:txBody>
      </p:sp>
      <p:sp>
        <p:nvSpPr>
          <p:cNvPr id="19" name="圆角矩形 18"/>
          <p:cNvSpPr>
            <a:spLocks noGrp="1"/>
          </p:cNvSpPr>
          <p:nvPr/>
        </p:nvSpPr>
        <p:spPr>
          <a:xfrm>
            <a:off x="77914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20" name="矩形 19"/>
          <p:cNvSpPr>
            <a:spLocks noGrp="1"/>
          </p:cNvSpPr>
          <p:nvPr/>
        </p:nvSpPr>
        <p:spPr>
          <a:xfrm>
            <a:off x="79629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证书管理</a:t>
            </a:r>
            <a:endParaRPr sz="1350" b="1">
              <a:solidFill>
                <a:srgbClr val="466E92"/>
              </a:solidFill>
            </a:endParaRPr>
          </a:p>
        </p:txBody>
      </p:sp>
      <p:sp>
        <p:nvSpPr>
          <p:cNvPr id="21" name="矩形 20"/>
          <p:cNvSpPr>
            <a:spLocks noGrp="1"/>
          </p:cNvSpPr>
          <p:nvPr/>
        </p:nvSpPr>
        <p:spPr>
          <a:xfrm>
            <a:off x="79629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查看证书 DN、SN、有效期，执行添加或撤销本机构证书。</a:t>
            </a:r>
            <a:endParaRPr sz="990" b="0">
              <a:solidFill>
                <a:srgbClr val="5F7282"/>
              </a:solidFill>
            </a:endParaRPr>
          </a:p>
        </p:txBody>
      </p:sp>
      <p:pic>
        <p:nvPicPr>
          <p:cNvPr id="6" name="图片 5"/>
          <p:cNvPicPr>
            <a:picLocks noChangeAspect="1"/>
          </p:cNvPicPr>
          <p:nvPr/>
        </p:nvPicPr>
        <p:blipFill>
          <a:blip r:embed="rId3"/>
          <a:stretch>
            <a:fillRect/>
          </a:stretch>
        </p:blipFill>
        <p:spPr>
          <a:xfrm>
            <a:off x="7805420" y="2791460"/>
            <a:ext cx="3240405" cy="23037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圆角矩形 7"/>
          <p:cNvSpPr>
            <a:spLocks noGrp="1"/>
          </p:cNvSpPr>
          <p:nvPr/>
        </p:nvSpPr>
        <p:spPr>
          <a:xfrm>
            <a:off x="7791450" y="1536065"/>
            <a:ext cx="3371850" cy="3546475"/>
          </a:xfrm>
          <a:prstGeom prst="roundRect">
            <a:avLst>
              <a:gd name="adj" fmla="val 1990"/>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sp>
        <p:nvSpPr>
          <p:cNvPr id="22" name="圆角矩形 21"/>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chapter3-title"/>
          <p:cNvSpPr>
            <a:spLocks noGrp="1"/>
          </p:cNvSpPr>
          <p:nvPr/>
        </p:nvSpPr>
        <p:spPr>
          <a:xfrm>
            <a:off x="1114425" y="447675"/>
            <a:ext cx="89535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报文查询与自由报文覆盖追踪和联调</a:t>
            </a:r>
            <a:endParaRPr sz="2325" b="1">
              <a:solidFill>
                <a:srgbClr val="4E7799"/>
              </a:solidFill>
            </a:endParaRPr>
          </a:p>
        </p:txBody>
      </p:sp>
      <p:sp>
        <p:nvSpPr>
          <p:cNvPr id="4" name="矩形 3"/>
          <p:cNvSpPr>
            <a:spLocks noGrp="1"/>
          </p:cNvSpPr>
          <p:nvPr/>
        </p:nvSpPr>
        <p:spPr>
          <a:xfrm>
            <a:off x="742950" y="1066800"/>
            <a:ext cx="10477500" cy="30480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报文查询用于统一追踪发送与接收记录；自由报文支持人工组装、发送测试报文，适合联调、验收和问题重现。</a:t>
            </a:r>
            <a:endParaRPr sz="1350" b="0">
              <a:solidFill>
                <a:srgbClr val="5F7282"/>
              </a:solidFill>
            </a:endParaRPr>
          </a:p>
        </p:txBody>
      </p:sp>
      <p:sp>
        <p:nvSpPr>
          <p:cNvPr id="5" name="圆角矩形 4"/>
          <p:cNvSpPr>
            <a:spLocks noGrp="1"/>
          </p:cNvSpPr>
          <p:nvPr/>
        </p:nvSpPr>
        <p:spPr>
          <a:xfrm>
            <a:off x="704850" y="1543050"/>
            <a:ext cx="6743700" cy="3546475"/>
          </a:xfrm>
          <a:prstGeom prst="roundRect">
            <a:avLst>
              <a:gd name="adj" fmla="val 1990"/>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pic>
        <p:nvPicPr>
          <p:cNvPr id="32" name="图片 26"/>
          <p:cNvPicPr>
            <a:picLocks noChangeAspect="1"/>
          </p:cNvPicPr>
          <p:nvPr/>
        </p:nvPicPr>
        <p:blipFill>
          <a:blip r:embed="rId1"/>
          <a:srcRect l="1079" r="1079"/>
          <a:stretch>
            <a:fillRect/>
          </a:stretch>
        </p:blipFill>
        <p:spPr>
          <a:xfrm>
            <a:off x="742950" y="1581150"/>
            <a:ext cx="6667500" cy="3391535"/>
          </a:xfrm>
          <a:prstGeom prst="roundRect">
            <a:avLst>
              <a:gd name="adj" fmla="val 1523"/>
            </a:avLst>
          </a:prstGeom>
        </p:spPr>
      </p:pic>
      <p:sp>
        <p:nvSpPr>
          <p:cNvPr id="13" name="圆角矩形 12"/>
          <p:cNvSpPr>
            <a:spLocks noGrp="1"/>
          </p:cNvSpPr>
          <p:nvPr/>
        </p:nvSpPr>
        <p:spPr>
          <a:xfrm>
            <a:off x="7429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4" name="矩形 13"/>
          <p:cNvSpPr>
            <a:spLocks noGrp="1"/>
          </p:cNvSpPr>
          <p:nvPr/>
        </p:nvSpPr>
        <p:spPr>
          <a:xfrm>
            <a:off x="9144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统一检索</a:t>
            </a:r>
            <a:endParaRPr sz="1350" b="1">
              <a:solidFill>
                <a:srgbClr val="466E92"/>
              </a:solidFill>
            </a:endParaRPr>
          </a:p>
        </p:txBody>
      </p:sp>
      <p:sp>
        <p:nvSpPr>
          <p:cNvPr id="15" name="矩形 14"/>
          <p:cNvSpPr>
            <a:spLocks noGrp="1"/>
          </p:cNvSpPr>
          <p:nvPr/>
        </p:nvSpPr>
        <p:spPr>
          <a:xfrm>
            <a:off x="9144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按报文标识、机构、时间范围、报文内容等条件查询。</a:t>
            </a:r>
            <a:endParaRPr sz="990" b="0">
              <a:solidFill>
                <a:srgbClr val="5F7282"/>
              </a:solidFill>
            </a:endParaRPr>
          </a:p>
        </p:txBody>
      </p:sp>
      <p:sp>
        <p:nvSpPr>
          <p:cNvPr id="16" name="圆角矩形 15"/>
          <p:cNvSpPr>
            <a:spLocks noGrp="1"/>
          </p:cNvSpPr>
          <p:nvPr/>
        </p:nvSpPr>
        <p:spPr>
          <a:xfrm>
            <a:off x="426720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7" name="矩形 16"/>
          <p:cNvSpPr>
            <a:spLocks noGrp="1"/>
          </p:cNvSpPr>
          <p:nvPr/>
        </p:nvSpPr>
        <p:spPr>
          <a:xfrm>
            <a:off x="443865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追踪下载</a:t>
            </a:r>
            <a:endParaRPr sz="1350" b="1">
              <a:solidFill>
                <a:srgbClr val="466E92"/>
              </a:solidFill>
            </a:endParaRPr>
          </a:p>
        </p:txBody>
      </p:sp>
      <p:sp>
        <p:nvSpPr>
          <p:cNvPr id="18" name="矩形 17"/>
          <p:cNvSpPr>
            <a:spLocks noGrp="1"/>
          </p:cNvSpPr>
          <p:nvPr/>
        </p:nvSpPr>
        <p:spPr>
          <a:xfrm>
            <a:off x="443865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支持查看报文内容、查看详情并下载 XML 报文。</a:t>
            </a:r>
            <a:endParaRPr sz="990" b="0">
              <a:solidFill>
                <a:srgbClr val="5F7282"/>
              </a:solidFill>
            </a:endParaRPr>
          </a:p>
        </p:txBody>
      </p:sp>
      <p:sp>
        <p:nvSpPr>
          <p:cNvPr id="19" name="圆角矩形 18"/>
          <p:cNvSpPr>
            <a:spLocks noGrp="1"/>
          </p:cNvSpPr>
          <p:nvPr/>
        </p:nvSpPr>
        <p:spPr>
          <a:xfrm>
            <a:off x="77914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20" name="矩形 19"/>
          <p:cNvSpPr>
            <a:spLocks noGrp="1"/>
          </p:cNvSpPr>
          <p:nvPr/>
        </p:nvSpPr>
        <p:spPr>
          <a:xfrm>
            <a:off x="79629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联调验收</a:t>
            </a:r>
            <a:endParaRPr sz="1350" b="1">
              <a:solidFill>
                <a:srgbClr val="466E92"/>
              </a:solidFill>
            </a:endParaRPr>
          </a:p>
        </p:txBody>
      </p:sp>
      <p:sp>
        <p:nvSpPr>
          <p:cNvPr id="21" name="矩形 20"/>
          <p:cNvSpPr>
            <a:spLocks noGrp="1"/>
          </p:cNvSpPr>
          <p:nvPr/>
        </p:nvSpPr>
        <p:spPr>
          <a:xfrm>
            <a:off x="79629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手工填写报文头、编辑 XML 报文体并发送测试报文。</a:t>
            </a:r>
            <a:endParaRPr sz="990" b="0">
              <a:solidFill>
                <a:srgbClr val="5F7282"/>
              </a:solidFill>
            </a:endParaRPr>
          </a:p>
        </p:txBody>
      </p:sp>
      <p:pic>
        <p:nvPicPr>
          <p:cNvPr id="6" name="图片 5"/>
          <p:cNvPicPr>
            <a:picLocks noChangeAspect="1"/>
          </p:cNvPicPr>
          <p:nvPr/>
        </p:nvPicPr>
        <p:blipFill>
          <a:blip r:embed="rId2"/>
          <a:stretch>
            <a:fillRect/>
          </a:stretch>
        </p:blipFill>
        <p:spPr>
          <a:xfrm>
            <a:off x="7821930" y="1566545"/>
            <a:ext cx="3028950" cy="350964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圆角矩形 7"/>
          <p:cNvSpPr>
            <a:spLocks noGrp="1"/>
          </p:cNvSpPr>
          <p:nvPr/>
        </p:nvSpPr>
        <p:spPr>
          <a:xfrm>
            <a:off x="7791450" y="1536065"/>
            <a:ext cx="3371850" cy="3546475"/>
          </a:xfrm>
          <a:prstGeom prst="roundRect">
            <a:avLst>
              <a:gd name="adj" fmla="val 1990"/>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sp>
        <p:nvSpPr>
          <p:cNvPr id="22" name="圆角矩形 21"/>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chapter3-title"/>
          <p:cNvSpPr>
            <a:spLocks noGrp="1"/>
          </p:cNvSpPr>
          <p:nvPr/>
        </p:nvSpPr>
        <p:spPr>
          <a:xfrm>
            <a:off x="1114425" y="447675"/>
            <a:ext cx="89535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接口管理统一控制任务、日志与接入</a:t>
            </a:r>
            <a:endParaRPr sz="2325" b="1">
              <a:solidFill>
                <a:srgbClr val="4E7799"/>
              </a:solidFill>
            </a:endParaRPr>
          </a:p>
        </p:txBody>
      </p:sp>
      <p:sp>
        <p:nvSpPr>
          <p:cNvPr id="4" name="矩形 3"/>
          <p:cNvSpPr>
            <a:spLocks noGrp="1"/>
          </p:cNvSpPr>
          <p:nvPr/>
        </p:nvSpPr>
        <p:spPr>
          <a:xfrm>
            <a:off x="742950" y="1066800"/>
            <a:ext cx="10477500" cy="30480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接口管理覆盖接口控制、接口日志、数据源管理与接入管理，为内部业务系统接入提供任务、日志、认证和数据源基础。</a:t>
            </a:r>
            <a:endParaRPr sz="1350" b="0">
              <a:solidFill>
                <a:srgbClr val="5F7282"/>
              </a:solidFill>
            </a:endParaRPr>
          </a:p>
        </p:txBody>
      </p:sp>
      <p:sp>
        <p:nvSpPr>
          <p:cNvPr id="5" name="圆角矩形 4"/>
          <p:cNvSpPr>
            <a:spLocks noGrp="1"/>
          </p:cNvSpPr>
          <p:nvPr/>
        </p:nvSpPr>
        <p:spPr>
          <a:xfrm>
            <a:off x="704850" y="1543050"/>
            <a:ext cx="6743700" cy="3496310"/>
          </a:xfrm>
          <a:prstGeom prst="roundRect">
            <a:avLst>
              <a:gd name="adj" fmla="val 1990"/>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pic>
        <p:nvPicPr>
          <p:cNvPr id="32" name="图片 26"/>
          <p:cNvPicPr>
            <a:picLocks noChangeAspect="1"/>
          </p:cNvPicPr>
          <p:nvPr/>
        </p:nvPicPr>
        <p:blipFill>
          <a:blip r:embed="rId1"/>
          <a:srcRect l="912" r="912"/>
          <a:stretch>
            <a:fillRect/>
          </a:stretch>
        </p:blipFill>
        <p:spPr>
          <a:xfrm>
            <a:off x="742950" y="1581150"/>
            <a:ext cx="6667500" cy="3408045"/>
          </a:xfrm>
          <a:prstGeom prst="roundRect">
            <a:avLst>
              <a:gd name="adj" fmla="val 1523"/>
            </a:avLst>
          </a:prstGeom>
        </p:spPr>
      </p:pic>
      <p:sp>
        <p:nvSpPr>
          <p:cNvPr id="13" name="圆角矩形 12"/>
          <p:cNvSpPr>
            <a:spLocks noGrp="1"/>
          </p:cNvSpPr>
          <p:nvPr/>
        </p:nvSpPr>
        <p:spPr>
          <a:xfrm>
            <a:off x="7429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4" name="矩形 13"/>
          <p:cNvSpPr>
            <a:spLocks noGrp="1"/>
          </p:cNvSpPr>
          <p:nvPr/>
        </p:nvSpPr>
        <p:spPr>
          <a:xfrm>
            <a:off x="9144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接口控制</a:t>
            </a:r>
            <a:endParaRPr sz="1350" b="1">
              <a:solidFill>
                <a:srgbClr val="466E92"/>
              </a:solidFill>
            </a:endParaRPr>
          </a:p>
        </p:txBody>
      </p:sp>
      <p:sp>
        <p:nvSpPr>
          <p:cNvPr id="15" name="矩形 14"/>
          <p:cNvSpPr>
            <a:spLocks noGrp="1"/>
          </p:cNvSpPr>
          <p:nvPr/>
        </p:nvSpPr>
        <p:spPr>
          <a:xfrm>
            <a:off x="9144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维护接口状态、执行时序、轮询频率和基础说明。</a:t>
            </a:r>
            <a:endParaRPr sz="990" b="0">
              <a:solidFill>
                <a:srgbClr val="5F7282"/>
              </a:solidFill>
            </a:endParaRPr>
          </a:p>
        </p:txBody>
      </p:sp>
      <p:sp>
        <p:nvSpPr>
          <p:cNvPr id="16" name="圆角矩形 15"/>
          <p:cNvSpPr>
            <a:spLocks noGrp="1"/>
          </p:cNvSpPr>
          <p:nvPr/>
        </p:nvSpPr>
        <p:spPr>
          <a:xfrm>
            <a:off x="426720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7" name="矩形 16"/>
          <p:cNvSpPr>
            <a:spLocks noGrp="1"/>
          </p:cNvSpPr>
          <p:nvPr/>
        </p:nvSpPr>
        <p:spPr>
          <a:xfrm>
            <a:off x="443865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日志追踪</a:t>
            </a:r>
            <a:endParaRPr sz="1350" b="1">
              <a:solidFill>
                <a:srgbClr val="466E92"/>
              </a:solidFill>
            </a:endParaRPr>
          </a:p>
        </p:txBody>
      </p:sp>
      <p:sp>
        <p:nvSpPr>
          <p:cNvPr id="18" name="矩形 17"/>
          <p:cNvSpPr>
            <a:spLocks noGrp="1"/>
          </p:cNvSpPr>
          <p:nvPr/>
        </p:nvSpPr>
        <p:spPr>
          <a:xfrm>
            <a:off x="443865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记录内部接口调用过程、请求结果和异常信息。</a:t>
            </a:r>
            <a:endParaRPr sz="990" b="0">
              <a:solidFill>
                <a:srgbClr val="5F7282"/>
              </a:solidFill>
            </a:endParaRPr>
          </a:p>
        </p:txBody>
      </p:sp>
      <p:sp>
        <p:nvSpPr>
          <p:cNvPr id="19" name="圆角矩形 18"/>
          <p:cNvSpPr>
            <a:spLocks noGrp="1"/>
          </p:cNvSpPr>
          <p:nvPr/>
        </p:nvSpPr>
        <p:spPr>
          <a:xfrm>
            <a:off x="77914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20" name="矩形 19"/>
          <p:cNvSpPr>
            <a:spLocks noGrp="1"/>
          </p:cNvSpPr>
          <p:nvPr/>
        </p:nvSpPr>
        <p:spPr>
          <a:xfrm>
            <a:off x="79629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接入管理</a:t>
            </a:r>
            <a:endParaRPr sz="1350" b="1">
              <a:solidFill>
                <a:srgbClr val="466E92"/>
              </a:solidFill>
            </a:endParaRPr>
          </a:p>
        </p:txBody>
      </p:sp>
      <p:sp>
        <p:nvSpPr>
          <p:cNvPr id="21" name="矩形 20"/>
          <p:cNvSpPr>
            <a:spLocks noGrp="1"/>
          </p:cNvSpPr>
          <p:nvPr/>
        </p:nvSpPr>
        <p:spPr>
          <a:xfrm>
            <a:off x="79629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为内部系统维护授权 Key、数据源和接入状态。</a:t>
            </a:r>
            <a:endParaRPr sz="990" b="0">
              <a:solidFill>
                <a:srgbClr val="5F7282"/>
              </a:solidFill>
            </a:endParaRPr>
          </a:p>
        </p:txBody>
      </p:sp>
      <p:pic>
        <p:nvPicPr>
          <p:cNvPr id="6" name="图片 5"/>
          <p:cNvPicPr>
            <a:picLocks noChangeAspect="1"/>
          </p:cNvPicPr>
          <p:nvPr/>
        </p:nvPicPr>
        <p:blipFill>
          <a:blip r:embed="rId2"/>
          <a:stretch>
            <a:fillRect/>
          </a:stretch>
        </p:blipFill>
        <p:spPr>
          <a:xfrm>
            <a:off x="7824470" y="1664335"/>
            <a:ext cx="3328670" cy="20167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圆角矩形 21"/>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chapter3-title"/>
          <p:cNvSpPr>
            <a:spLocks noGrp="1"/>
          </p:cNvSpPr>
          <p:nvPr/>
        </p:nvSpPr>
        <p:spPr>
          <a:xfrm>
            <a:off x="1114425" y="447675"/>
            <a:ext cx="89535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系统设置支撑参数、用户与权限管理</a:t>
            </a:r>
            <a:endParaRPr sz="2325" b="1">
              <a:solidFill>
                <a:srgbClr val="4E7799"/>
              </a:solidFill>
            </a:endParaRPr>
          </a:p>
        </p:txBody>
      </p:sp>
      <p:sp>
        <p:nvSpPr>
          <p:cNvPr id="4" name="矩形 3"/>
          <p:cNvSpPr>
            <a:spLocks noGrp="1"/>
          </p:cNvSpPr>
          <p:nvPr/>
        </p:nvSpPr>
        <p:spPr>
          <a:xfrm>
            <a:off x="742950" y="1066800"/>
            <a:ext cx="10477500" cy="30480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系统设置承载参数配置、用户管理、角色管理和权限管理，保证平台运行策略、用户边界和菜单权限可管可控。</a:t>
            </a:r>
            <a:endParaRPr sz="1350" b="0">
              <a:solidFill>
                <a:srgbClr val="5F7282"/>
              </a:solidFill>
            </a:endParaRPr>
          </a:p>
        </p:txBody>
      </p:sp>
      <p:sp>
        <p:nvSpPr>
          <p:cNvPr id="5" name="圆角矩形 4"/>
          <p:cNvSpPr>
            <a:spLocks noGrp="1"/>
          </p:cNvSpPr>
          <p:nvPr/>
        </p:nvSpPr>
        <p:spPr>
          <a:xfrm>
            <a:off x="704850" y="1543050"/>
            <a:ext cx="6743700" cy="3495675"/>
          </a:xfrm>
          <a:prstGeom prst="roundRect">
            <a:avLst>
              <a:gd name="adj" fmla="val 1990"/>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pic>
        <p:nvPicPr>
          <p:cNvPr id="32" name="图片 26"/>
          <p:cNvPicPr>
            <a:picLocks noChangeAspect="1"/>
          </p:cNvPicPr>
          <p:nvPr/>
        </p:nvPicPr>
        <p:blipFill>
          <a:blip r:embed="rId1"/>
          <a:srcRect l="1590" r="1590"/>
          <a:stretch>
            <a:fillRect/>
          </a:stretch>
        </p:blipFill>
        <p:spPr>
          <a:xfrm>
            <a:off x="742950" y="1581150"/>
            <a:ext cx="6667500" cy="3397885"/>
          </a:xfrm>
          <a:prstGeom prst="roundRect">
            <a:avLst>
              <a:gd name="adj" fmla="val 1523"/>
            </a:avLst>
          </a:prstGeom>
        </p:spPr>
      </p:pic>
      <p:sp>
        <p:nvSpPr>
          <p:cNvPr id="7" name="圆角矩形 6"/>
          <p:cNvSpPr>
            <a:spLocks noGrp="1"/>
          </p:cNvSpPr>
          <p:nvPr/>
        </p:nvSpPr>
        <p:spPr>
          <a:xfrm>
            <a:off x="7696200" y="1543050"/>
            <a:ext cx="3505200" cy="1066800"/>
          </a:xfrm>
          <a:prstGeom prst="roundRect">
            <a:avLst>
              <a:gd name="adj" fmla="val 7143"/>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pic>
        <p:nvPicPr>
          <p:cNvPr id="34" name="图片 28"/>
          <p:cNvPicPr>
            <a:picLocks noChangeAspect="1"/>
          </p:cNvPicPr>
          <p:nvPr/>
        </p:nvPicPr>
        <p:blipFill>
          <a:blip r:embed="rId2"/>
          <a:srcRect t="10393" b="10393"/>
          <a:stretch>
            <a:fillRect/>
          </a:stretch>
        </p:blipFill>
        <p:spPr>
          <a:xfrm>
            <a:off x="7734300" y="1581150"/>
            <a:ext cx="3429000" cy="990600"/>
          </a:xfrm>
          <a:prstGeom prst="roundRect">
            <a:avLst>
              <a:gd name="adj" fmla="val 5769"/>
            </a:avLst>
          </a:prstGeom>
        </p:spPr>
      </p:pic>
      <p:sp>
        <p:nvSpPr>
          <p:cNvPr id="9" name="圆角矩形 8"/>
          <p:cNvSpPr>
            <a:spLocks noGrp="1"/>
          </p:cNvSpPr>
          <p:nvPr/>
        </p:nvSpPr>
        <p:spPr>
          <a:xfrm>
            <a:off x="7696200" y="2762250"/>
            <a:ext cx="3505200" cy="1066800"/>
          </a:xfrm>
          <a:prstGeom prst="roundRect">
            <a:avLst>
              <a:gd name="adj" fmla="val 7143"/>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pic>
        <p:nvPicPr>
          <p:cNvPr id="36" name="图片 30"/>
          <p:cNvPicPr>
            <a:picLocks noChangeAspect="1"/>
          </p:cNvPicPr>
          <p:nvPr/>
        </p:nvPicPr>
        <p:blipFill>
          <a:blip r:embed="rId3"/>
          <a:srcRect t="13616" b="13616"/>
          <a:stretch>
            <a:fillRect/>
          </a:stretch>
        </p:blipFill>
        <p:spPr>
          <a:xfrm>
            <a:off x="7734300" y="2800350"/>
            <a:ext cx="3429000" cy="990600"/>
          </a:xfrm>
          <a:prstGeom prst="roundRect">
            <a:avLst>
              <a:gd name="adj" fmla="val 5769"/>
            </a:avLst>
          </a:prstGeom>
        </p:spPr>
      </p:pic>
      <p:sp>
        <p:nvSpPr>
          <p:cNvPr id="11" name="圆角矩形 10"/>
          <p:cNvSpPr>
            <a:spLocks noGrp="1"/>
          </p:cNvSpPr>
          <p:nvPr/>
        </p:nvSpPr>
        <p:spPr>
          <a:xfrm>
            <a:off x="7696200" y="3981450"/>
            <a:ext cx="3505200" cy="1066800"/>
          </a:xfrm>
          <a:prstGeom prst="roundRect">
            <a:avLst>
              <a:gd name="adj" fmla="val 7143"/>
            </a:avLst>
          </a:prstGeom>
          <a:solidFill>
            <a:srgbClr val="FFFFFF"/>
          </a:solidFill>
          <a:ln w="9525">
            <a:solidFill>
              <a:srgbClr val="D5E3EE"/>
            </a:solidFill>
            <a:prstDash val="solid"/>
          </a:ln>
        </p:spPr>
        <p:style>
          <a:lnRef idx="0">
            <a:srgbClr val="FFFFFF"/>
          </a:lnRef>
          <a:fillRef idx="0">
            <a:srgbClr val="FFFFFF"/>
          </a:fillRef>
          <a:effectRef idx="4">
            <a:srgbClr val="FFFFFF"/>
          </a:effectRef>
          <a:fontRef idx="major"/>
        </p:style>
      </p:sp>
      <p:pic>
        <p:nvPicPr>
          <p:cNvPr id="38" name="图片 32"/>
          <p:cNvPicPr>
            <a:picLocks noChangeAspect="1"/>
          </p:cNvPicPr>
          <p:nvPr/>
        </p:nvPicPr>
        <p:blipFill>
          <a:blip r:embed="rId4"/>
          <a:srcRect l="-593" t="-130" r="593" b="50728"/>
          <a:stretch>
            <a:fillRect/>
          </a:stretch>
        </p:blipFill>
        <p:spPr>
          <a:xfrm>
            <a:off x="7734300" y="4019550"/>
            <a:ext cx="3429000" cy="990600"/>
          </a:xfrm>
          <a:prstGeom prst="roundRect">
            <a:avLst>
              <a:gd name="adj" fmla="val 5769"/>
            </a:avLst>
          </a:prstGeom>
        </p:spPr>
      </p:pic>
      <p:sp>
        <p:nvSpPr>
          <p:cNvPr id="13" name="圆角矩形 12"/>
          <p:cNvSpPr>
            <a:spLocks noGrp="1"/>
          </p:cNvSpPr>
          <p:nvPr/>
        </p:nvSpPr>
        <p:spPr>
          <a:xfrm>
            <a:off x="7429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4" name="矩形 13"/>
          <p:cNvSpPr>
            <a:spLocks noGrp="1"/>
          </p:cNvSpPr>
          <p:nvPr/>
        </p:nvSpPr>
        <p:spPr>
          <a:xfrm>
            <a:off x="9144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参数配置</a:t>
            </a:r>
            <a:endParaRPr sz="1350" b="1">
              <a:solidFill>
                <a:srgbClr val="466E92"/>
              </a:solidFill>
            </a:endParaRPr>
          </a:p>
        </p:txBody>
      </p:sp>
      <p:sp>
        <p:nvSpPr>
          <p:cNvPr id="15" name="矩形 14"/>
          <p:cNvSpPr>
            <a:spLocks noGrp="1"/>
          </p:cNvSpPr>
          <p:nvPr/>
        </p:nvSpPr>
        <p:spPr>
          <a:xfrm>
            <a:off x="9144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维护布尔、整数、字符串等运行参数和自动控制策略。</a:t>
            </a:r>
            <a:endParaRPr sz="990" b="0">
              <a:solidFill>
                <a:srgbClr val="5F7282"/>
              </a:solidFill>
            </a:endParaRPr>
          </a:p>
        </p:txBody>
      </p:sp>
      <p:sp>
        <p:nvSpPr>
          <p:cNvPr id="16" name="圆角矩形 15"/>
          <p:cNvSpPr>
            <a:spLocks noGrp="1"/>
          </p:cNvSpPr>
          <p:nvPr/>
        </p:nvSpPr>
        <p:spPr>
          <a:xfrm>
            <a:off x="426720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7" name="矩形 16"/>
          <p:cNvSpPr>
            <a:spLocks noGrp="1"/>
          </p:cNvSpPr>
          <p:nvPr/>
        </p:nvSpPr>
        <p:spPr>
          <a:xfrm>
            <a:off x="443865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用户管理</a:t>
            </a:r>
            <a:endParaRPr sz="1350" b="1">
              <a:solidFill>
                <a:srgbClr val="466E92"/>
              </a:solidFill>
            </a:endParaRPr>
          </a:p>
        </p:txBody>
      </p:sp>
      <p:sp>
        <p:nvSpPr>
          <p:cNvPr id="18" name="矩形 17"/>
          <p:cNvSpPr>
            <a:spLocks noGrp="1"/>
          </p:cNvSpPr>
          <p:nvPr/>
        </p:nvSpPr>
        <p:spPr>
          <a:xfrm>
            <a:off x="443865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支持用户新增、编辑、冻结、解冻、重置密码等操作。</a:t>
            </a:r>
            <a:endParaRPr sz="990" b="0">
              <a:solidFill>
                <a:srgbClr val="5F7282"/>
              </a:solidFill>
            </a:endParaRPr>
          </a:p>
        </p:txBody>
      </p:sp>
      <p:sp>
        <p:nvSpPr>
          <p:cNvPr id="19" name="圆角矩形 18"/>
          <p:cNvSpPr>
            <a:spLocks noGrp="1"/>
          </p:cNvSpPr>
          <p:nvPr/>
        </p:nvSpPr>
        <p:spPr>
          <a:xfrm>
            <a:off x="7791450" y="5429250"/>
            <a:ext cx="3371850" cy="876300"/>
          </a:xfrm>
          <a:prstGeom prst="roundRect">
            <a:avLst>
              <a:gd name="adj" fmla="val 869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20" name="矩形 19"/>
          <p:cNvSpPr>
            <a:spLocks noGrp="1"/>
          </p:cNvSpPr>
          <p:nvPr/>
        </p:nvSpPr>
        <p:spPr>
          <a:xfrm>
            <a:off x="7962900" y="5543550"/>
            <a:ext cx="3028950" cy="2286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角色权限</a:t>
            </a:r>
            <a:endParaRPr sz="1350" b="1">
              <a:solidFill>
                <a:srgbClr val="466E92"/>
              </a:solidFill>
            </a:endParaRPr>
          </a:p>
        </p:txBody>
      </p:sp>
      <p:sp>
        <p:nvSpPr>
          <p:cNvPr id="21" name="矩形 20"/>
          <p:cNvSpPr>
            <a:spLocks noGrp="1"/>
          </p:cNvSpPr>
          <p:nvPr/>
        </p:nvSpPr>
        <p:spPr>
          <a:xfrm>
            <a:off x="7962900" y="5838825"/>
            <a:ext cx="3028950" cy="419100"/>
          </a:xfrm>
          <a:prstGeom prst="rect">
            <a:avLst/>
          </a:prstGeom>
          <a:noFill/>
          <a:ln w="0">
            <a:noFill/>
            <a:prstDash val="solid"/>
          </a:ln>
        </p:spPr>
        <p:txBody>
          <a:bodyPr/>
          <a:lstStyle/>
          <a:p>
            <a:pPr algn="l">
              <a:buNone/>
              <a:defRPr sz="990" b="0">
                <a:solidFill>
                  <a:srgbClr val="5F7282"/>
                </a:solidFill>
              </a:defRPr>
            </a:pPr>
            <a:r>
              <a:rPr sz="990" b="0">
                <a:solidFill>
                  <a:srgbClr val="5F7282"/>
                </a:solidFill>
              </a:rPr>
              <a:t>按角色关联用户和授权菜单，形成清晰权限边界。</a:t>
            </a:r>
            <a:endParaRPr sz="990" b="0">
              <a:solidFill>
                <a:srgbClr val="5F728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 name="圆角矩形 30"/>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chapter3-title"/>
          <p:cNvSpPr>
            <a:spLocks noGrp="1"/>
          </p:cNvSpPr>
          <p:nvPr/>
        </p:nvSpPr>
        <p:spPr>
          <a:xfrm>
            <a:off x="1114425" y="447675"/>
            <a:ext cx="89535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业务功能覆盖司库信息传输主要场景</a:t>
            </a:r>
            <a:endParaRPr sz="2325" b="1">
              <a:solidFill>
                <a:srgbClr val="4E7799"/>
              </a:solidFill>
            </a:endParaRPr>
          </a:p>
        </p:txBody>
      </p:sp>
      <p:sp>
        <p:nvSpPr>
          <p:cNvPr id="4" name="矩形 3"/>
          <p:cNvSpPr>
            <a:spLocks noGrp="1"/>
          </p:cNvSpPr>
          <p:nvPr/>
        </p:nvSpPr>
        <p:spPr>
          <a:xfrm>
            <a:off x="742950" y="1066800"/>
            <a:ext cx="10477500" cy="30480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业务功能面向财务公司与成员单位账户管理、资金处理和凭证获取，向内部业务系统提供可复用接口能力。</a:t>
            </a:r>
            <a:endParaRPr sz="1350" b="0">
              <a:solidFill>
                <a:srgbClr val="5F7282"/>
              </a:solidFill>
            </a:endParaRPr>
          </a:p>
        </p:txBody>
      </p:sp>
      <p:sp>
        <p:nvSpPr>
          <p:cNvPr id="5" name="圆角矩形 4"/>
          <p:cNvSpPr>
            <a:spLocks noGrp="1"/>
          </p:cNvSpPr>
          <p:nvPr/>
        </p:nvSpPr>
        <p:spPr>
          <a:xfrm>
            <a:off x="781050" y="1676400"/>
            <a:ext cx="3257550" cy="1257300"/>
          </a:xfrm>
          <a:prstGeom prst="roundRect">
            <a:avLst>
              <a:gd name="adj" fmla="val 6061"/>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6" name="圆角矩形 5"/>
          <p:cNvSpPr>
            <a:spLocks noGrp="1"/>
          </p:cNvSpPr>
          <p:nvPr/>
        </p:nvSpPr>
        <p:spPr>
          <a:xfrm>
            <a:off x="781050" y="1676400"/>
            <a:ext cx="95250" cy="1257300"/>
          </a:xfrm>
          <a:prstGeom prst="roundRect">
            <a:avLst>
              <a:gd name="adj" fmla="val 40000"/>
            </a:avLst>
          </a:prstGeom>
          <a:solidFill>
            <a:srgbClr val="466E92"/>
          </a:solidFill>
          <a:ln w="0">
            <a:noFill/>
            <a:prstDash val="solid"/>
          </a:ln>
        </p:spPr>
      </p:sp>
      <p:sp>
        <p:nvSpPr>
          <p:cNvPr id="7" name="矩形 6"/>
          <p:cNvSpPr>
            <a:spLocks noGrp="1"/>
          </p:cNvSpPr>
          <p:nvPr/>
        </p:nvSpPr>
        <p:spPr>
          <a:xfrm>
            <a:off x="1047750" y="1885950"/>
            <a:ext cx="2781300" cy="266700"/>
          </a:xfrm>
          <a:prstGeom prst="rect">
            <a:avLst/>
          </a:prstGeom>
          <a:noFill/>
          <a:ln w="0">
            <a:noFill/>
            <a:prstDash val="solid"/>
          </a:ln>
        </p:spPr>
        <p:txBody>
          <a:bodyPr/>
          <a:lstStyle/>
          <a:p>
            <a:pPr algn="l">
              <a:buNone/>
              <a:defRPr sz="1500" b="1">
                <a:solidFill>
                  <a:srgbClr val="466E92"/>
                </a:solidFill>
              </a:defRPr>
            </a:pPr>
            <a:r>
              <a:rPr sz="1500" b="1">
                <a:solidFill>
                  <a:srgbClr val="466E92"/>
                </a:solidFill>
              </a:rPr>
              <a:t>协议管理</a:t>
            </a:r>
            <a:endParaRPr sz="1500" b="1">
              <a:solidFill>
                <a:srgbClr val="466E92"/>
              </a:solidFill>
            </a:endParaRPr>
          </a:p>
        </p:txBody>
      </p:sp>
      <p:sp>
        <p:nvSpPr>
          <p:cNvPr id="8" name="矩形 7"/>
          <p:cNvSpPr>
            <a:spLocks noGrp="1"/>
          </p:cNvSpPr>
          <p:nvPr/>
        </p:nvSpPr>
        <p:spPr>
          <a:xfrm>
            <a:off x="1047750" y="2247900"/>
            <a:ext cx="2800350" cy="51435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协议签约、协议变更、协议解约、协议结果查询、通用注册通知。</a:t>
            </a:r>
            <a:endParaRPr sz="1165" b="0">
              <a:solidFill>
                <a:srgbClr val="5F7282"/>
              </a:solidFill>
            </a:endParaRPr>
          </a:p>
        </p:txBody>
      </p:sp>
      <p:sp>
        <p:nvSpPr>
          <p:cNvPr id="9" name="圆角矩形 8"/>
          <p:cNvSpPr>
            <a:spLocks noGrp="1"/>
          </p:cNvSpPr>
          <p:nvPr/>
        </p:nvSpPr>
        <p:spPr>
          <a:xfrm>
            <a:off x="4419600" y="1676400"/>
            <a:ext cx="3257550" cy="1257300"/>
          </a:xfrm>
          <a:prstGeom prst="roundRect">
            <a:avLst>
              <a:gd name="adj" fmla="val 6061"/>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0" name="圆角矩形 9"/>
          <p:cNvSpPr>
            <a:spLocks noGrp="1"/>
          </p:cNvSpPr>
          <p:nvPr/>
        </p:nvSpPr>
        <p:spPr>
          <a:xfrm>
            <a:off x="4419600" y="1676400"/>
            <a:ext cx="95250" cy="1257300"/>
          </a:xfrm>
          <a:prstGeom prst="roundRect">
            <a:avLst>
              <a:gd name="adj" fmla="val 40000"/>
            </a:avLst>
          </a:prstGeom>
          <a:solidFill>
            <a:srgbClr val="2FA6B6"/>
          </a:solidFill>
          <a:ln w="0">
            <a:noFill/>
            <a:prstDash val="solid"/>
          </a:ln>
        </p:spPr>
      </p:sp>
      <p:sp>
        <p:nvSpPr>
          <p:cNvPr id="11" name="矩形 10"/>
          <p:cNvSpPr>
            <a:spLocks noGrp="1"/>
          </p:cNvSpPr>
          <p:nvPr/>
        </p:nvSpPr>
        <p:spPr>
          <a:xfrm>
            <a:off x="4686300" y="1885950"/>
            <a:ext cx="2781300" cy="266700"/>
          </a:xfrm>
          <a:prstGeom prst="rect">
            <a:avLst/>
          </a:prstGeom>
          <a:noFill/>
          <a:ln w="0">
            <a:noFill/>
            <a:prstDash val="solid"/>
          </a:ln>
        </p:spPr>
        <p:txBody>
          <a:bodyPr/>
          <a:lstStyle/>
          <a:p>
            <a:pPr algn="l">
              <a:buNone/>
              <a:defRPr sz="1500" b="1">
                <a:solidFill>
                  <a:srgbClr val="2FA6B6"/>
                </a:solidFill>
              </a:defRPr>
            </a:pPr>
            <a:r>
              <a:rPr sz="1500" b="1">
                <a:solidFill>
                  <a:srgbClr val="2FA6B6"/>
                </a:solidFill>
              </a:rPr>
              <a:t>账户信息管理</a:t>
            </a:r>
            <a:endParaRPr sz="1500" b="1">
              <a:solidFill>
                <a:srgbClr val="2FA6B6"/>
              </a:solidFill>
            </a:endParaRPr>
          </a:p>
        </p:txBody>
      </p:sp>
      <p:sp>
        <p:nvSpPr>
          <p:cNvPr id="12" name="矩形 11"/>
          <p:cNvSpPr>
            <a:spLocks noGrp="1"/>
          </p:cNvSpPr>
          <p:nvPr/>
        </p:nvSpPr>
        <p:spPr>
          <a:xfrm>
            <a:off x="4686300" y="2247900"/>
            <a:ext cx="2800350" cy="51435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账户查询、资金流水记录、账户余额记录，支撑账户数据集中获取。</a:t>
            </a:r>
            <a:endParaRPr sz="1165" b="0">
              <a:solidFill>
                <a:srgbClr val="5F7282"/>
              </a:solidFill>
            </a:endParaRPr>
          </a:p>
        </p:txBody>
      </p:sp>
      <p:sp>
        <p:nvSpPr>
          <p:cNvPr id="13" name="圆角矩形 12"/>
          <p:cNvSpPr>
            <a:spLocks noGrp="1"/>
          </p:cNvSpPr>
          <p:nvPr/>
        </p:nvSpPr>
        <p:spPr>
          <a:xfrm>
            <a:off x="8058150" y="1676400"/>
            <a:ext cx="3257550" cy="1257300"/>
          </a:xfrm>
          <a:prstGeom prst="roundRect">
            <a:avLst>
              <a:gd name="adj" fmla="val 6061"/>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4" name="圆角矩形 13"/>
          <p:cNvSpPr>
            <a:spLocks noGrp="1"/>
          </p:cNvSpPr>
          <p:nvPr/>
        </p:nvSpPr>
        <p:spPr>
          <a:xfrm>
            <a:off x="8058150" y="1676400"/>
            <a:ext cx="95250" cy="1257300"/>
          </a:xfrm>
          <a:prstGeom prst="roundRect">
            <a:avLst>
              <a:gd name="adj" fmla="val 40000"/>
            </a:avLst>
          </a:prstGeom>
          <a:solidFill>
            <a:srgbClr val="E28D32"/>
          </a:solidFill>
          <a:ln w="0">
            <a:noFill/>
            <a:prstDash val="solid"/>
          </a:ln>
        </p:spPr>
      </p:sp>
      <p:sp>
        <p:nvSpPr>
          <p:cNvPr id="15" name="矩形 14"/>
          <p:cNvSpPr>
            <a:spLocks noGrp="1"/>
          </p:cNvSpPr>
          <p:nvPr/>
        </p:nvSpPr>
        <p:spPr>
          <a:xfrm>
            <a:off x="8324850" y="1885950"/>
            <a:ext cx="2781300" cy="266700"/>
          </a:xfrm>
          <a:prstGeom prst="rect">
            <a:avLst/>
          </a:prstGeom>
          <a:noFill/>
          <a:ln w="0">
            <a:noFill/>
            <a:prstDash val="solid"/>
          </a:ln>
        </p:spPr>
        <p:txBody>
          <a:bodyPr/>
          <a:lstStyle/>
          <a:p>
            <a:pPr algn="l">
              <a:buNone/>
              <a:defRPr sz="1500" b="1">
                <a:solidFill>
                  <a:srgbClr val="E28D32"/>
                </a:solidFill>
              </a:defRPr>
            </a:pPr>
            <a:r>
              <a:rPr sz="1500" b="1">
                <a:solidFill>
                  <a:srgbClr val="E28D32"/>
                </a:solidFill>
              </a:rPr>
              <a:t>资金划拨</a:t>
            </a:r>
            <a:endParaRPr sz="1500" b="1">
              <a:solidFill>
                <a:srgbClr val="E28D32"/>
              </a:solidFill>
            </a:endParaRPr>
          </a:p>
        </p:txBody>
      </p:sp>
      <p:sp>
        <p:nvSpPr>
          <p:cNvPr id="16" name="矩形 15"/>
          <p:cNvSpPr>
            <a:spLocks noGrp="1"/>
          </p:cNvSpPr>
          <p:nvPr/>
        </p:nvSpPr>
        <p:spPr>
          <a:xfrm>
            <a:off x="8324850" y="2247900"/>
            <a:ext cx="2800350" cy="51435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资金划拨、资金止付、入账结果查询、支付结果查询，支撑资金归集和支付处理。</a:t>
            </a:r>
            <a:endParaRPr sz="1165" b="0">
              <a:solidFill>
                <a:srgbClr val="5F7282"/>
              </a:solidFill>
            </a:endParaRPr>
          </a:p>
        </p:txBody>
      </p:sp>
      <p:sp>
        <p:nvSpPr>
          <p:cNvPr id="17" name="圆角矩形 16"/>
          <p:cNvSpPr>
            <a:spLocks noGrp="1"/>
          </p:cNvSpPr>
          <p:nvPr/>
        </p:nvSpPr>
        <p:spPr>
          <a:xfrm>
            <a:off x="781050" y="3257550"/>
            <a:ext cx="3257550" cy="1257300"/>
          </a:xfrm>
          <a:prstGeom prst="roundRect">
            <a:avLst>
              <a:gd name="adj" fmla="val 6061"/>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8" name="圆角矩形 17"/>
          <p:cNvSpPr>
            <a:spLocks noGrp="1"/>
          </p:cNvSpPr>
          <p:nvPr/>
        </p:nvSpPr>
        <p:spPr>
          <a:xfrm>
            <a:off x="781050" y="3257550"/>
            <a:ext cx="95250" cy="1257300"/>
          </a:xfrm>
          <a:prstGeom prst="roundRect">
            <a:avLst>
              <a:gd name="adj" fmla="val 40000"/>
            </a:avLst>
          </a:prstGeom>
          <a:solidFill>
            <a:srgbClr val="3BA780"/>
          </a:solidFill>
          <a:ln w="0">
            <a:noFill/>
            <a:prstDash val="solid"/>
          </a:ln>
        </p:spPr>
      </p:sp>
      <p:sp>
        <p:nvSpPr>
          <p:cNvPr id="19" name="矩形 18"/>
          <p:cNvSpPr>
            <a:spLocks noGrp="1"/>
          </p:cNvSpPr>
          <p:nvPr/>
        </p:nvSpPr>
        <p:spPr>
          <a:xfrm>
            <a:off x="1047750" y="3467100"/>
            <a:ext cx="2781300" cy="266700"/>
          </a:xfrm>
          <a:prstGeom prst="rect">
            <a:avLst/>
          </a:prstGeom>
          <a:noFill/>
          <a:ln w="0">
            <a:noFill/>
            <a:prstDash val="solid"/>
          </a:ln>
        </p:spPr>
        <p:txBody>
          <a:bodyPr/>
          <a:lstStyle/>
          <a:p>
            <a:pPr algn="l">
              <a:buNone/>
              <a:defRPr sz="1500" b="1">
                <a:solidFill>
                  <a:srgbClr val="3BA780"/>
                </a:solidFill>
              </a:defRPr>
            </a:pPr>
            <a:r>
              <a:rPr sz="1500" b="1">
                <a:solidFill>
                  <a:srgbClr val="3BA780"/>
                </a:solidFill>
              </a:rPr>
              <a:t>电子回单</a:t>
            </a:r>
            <a:endParaRPr sz="1500" b="1">
              <a:solidFill>
                <a:srgbClr val="3BA780"/>
              </a:solidFill>
            </a:endParaRPr>
          </a:p>
        </p:txBody>
      </p:sp>
      <p:sp>
        <p:nvSpPr>
          <p:cNvPr id="20" name="矩形 19"/>
          <p:cNvSpPr>
            <a:spLocks noGrp="1"/>
          </p:cNvSpPr>
          <p:nvPr/>
        </p:nvSpPr>
        <p:spPr>
          <a:xfrm>
            <a:off x="1047750" y="3829050"/>
            <a:ext cx="2800350" cy="51435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通过平台对接银行电子回单申请、接收、推送与后续下载处理。</a:t>
            </a:r>
            <a:endParaRPr sz="1165" b="0">
              <a:solidFill>
                <a:srgbClr val="5F7282"/>
              </a:solidFill>
            </a:endParaRPr>
          </a:p>
        </p:txBody>
      </p:sp>
      <p:sp>
        <p:nvSpPr>
          <p:cNvPr id="21" name="圆角矩形 20"/>
          <p:cNvSpPr>
            <a:spLocks noGrp="1"/>
          </p:cNvSpPr>
          <p:nvPr/>
        </p:nvSpPr>
        <p:spPr>
          <a:xfrm>
            <a:off x="4419600" y="3257550"/>
            <a:ext cx="3257550" cy="1257300"/>
          </a:xfrm>
          <a:prstGeom prst="roundRect">
            <a:avLst>
              <a:gd name="adj" fmla="val 6061"/>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22" name="圆角矩形 21"/>
          <p:cNvSpPr>
            <a:spLocks noGrp="1"/>
          </p:cNvSpPr>
          <p:nvPr/>
        </p:nvSpPr>
        <p:spPr>
          <a:xfrm>
            <a:off x="4419600" y="3257550"/>
            <a:ext cx="95250" cy="1257300"/>
          </a:xfrm>
          <a:prstGeom prst="roundRect">
            <a:avLst>
              <a:gd name="adj" fmla="val 40000"/>
            </a:avLst>
          </a:prstGeom>
          <a:solidFill>
            <a:srgbClr val="67A55B"/>
          </a:solidFill>
          <a:ln w="0">
            <a:noFill/>
            <a:prstDash val="solid"/>
          </a:ln>
        </p:spPr>
      </p:sp>
      <p:sp>
        <p:nvSpPr>
          <p:cNvPr id="23" name="矩形 22"/>
          <p:cNvSpPr>
            <a:spLocks noGrp="1"/>
          </p:cNvSpPr>
          <p:nvPr/>
        </p:nvSpPr>
        <p:spPr>
          <a:xfrm>
            <a:off x="4686300" y="3467100"/>
            <a:ext cx="2781300" cy="266700"/>
          </a:xfrm>
          <a:prstGeom prst="rect">
            <a:avLst/>
          </a:prstGeom>
          <a:noFill/>
          <a:ln w="0">
            <a:noFill/>
            <a:prstDash val="solid"/>
          </a:ln>
        </p:spPr>
        <p:txBody>
          <a:bodyPr/>
          <a:lstStyle/>
          <a:p>
            <a:pPr algn="l">
              <a:buNone/>
              <a:defRPr sz="1500" b="1">
                <a:solidFill>
                  <a:srgbClr val="67A55B"/>
                </a:solidFill>
              </a:defRPr>
            </a:pPr>
            <a:r>
              <a:rPr sz="1500" b="1">
                <a:solidFill>
                  <a:srgbClr val="67A55B"/>
                </a:solidFill>
              </a:rPr>
              <a:t>电子对账单</a:t>
            </a:r>
            <a:endParaRPr sz="1500" b="1">
              <a:solidFill>
                <a:srgbClr val="67A55B"/>
              </a:solidFill>
            </a:endParaRPr>
          </a:p>
        </p:txBody>
      </p:sp>
      <p:sp>
        <p:nvSpPr>
          <p:cNvPr id="24" name="矩形 23"/>
          <p:cNvSpPr>
            <a:spLocks noGrp="1"/>
          </p:cNvSpPr>
          <p:nvPr/>
        </p:nvSpPr>
        <p:spPr>
          <a:xfrm>
            <a:off x="4686300" y="3829050"/>
            <a:ext cx="2800350" cy="51435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获取银行电子对账凭证，应答结果沉淀为内部系统可用数据。</a:t>
            </a:r>
            <a:endParaRPr sz="1165" b="0">
              <a:solidFill>
                <a:srgbClr val="5F7282"/>
              </a:solidFill>
            </a:endParaRPr>
          </a:p>
        </p:txBody>
      </p:sp>
      <p:sp>
        <p:nvSpPr>
          <p:cNvPr id="25" name="圆角矩形 24"/>
          <p:cNvSpPr>
            <a:spLocks noGrp="1"/>
          </p:cNvSpPr>
          <p:nvPr/>
        </p:nvSpPr>
        <p:spPr>
          <a:xfrm>
            <a:off x="8058150" y="3257550"/>
            <a:ext cx="3257550" cy="1257300"/>
          </a:xfrm>
          <a:prstGeom prst="roundRect">
            <a:avLst>
              <a:gd name="adj" fmla="val 6061"/>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26" name="圆角矩形 25"/>
          <p:cNvSpPr>
            <a:spLocks noGrp="1"/>
          </p:cNvSpPr>
          <p:nvPr/>
        </p:nvSpPr>
        <p:spPr>
          <a:xfrm>
            <a:off x="8058150" y="3257550"/>
            <a:ext cx="95250" cy="1257300"/>
          </a:xfrm>
          <a:prstGeom prst="roundRect">
            <a:avLst>
              <a:gd name="adj" fmla="val 40000"/>
            </a:avLst>
          </a:prstGeom>
          <a:solidFill>
            <a:srgbClr val="7B61B8"/>
          </a:solidFill>
          <a:ln w="0">
            <a:noFill/>
            <a:prstDash val="solid"/>
          </a:ln>
        </p:spPr>
      </p:sp>
      <p:sp>
        <p:nvSpPr>
          <p:cNvPr id="27" name="矩形 26"/>
          <p:cNvSpPr>
            <a:spLocks noGrp="1"/>
          </p:cNvSpPr>
          <p:nvPr/>
        </p:nvSpPr>
        <p:spPr>
          <a:xfrm>
            <a:off x="8324850" y="3467100"/>
            <a:ext cx="2781300" cy="266700"/>
          </a:xfrm>
          <a:prstGeom prst="rect">
            <a:avLst/>
          </a:prstGeom>
          <a:noFill/>
          <a:ln w="0">
            <a:noFill/>
            <a:prstDash val="solid"/>
          </a:ln>
        </p:spPr>
        <p:txBody>
          <a:bodyPr/>
          <a:lstStyle/>
          <a:p>
            <a:pPr algn="l">
              <a:buNone/>
              <a:defRPr sz="1500" b="1">
                <a:solidFill>
                  <a:srgbClr val="7B61B8"/>
                </a:solidFill>
              </a:defRPr>
            </a:pPr>
            <a:r>
              <a:rPr sz="1500" b="1">
                <a:solidFill>
                  <a:srgbClr val="7B61B8"/>
                </a:solidFill>
              </a:rPr>
              <a:t>入账核对</a:t>
            </a:r>
            <a:endParaRPr sz="1500" b="1">
              <a:solidFill>
                <a:srgbClr val="7B61B8"/>
              </a:solidFill>
            </a:endParaRPr>
          </a:p>
        </p:txBody>
      </p:sp>
      <p:sp>
        <p:nvSpPr>
          <p:cNvPr id="28" name="矩形 27"/>
          <p:cNvSpPr>
            <a:spLocks noGrp="1"/>
          </p:cNvSpPr>
          <p:nvPr/>
        </p:nvSpPr>
        <p:spPr>
          <a:xfrm>
            <a:off x="8324850" y="3829050"/>
            <a:ext cx="2800350" cy="51435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发起入账信息核对申请，确认目标账户入账信息是否正确、是否可入账。</a:t>
            </a:r>
            <a:endParaRPr sz="1165" b="0">
              <a:solidFill>
                <a:srgbClr val="5F7282"/>
              </a:solidFill>
            </a:endParaRPr>
          </a:p>
        </p:txBody>
      </p:sp>
      <p:sp>
        <p:nvSpPr>
          <p:cNvPr id="29" name="圆角矩形 28"/>
          <p:cNvSpPr>
            <a:spLocks noGrp="1"/>
          </p:cNvSpPr>
          <p:nvPr/>
        </p:nvSpPr>
        <p:spPr>
          <a:xfrm>
            <a:off x="1466850" y="4895850"/>
            <a:ext cx="9258300" cy="666750"/>
          </a:xfrm>
          <a:prstGeom prst="roundRect">
            <a:avLst>
              <a:gd name="adj" fmla="val 11429"/>
            </a:avLst>
          </a:prstGeom>
          <a:solidFill>
            <a:srgbClr val="EEF7FB"/>
          </a:solidFill>
          <a:ln w="9525">
            <a:solidFill>
              <a:srgbClr val="B9D8E9"/>
            </a:solidFill>
            <a:prstDash val="solid"/>
          </a:ln>
        </p:spPr>
      </p:sp>
      <p:sp>
        <p:nvSpPr>
          <p:cNvPr id="30" name="矩形 29"/>
          <p:cNvSpPr>
            <a:spLocks noGrp="1"/>
          </p:cNvSpPr>
          <p:nvPr/>
        </p:nvSpPr>
        <p:spPr>
          <a:xfrm>
            <a:off x="1809750" y="5095875"/>
            <a:ext cx="8572500" cy="304800"/>
          </a:xfrm>
          <a:prstGeom prst="rect">
            <a:avLst/>
          </a:prstGeom>
          <a:noFill/>
          <a:ln w="0">
            <a:noFill/>
            <a:prstDash val="solid"/>
          </a:ln>
        </p:spPr>
        <p:txBody>
          <a:bodyPr/>
          <a:lstStyle/>
          <a:p>
            <a:pPr algn="ctr">
              <a:buNone/>
              <a:defRPr sz="1275" b="1">
                <a:solidFill>
                  <a:srgbClr val="2A6797"/>
                </a:solidFill>
              </a:defRPr>
            </a:pPr>
            <a:r>
              <a:rPr sz="1275" b="1">
                <a:solidFill>
                  <a:srgbClr val="2A6797"/>
                </a:solidFill>
              </a:rPr>
              <a:t>对内承接财务三方业务系统，对外完成通用金融信息传输系统报文交互；业务系统通过接口获取处理结果。</a:t>
            </a:r>
            <a:endParaRPr sz="1275" b="1">
              <a:solidFill>
                <a:srgbClr val="2A6797"/>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66AC"/>
        </a:solidFill>
        <a:effectLst/>
      </p:bgPr>
    </p:bg>
    <p:spTree>
      <p:nvGrpSpPr>
        <p:cNvPr id="1" name=""/>
        <p:cNvGrpSpPr/>
        <p:nvPr/>
      </p:nvGrpSpPr>
      <p:grpSpPr>
        <a:xfrm>
          <a:off x="0" y="0"/>
          <a:ext cx="0" cy="0"/>
          <a:chOff x="0" y="0"/>
          <a:chExt cx="0" cy="0"/>
        </a:xfrm>
      </p:grpSpPr>
      <p:sp>
        <p:nvSpPr>
          <p:cNvPr id="6" name="文本框 5"/>
          <p:cNvSpPr txBox="1"/>
          <p:nvPr/>
        </p:nvSpPr>
        <p:spPr>
          <a:xfrm>
            <a:off x="315685" y="2816995"/>
            <a:ext cx="4992370" cy="9220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rPr>
              <a:t>选择我们的</a:t>
            </a:r>
            <a:r>
              <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rPr>
              <a:t>优势</a:t>
            </a:r>
            <a:endPar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endParaRPr>
          </a:p>
        </p:txBody>
      </p:sp>
      <p:sp>
        <p:nvSpPr>
          <p:cNvPr id="7" name="文本框 6"/>
          <p:cNvSpPr txBox="1"/>
          <p:nvPr/>
        </p:nvSpPr>
        <p:spPr>
          <a:xfrm>
            <a:off x="315686" y="2120209"/>
            <a:ext cx="4472215" cy="645160"/>
          </a:xfrm>
          <a:prstGeom prst="rect">
            <a:avLst/>
          </a:prstGeom>
          <a:noFill/>
        </p:spPr>
        <p:txBody>
          <a:bodyPr wrap="square">
            <a:spAutoFit/>
          </a:bodyPr>
          <a:lstStyle/>
          <a:p>
            <a:pPr lvl="0" defTabSz="914400">
              <a:defRPr/>
            </a:pPr>
            <a:r>
              <a:rPr lang="en-US" altLang="zh-CN" sz="3600" b="1" dirty="0">
                <a:solidFill>
                  <a:schemeClr val="bg1"/>
                </a:solidFill>
                <a:latin typeface="思源黑体 Light" panose="020B0300000000000000" charset="-122"/>
                <a:ea typeface="思源黑体 Light" panose="020B0300000000000000" charset="-122"/>
                <a:cs typeface="思源黑体 Light" panose="020B0300000000000000" charset="-122"/>
              </a:rPr>
              <a:t>Part 04</a:t>
            </a:r>
            <a:endParaRPr kumimoji="0" lang="en-US" altLang="zh-CN" sz="3600" b="1" u="none" strike="noStrike" kern="1200" cap="none" spc="0" normalizeH="0" baseline="0" noProof="0" dirty="0">
              <a:ln>
                <a:noFill/>
              </a:ln>
              <a:solidFill>
                <a:schemeClr val="bg1"/>
              </a:solidFill>
              <a:effectLst/>
              <a:uLnTx/>
              <a:uFillTx/>
              <a:latin typeface="思源黑体 Light" panose="020B0300000000000000" charset="-122"/>
              <a:ea typeface="思源黑体 Light" panose="020B0300000000000000" charset="-122"/>
              <a:cs typeface="思源黑体 Light" panose="020B0300000000000000" charset="-122"/>
            </a:endParaRPr>
          </a:p>
        </p:txBody>
      </p:sp>
      <p:pic>
        <p:nvPicPr>
          <p:cNvPr id="2" name="图片 1"/>
          <p:cNvPicPr>
            <a:picLocks noChangeAspect="1"/>
          </p:cNvPicPr>
          <p:nvPr/>
        </p:nvPicPr>
        <p:blipFill>
          <a:blip r:embed="rId1"/>
          <a:stretch>
            <a:fillRect/>
          </a:stretch>
        </p:blipFill>
        <p:spPr>
          <a:xfrm>
            <a:off x="410210" y="287655"/>
            <a:ext cx="113347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 name="圆角矩形 36"/>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矩形 2"/>
          <p:cNvSpPr>
            <a:spLocks noGrp="1"/>
          </p:cNvSpPr>
          <p:nvPr/>
        </p:nvSpPr>
        <p:spPr>
          <a:xfrm>
            <a:off x="1114425" y="447675"/>
            <a:ext cx="95250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广州发展集团财务有限公司案例</a:t>
            </a:r>
            <a:endParaRPr sz="2325" b="1">
              <a:solidFill>
                <a:srgbClr val="4E7799"/>
              </a:solidFill>
            </a:endParaRPr>
          </a:p>
        </p:txBody>
      </p:sp>
      <p:sp>
        <p:nvSpPr>
          <p:cNvPr id="4" name="矩形 3"/>
          <p:cNvSpPr>
            <a:spLocks noGrp="1"/>
          </p:cNvSpPr>
          <p:nvPr/>
        </p:nvSpPr>
        <p:spPr>
          <a:xfrm>
            <a:off x="742950" y="1066800"/>
            <a:ext cx="8953500" cy="28575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平台支撑验收申请、案例提交、审核与上线运行，并与拜特资金系统完成业务协同。</a:t>
            </a:r>
            <a:endParaRPr sz="1350" b="0">
              <a:solidFill>
                <a:srgbClr val="5F7282"/>
              </a:solidFill>
            </a:endParaRPr>
          </a:p>
        </p:txBody>
      </p:sp>
      <p:sp>
        <p:nvSpPr>
          <p:cNvPr id="5" name="圆角矩形 4"/>
          <p:cNvSpPr>
            <a:spLocks noGrp="1"/>
          </p:cNvSpPr>
          <p:nvPr/>
        </p:nvSpPr>
        <p:spPr>
          <a:xfrm>
            <a:off x="762000" y="1504950"/>
            <a:ext cx="3219450" cy="704850"/>
          </a:xfrm>
          <a:prstGeom prst="roundRect">
            <a:avLst>
              <a:gd name="adj" fmla="val 10811"/>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pic>
        <p:nvPicPr>
          <p:cNvPr id="48" name="图片 44"/>
          <p:cNvPicPr>
            <a:picLocks noChangeAspect="1"/>
          </p:cNvPicPr>
          <p:nvPr/>
        </p:nvPicPr>
        <p:blipFill>
          <a:blip r:embed="rId1"/>
          <a:stretch>
            <a:fillRect/>
          </a:stretch>
        </p:blipFill>
        <p:spPr>
          <a:xfrm>
            <a:off x="800100" y="1543946"/>
            <a:ext cx="3143250" cy="626859"/>
          </a:xfrm>
          <a:prstGeom prst="roundRect">
            <a:avLst>
              <a:gd name="adj" fmla="val 9091"/>
            </a:avLst>
          </a:prstGeom>
        </p:spPr>
      </p:pic>
      <p:sp>
        <p:nvSpPr>
          <p:cNvPr id="7" name="矩形 6"/>
          <p:cNvSpPr>
            <a:spLocks noGrp="1"/>
          </p:cNvSpPr>
          <p:nvPr/>
        </p:nvSpPr>
        <p:spPr>
          <a:xfrm>
            <a:off x="800100" y="2362200"/>
            <a:ext cx="3429000" cy="323850"/>
          </a:xfrm>
          <a:prstGeom prst="rect">
            <a:avLst/>
          </a:prstGeom>
          <a:noFill/>
          <a:ln w="0">
            <a:noFill/>
            <a:prstDash val="solid"/>
          </a:ln>
        </p:spPr>
        <p:txBody>
          <a:bodyPr/>
          <a:lstStyle/>
          <a:p>
            <a:pPr algn="l">
              <a:buNone/>
              <a:defRPr sz="1575" b="1">
                <a:solidFill>
                  <a:srgbClr val="466E92"/>
                </a:solidFill>
              </a:defRPr>
            </a:pPr>
            <a:r>
              <a:rPr sz="1575" b="1">
                <a:solidFill>
                  <a:srgbClr val="466E92"/>
                </a:solidFill>
              </a:rPr>
              <a:t>通用金融信息传输系统接口平台</a:t>
            </a:r>
            <a:endParaRPr sz="1575" b="1">
              <a:solidFill>
                <a:srgbClr val="466E92"/>
              </a:solidFill>
            </a:endParaRPr>
          </a:p>
        </p:txBody>
      </p:sp>
      <p:sp>
        <p:nvSpPr>
          <p:cNvPr id="8" name="矩形 7"/>
          <p:cNvSpPr>
            <a:spLocks noGrp="1"/>
          </p:cNvSpPr>
          <p:nvPr/>
        </p:nvSpPr>
        <p:spPr>
          <a:xfrm>
            <a:off x="800100" y="2781300"/>
            <a:ext cx="3524250" cy="457200"/>
          </a:xfrm>
          <a:prstGeom prst="rect">
            <a:avLst/>
          </a:prstGeom>
          <a:noFill/>
          <a:ln w="0">
            <a:noFill/>
            <a:prstDash val="solid"/>
          </a:ln>
        </p:spPr>
        <p:txBody>
          <a:bodyPr/>
          <a:lstStyle/>
          <a:p>
            <a:pPr algn="l">
              <a:buNone/>
              <a:defRPr sz="1200" b="0">
                <a:solidFill>
                  <a:srgbClr val="5F7282"/>
                </a:solidFill>
              </a:defRPr>
            </a:pPr>
            <a:r>
              <a:rPr sz="1200" b="0">
                <a:solidFill>
                  <a:srgbClr val="5F7282"/>
                </a:solidFill>
              </a:rPr>
              <a:t>面向财务公司接入通用金融信息传输系统的验收与生产运行场景。</a:t>
            </a:r>
            <a:endParaRPr sz="1200" b="0">
              <a:solidFill>
                <a:srgbClr val="5F7282"/>
              </a:solidFill>
            </a:endParaRPr>
          </a:p>
        </p:txBody>
      </p:sp>
      <p:sp>
        <p:nvSpPr>
          <p:cNvPr id="9" name="直接连接符 8"/>
          <p:cNvSpPr>
            <a:spLocks noGrp="1"/>
          </p:cNvSpPr>
          <p:nvPr/>
        </p:nvSpPr>
        <p:spPr>
          <a:xfrm>
            <a:off x="5048250" y="2447925"/>
            <a:ext cx="4572000" cy="0"/>
          </a:xfrm>
          <a:prstGeom prst="line">
            <a:avLst/>
          </a:prstGeom>
          <a:noFill/>
          <a:ln w="19050">
            <a:solidFill>
              <a:srgbClr val="AFC9D9"/>
            </a:solidFill>
            <a:prstDash val="solid"/>
          </a:ln>
        </p:spPr>
      </p:sp>
      <p:sp>
        <p:nvSpPr>
          <p:cNvPr id="10" name="椭圆 9"/>
          <p:cNvSpPr>
            <a:spLocks noGrp="1"/>
          </p:cNvSpPr>
          <p:nvPr/>
        </p:nvSpPr>
        <p:spPr>
          <a:xfrm>
            <a:off x="4762500" y="2114550"/>
            <a:ext cx="666750" cy="666750"/>
          </a:xfrm>
          <a:prstGeom prst="ellipse">
            <a:avLst/>
          </a:prstGeom>
          <a:solidFill>
            <a:srgbClr val="466E92"/>
          </a:solidFill>
          <a:ln w="28575">
            <a:solidFill>
              <a:srgbClr val="FFFFFF"/>
            </a:solidFill>
            <a:prstDash val="solid"/>
          </a:ln>
        </p:spPr>
        <p:style>
          <a:lnRef idx="0">
            <a:srgbClr val="FFFFFF"/>
          </a:lnRef>
          <a:fillRef idx="0">
            <a:srgbClr val="FFFFFF"/>
          </a:fillRef>
          <a:effectRef idx="4">
            <a:srgbClr val="FFFFFF"/>
          </a:effectRef>
          <a:fontRef idx="major"/>
        </p:style>
      </p:sp>
      <p:sp>
        <p:nvSpPr>
          <p:cNvPr id="11" name="矩形 10"/>
          <p:cNvSpPr>
            <a:spLocks noGrp="1"/>
          </p:cNvSpPr>
          <p:nvPr/>
        </p:nvSpPr>
        <p:spPr>
          <a:xfrm>
            <a:off x="4953000" y="2295525"/>
            <a:ext cx="285750" cy="266700"/>
          </a:xfrm>
          <a:prstGeom prst="rect">
            <a:avLst/>
          </a:prstGeom>
          <a:noFill/>
          <a:ln w="0">
            <a:noFill/>
            <a:prstDash val="solid"/>
          </a:ln>
        </p:spPr>
        <p:txBody>
          <a:bodyPr/>
          <a:lstStyle/>
          <a:p>
            <a:pPr algn="ctr">
              <a:buNone/>
              <a:defRPr sz="1725" b="1">
                <a:solidFill>
                  <a:srgbClr val="FFFFFF"/>
                </a:solidFill>
              </a:defRPr>
            </a:pPr>
            <a:r>
              <a:rPr sz="1725" b="1">
                <a:solidFill>
                  <a:srgbClr val="FFFFFF"/>
                </a:solidFill>
              </a:rPr>
              <a:t>1</a:t>
            </a:r>
            <a:endParaRPr sz="1725" b="1">
              <a:solidFill>
                <a:srgbClr val="FFFFFF"/>
              </a:solidFill>
            </a:endParaRPr>
          </a:p>
        </p:txBody>
      </p:sp>
      <p:sp>
        <p:nvSpPr>
          <p:cNvPr id="12" name="矩形 11"/>
          <p:cNvSpPr>
            <a:spLocks noGrp="1"/>
          </p:cNvSpPr>
          <p:nvPr/>
        </p:nvSpPr>
        <p:spPr>
          <a:xfrm>
            <a:off x="4476750" y="2933700"/>
            <a:ext cx="1238250" cy="247650"/>
          </a:xfrm>
          <a:prstGeom prst="rect">
            <a:avLst/>
          </a:prstGeom>
          <a:noFill/>
          <a:ln w="0">
            <a:noFill/>
            <a:prstDash val="solid"/>
          </a:ln>
        </p:spPr>
        <p:txBody>
          <a:bodyPr/>
          <a:lstStyle/>
          <a:p>
            <a:pPr algn="ctr">
              <a:buNone/>
              <a:defRPr sz="1350" b="1">
                <a:solidFill>
                  <a:srgbClr val="466E92"/>
                </a:solidFill>
              </a:defRPr>
            </a:pPr>
            <a:r>
              <a:rPr sz="1350" b="1">
                <a:solidFill>
                  <a:srgbClr val="466E92"/>
                </a:solidFill>
              </a:rPr>
              <a:t>验收申请</a:t>
            </a:r>
            <a:endParaRPr sz="1350" b="1">
              <a:solidFill>
                <a:srgbClr val="466E92"/>
              </a:solidFill>
            </a:endParaRPr>
          </a:p>
        </p:txBody>
      </p:sp>
      <p:sp>
        <p:nvSpPr>
          <p:cNvPr id="13" name="矩形 12"/>
          <p:cNvSpPr>
            <a:spLocks noGrp="1"/>
          </p:cNvSpPr>
          <p:nvPr/>
        </p:nvSpPr>
        <p:spPr>
          <a:xfrm>
            <a:off x="4133850" y="3267075"/>
            <a:ext cx="1924050" cy="476250"/>
          </a:xfrm>
          <a:prstGeom prst="rect">
            <a:avLst/>
          </a:prstGeom>
          <a:noFill/>
          <a:ln w="0">
            <a:noFill/>
            <a:prstDash val="solid"/>
          </a:ln>
        </p:spPr>
        <p:txBody>
          <a:bodyPr/>
          <a:lstStyle/>
          <a:p>
            <a:pPr algn="ctr">
              <a:buNone/>
              <a:defRPr sz="1065" b="0">
                <a:solidFill>
                  <a:srgbClr val="5F7282"/>
                </a:solidFill>
              </a:defRPr>
            </a:pPr>
            <a:r>
              <a:rPr sz="1065" b="0">
                <a:solidFill>
                  <a:srgbClr val="5F7282"/>
                </a:solidFill>
              </a:rPr>
              <a:t>完成验收申请准备与提交</a:t>
            </a:r>
            <a:endParaRPr sz="1065" b="0">
              <a:solidFill>
                <a:srgbClr val="5F7282"/>
              </a:solidFill>
            </a:endParaRPr>
          </a:p>
        </p:txBody>
      </p:sp>
      <p:sp>
        <p:nvSpPr>
          <p:cNvPr id="14" name="椭圆 13"/>
          <p:cNvSpPr>
            <a:spLocks noGrp="1"/>
          </p:cNvSpPr>
          <p:nvPr/>
        </p:nvSpPr>
        <p:spPr>
          <a:xfrm>
            <a:off x="6953250" y="2114550"/>
            <a:ext cx="666750" cy="666750"/>
          </a:xfrm>
          <a:prstGeom prst="ellipse">
            <a:avLst/>
          </a:prstGeom>
          <a:solidFill>
            <a:srgbClr val="2FA6B6"/>
          </a:solidFill>
          <a:ln w="28575">
            <a:solidFill>
              <a:srgbClr val="FFFFFF"/>
            </a:solidFill>
            <a:prstDash val="solid"/>
          </a:ln>
        </p:spPr>
        <p:style>
          <a:lnRef idx="0">
            <a:srgbClr val="FFFFFF"/>
          </a:lnRef>
          <a:fillRef idx="0">
            <a:srgbClr val="FFFFFF"/>
          </a:fillRef>
          <a:effectRef idx="4">
            <a:srgbClr val="FFFFFF"/>
          </a:effectRef>
          <a:fontRef idx="major"/>
        </p:style>
      </p:sp>
      <p:sp>
        <p:nvSpPr>
          <p:cNvPr id="15" name="矩形 14"/>
          <p:cNvSpPr>
            <a:spLocks noGrp="1"/>
          </p:cNvSpPr>
          <p:nvPr/>
        </p:nvSpPr>
        <p:spPr>
          <a:xfrm>
            <a:off x="7143750" y="2295525"/>
            <a:ext cx="285750" cy="266700"/>
          </a:xfrm>
          <a:prstGeom prst="rect">
            <a:avLst/>
          </a:prstGeom>
          <a:noFill/>
          <a:ln w="0">
            <a:noFill/>
            <a:prstDash val="solid"/>
          </a:ln>
        </p:spPr>
        <p:txBody>
          <a:bodyPr/>
          <a:lstStyle/>
          <a:p>
            <a:pPr algn="ctr">
              <a:buNone/>
              <a:defRPr sz="1725" b="1">
                <a:solidFill>
                  <a:srgbClr val="FFFFFF"/>
                </a:solidFill>
              </a:defRPr>
            </a:pPr>
            <a:r>
              <a:rPr sz="1725" b="1">
                <a:solidFill>
                  <a:srgbClr val="FFFFFF"/>
                </a:solidFill>
              </a:rPr>
              <a:t>2</a:t>
            </a:r>
            <a:endParaRPr sz="1725" b="1">
              <a:solidFill>
                <a:srgbClr val="FFFFFF"/>
              </a:solidFill>
            </a:endParaRPr>
          </a:p>
        </p:txBody>
      </p:sp>
      <p:sp>
        <p:nvSpPr>
          <p:cNvPr id="16" name="矩形 15"/>
          <p:cNvSpPr>
            <a:spLocks noGrp="1"/>
          </p:cNvSpPr>
          <p:nvPr/>
        </p:nvSpPr>
        <p:spPr>
          <a:xfrm>
            <a:off x="6496050" y="2900045"/>
            <a:ext cx="1581150" cy="247650"/>
          </a:xfrm>
          <a:prstGeom prst="rect">
            <a:avLst/>
          </a:prstGeom>
          <a:noFill/>
          <a:ln w="0">
            <a:noFill/>
            <a:prstDash val="solid"/>
          </a:ln>
        </p:spPr>
        <p:txBody>
          <a:bodyPr/>
          <a:lstStyle/>
          <a:p>
            <a:pPr algn="ctr">
              <a:buNone/>
              <a:defRPr sz="1350" b="1">
                <a:solidFill>
                  <a:srgbClr val="2FA6B6"/>
                </a:solidFill>
              </a:defRPr>
            </a:pPr>
            <a:r>
              <a:rPr sz="1350" b="1">
                <a:solidFill>
                  <a:srgbClr val="2FA6B6"/>
                </a:solidFill>
              </a:rPr>
              <a:t>人行</a:t>
            </a:r>
            <a:r>
              <a:rPr sz="1350" b="1">
                <a:solidFill>
                  <a:srgbClr val="2FA6B6"/>
                </a:solidFill>
              </a:rPr>
              <a:t>案例与审核</a:t>
            </a:r>
            <a:endParaRPr sz="1350" b="1">
              <a:solidFill>
                <a:srgbClr val="2FA6B6"/>
              </a:solidFill>
            </a:endParaRPr>
          </a:p>
        </p:txBody>
      </p:sp>
      <p:sp>
        <p:nvSpPr>
          <p:cNvPr id="17" name="矩形 16"/>
          <p:cNvSpPr>
            <a:spLocks noGrp="1"/>
          </p:cNvSpPr>
          <p:nvPr/>
        </p:nvSpPr>
        <p:spPr>
          <a:xfrm>
            <a:off x="6324600" y="3267075"/>
            <a:ext cx="1924050" cy="476250"/>
          </a:xfrm>
          <a:prstGeom prst="rect">
            <a:avLst/>
          </a:prstGeom>
          <a:noFill/>
          <a:ln w="0">
            <a:noFill/>
            <a:prstDash val="solid"/>
          </a:ln>
        </p:spPr>
        <p:txBody>
          <a:bodyPr/>
          <a:lstStyle/>
          <a:p>
            <a:pPr algn="ctr">
              <a:buNone/>
              <a:defRPr sz="1065" b="0">
                <a:solidFill>
                  <a:srgbClr val="5F7282"/>
                </a:solidFill>
              </a:defRPr>
            </a:pPr>
            <a:r>
              <a:rPr sz="1065" b="0">
                <a:solidFill>
                  <a:srgbClr val="5F7282"/>
                </a:solidFill>
              </a:rPr>
              <a:t>提交验收案例，配合审核并出具验收报告</a:t>
            </a:r>
            <a:endParaRPr sz="1065" b="0">
              <a:solidFill>
                <a:srgbClr val="5F7282"/>
              </a:solidFill>
            </a:endParaRPr>
          </a:p>
        </p:txBody>
      </p:sp>
      <p:sp>
        <p:nvSpPr>
          <p:cNvPr id="18" name="椭圆 17"/>
          <p:cNvSpPr>
            <a:spLocks noGrp="1"/>
          </p:cNvSpPr>
          <p:nvPr/>
        </p:nvSpPr>
        <p:spPr>
          <a:xfrm>
            <a:off x="9144000" y="2114550"/>
            <a:ext cx="666750" cy="666750"/>
          </a:xfrm>
          <a:prstGeom prst="ellipse">
            <a:avLst/>
          </a:prstGeom>
          <a:solidFill>
            <a:srgbClr val="3BA780"/>
          </a:solidFill>
          <a:ln w="28575">
            <a:solidFill>
              <a:srgbClr val="FFFFFF"/>
            </a:solidFill>
            <a:prstDash val="solid"/>
          </a:ln>
        </p:spPr>
        <p:style>
          <a:lnRef idx="0">
            <a:srgbClr val="FFFFFF"/>
          </a:lnRef>
          <a:fillRef idx="0">
            <a:srgbClr val="FFFFFF"/>
          </a:fillRef>
          <a:effectRef idx="4">
            <a:srgbClr val="FFFFFF"/>
          </a:effectRef>
          <a:fontRef idx="major"/>
        </p:style>
      </p:sp>
      <p:sp>
        <p:nvSpPr>
          <p:cNvPr id="19" name="矩形 18"/>
          <p:cNvSpPr>
            <a:spLocks noGrp="1"/>
          </p:cNvSpPr>
          <p:nvPr/>
        </p:nvSpPr>
        <p:spPr>
          <a:xfrm>
            <a:off x="9334500" y="2295525"/>
            <a:ext cx="285750" cy="266700"/>
          </a:xfrm>
          <a:prstGeom prst="rect">
            <a:avLst/>
          </a:prstGeom>
          <a:noFill/>
          <a:ln w="0">
            <a:noFill/>
            <a:prstDash val="solid"/>
          </a:ln>
        </p:spPr>
        <p:txBody>
          <a:bodyPr/>
          <a:lstStyle/>
          <a:p>
            <a:pPr algn="ctr">
              <a:buNone/>
              <a:defRPr sz="1725" b="1">
                <a:solidFill>
                  <a:srgbClr val="FFFFFF"/>
                </a:solidFill>
              </a:defRPr>
            </a:pPr>
            <a:r>
              <a:rPr sz="1725" b="1">
                <a:solidFill>
                  <a:srgbClr val="FFFFFF"/>
                </a:solidFill>
              </a:rPr>
              <a:t>3</a:t>
            </a:r>
            <a:endParaRPr sz="1725" b="1">
              <a:solidFill>
                <a:srgbClr val="FFFFFF"/>
              </a:solidFill>
            </a:endParaRPr>
          </a:p>
        </p:txBody>
      </p:sp>
      <p:sp>
        <p:nvSpPr>
          <p:cNvPr id="20" name="矩形 19"/>
          <p:cNvSpPr>
            <a:spLocks noGrp="1"/>
          </p:cNvSpPr>
          <p:nvPr/>
        </p:nvSpPr>
        <p:spPr>
          <a:xfrm>
            <a:off x="8858250" y="2933700"/>
            <a:ext cx="1238250" cy="247650"/>
          </a:xfrm>
          <a:prstGeom prst="rect">
            <a:avLst/>
          </a:prstGeom>
          <a:noFill/>
          <a:ln w="0">
            <a:noFill/>
            <a:prstDash val="solid"/>
          </a:ln>
        </p:spPr>
        <p:txBody>
          <a:bodyPr/>
          <a:lstStyle/>
          <a:p>
            <a:pPr algn="ctr">
              <a:buNone/>
              <a:defRPr sz="1350" b="1">
                <a:solidFill>
                  <a:srgbClr val="3BA780"/>
                </a:solidFill>
              </a:defRPr>
            </a:pPr>
            <a:r>
              <a:rPr sz="1350" b="1">
                <a:solidFill>
                  <a:srgbClr val="3BA780"/>
                </a:solidFill>
              </a:rPr>
              <a:t>上线运行</a:t>
            </a:r>
            <a:endParaRPr sz="1350" b="1">
              <a:solidFill>
                <a:srgbClr val="3BA780"/>
              </a:solidFill>
            </a:endParaRPr>
          </a:p>
        </p:txBody>
      </p:sp>
      <p:sp>
        <p:nvSpPr>
          <p:cNvPr id="21" name="矩形 20"/>
          <p:cNvSpPr>
            <a:spLocks noGrp="1"/>
          </p:cNvSpPr>
          <p:nvPr/>
        </p:nvSpPr>
        <p:spPr>
          <a:xfrm>
            <a:off x="8515350" y="3267075"/>
            <a:ext cx="1924050" cy="476250"/>
          </a:xfrm>
          <a:prstGeom prst="rect">
            <a:avLst/>
          </a:prstGeom>
          <a:noFill/>
          <a:ln w="0">
            <a:noFill/>
            <a:prstDash val="solid"/>
          </a:ln>
        </p:spPr>
        <p:txBody>
          <a:bodyPr/>
          <a:lstStyle/>
          <a:p>
            <a:pPr algn="ctr">
              <a:buNone/>
              <a:defRPr sz="1065" b="0">
                <a:solidFill>
                  <a:srgbClr val="5F7282"/>
                </a:solidFill>
              </a:defRPr>
            </a:pPr>
            <a:r>
              <a:rPr sz="1065" b="0">
                <a:solidFill>
                  <a:srgbClr val="5F7282"/>
                </a:solidFill>
              </a:rPr>
              <a:t>完成上线运行，支撑后续业务使用</a:t>
            </a:r>
            <a:endParaRPr sz="1065" b="0">
              <a:solidFill>
                <a:srgbClr val="5F7282"/>
              </a:solidFill>
            </a:endParaRPr>
          </a:p>
        </p:txBody>
      </p:sp>
      <p:sp>
        <p:nvSpPr>
          <p:cNvPr id="22" name="矩形 21"/>
          <p:cNvSpPr>
            <a:spLocks noGrp="1"/>
          </p:cNvSpPr>
          <p:nvPr/>
        </p:nvSpPr>
        <p:spPr>
          <a:xfrm>
            <a:off x="800100" y="3760470"/>
            <a:ext cx="1714500" cy="266700"/>
          </a:xfrm>
          <a:prstGeom prst="rect">
            <a:avLst/>
          </a:prstGeom>
          <a:noFill/>
          <a:ln w="0">
            <a:noFill/>
            <a:prstDash val="solid"/>
          </a:ln>
        </p:spPr>
        <p:txBody>
          <a:bodyPr/>
          <a:lstStyle/>
          <a:p>
            <a:pPr algn="l">
              <a:buNone/>
              <a:defRPr sz="1425" b="1">
                <a:solidFill>
                  <a:srgbClr val="466E92"/>
                </a:solidFill>
              </a:defRPr>
            </a:pPr>
            <a:r>
              <a:rPr sz="1425" b="1">
                <a:solidFill>
                  <a:srgbClr val="466E92"/>
                </a:solidFill>
              </a:rPr>
              <a:t>业务协同关系</a:t>
            </a:r>
            <a:endParaRPr sz="1425" b="1">
              <a:solidFill>
                <a:srgbClr val="466E92"/>
              </a:solidFill>
            </a:endParaRPr>
          </a:p>
        </p:txBody>
      </p:sp>
      <p:sp>
        <p:nvSpPr>
          <p:cNvPr id="23" name="直接连接符 22"/>
          <p:cNvSpPr>
            <a:spLocks noGrp="1"/>
          </p:cNvSpPr>
          <p:nvPr/>
        </p:nvSpPr>
        <p:spPr>
          <a:xfrm>
            <a:off x="742950" y="4179570"/>
            <a:ext cx="10458450" cy="0"/>
          </a:xfrm>
          <a:prstGeom prst="line">
            <a:avLst/>
          </a:prstGeom>
          <a:noFill/>
          <a:ln w="19050">
            <a:solidFill>
              <a:srgbClr val="B8CDDA"/>
            </a:solidFill>
            <a:prstDash val="solid"/>
          </a:ln>
        </p:spPr>
      </p:sp>
      <p:sp>
        <p:nvSpPr>
          <p:cNvPr id="24" name="圆角矩形 23"/>
          <p:cNvSpPr>
            <a:spLocks noGrp="1"/>
          </p:cNvSpPr>
          <p:nvPr/>
        </p:nvSpPr>
        <p:spPr>
          <a:xfrm>
            <a:off x="952500" y="4370070"/>
            <a:ext cx="3000375" cy="876300"/>
          </a:xfrm>
          <a:prstGeom prst="roundRect">
            <a:avLst>
              <a:gd name="adj" fmla="val 8696"/>
            </a:avLst>
          </a:prstGeom>
          <a:solidFill>
            <a:srgbClr val="FFFFFF"/>
          </a:solidFill>
          <a:ln w="13335">
            <a:solidFill>
              <a:srgbClr val="2FA6B6"/>
            </a:solidFill>
            <a:prstDash val="solid"/>
          </a:ln>
        </p:spPr>
        <p:style>
          <a:lnRef idx="0">
            <a:srgbClr val="FFFFFF"/>
          </a:lnRef>
          <a:fillRef idx="0">
            <a:srgbClr val="FFFFFF"/>
          </a:fillRef>
          <a:effectRef idx="4">
            <a:srgbClr val="FFFFFF"/>
          </a:effectRef>
          <a:fontRef idx="major"/>
        </p:style>
      </p:sp>
      <p:sp>
        <p:nvSpPr>
          <p:cNvPr id="25" name="矩形 24"/>
          <p:cNvSpPr>
            <a:spLocks noGrp="1"/>
          </p:cNvSpPr>
          <p:nvPr/>
        </p:nvSpPr>
        <p:spPr>
          <a:xfrm>
            <a:off x="1104900" y="4512945"/>
            <a:ext cx="2695575" cy="238125"/>
          </a:xfrm>
          <a:prstGeom prst="rect">
            <a:avLst/>
          </a:prstGeom>
          <a:noFill/>
          <a:ln w="0">
            <a:noFill/>
            <a:prstDash val="solid"/>
          </a:ln>
        </p:spPr>
        <p:txBody>
          <a:bodyPr/>
          <a:lstStyle/>
          <a:p>
            <a:pPr algn="ctr">
              <a:buNone/>
              <a:defRPr sz="1350" b="1">
                <a:solidFill>
                  <a:srgbClr val="2FA6B6"/>
                </a:solidFill>
              </a:defRPr>
            </a:pPr>
            <a:r>
              <a:rPr sz="1350" b="1">
                <a:solidFill>
                  <a:srgbClr val="2FA6B6"/>
                </a:solidFill>
              </a:rPr>
              <a:t>第一次上线：</a:t>
            </a:r>
            <a:r>
              <a:rPr sz="1350" b="1">
                <a:solidFill>
                  <a:srgbClr val="2FA6B6"/>
                </a:solidFill>
              </a:rPr>
              <a:t>拜特资金系统</a:t>
            </a:r>
            <a:endParaRPr sz="1350" b="1">
              <a:solidFill>
                <a:srgbClr val="2FA6B6"/>
              </a:solidFill>
            </a:endParaRPr>
          </a:p>
        </p:txBody>
      </p:sp>
      <p:sp>
        <p:nvSpPr>
          <p:cNvPr id="26" name="矩形 25"/>
          <p:cNvSpPr>
            <a:spLocks noGrp="1"/>
          </p:cNvSpPr>
          <p:nvPr/>
        </p:nvSpPr>
        <p:spPr>
          <a:xfrm>
            <a:off x="1104900" y="4846320"/>
            <a:ext cx="2695575" cy="285750"/>
          </a:xfrm>
          <a:prstGeom prst="rect">
            <a:avLst/>
          </a:prstGeom>
          <a:noFill/>
          <a:ln w="0">
            <a:noFill/>
            <a:prstDash val="solid"/>
          </a:ln>
        </p:spPr>
        <p:txBody>
          <a:bodyPr/>
          <a:lstStyle/>
          <a:p>
            <a:pPr algn="ctr">
              <a:buNone/>
              <a:defRPr sz="1090" b="0">
                <a:solidFill>
                  <a:srgbClr val="5F7282"/>
                </a:solidFill>
              </a:defRPr>
            </a:pPr>
            <a:r>
              <a:rPr sz="1090" b="0">
                <a:solidFill>
                  <a:srgbClr val="5F7282"/>
                </a:solidFill>
              </a:rPr>
              <a:t>第三方财务系统</a:t>
            </a:r>
            <a:r>
              <a:rPr sz="1090" b="0">
                <a:solidFill>
                  <a:srgbClr val="5F7282"/>
                </a:solidFill>
              </a:rPr>
              <a:t>数据库</a:t>
            </a:r>
            <a:r>
              <a:rPr sz="1090" b="0">
                <a:solidFill>
                  <a:srgbClr val="5F7282"/>
                </a:solidFill>
              </a:rPr>
              <a:t>对接</a:t>
            </a:r>
            <a:endParaRPr sz="1090" b="0">
              <a:solidFill>
                <a:srgbClr val="5F7282"/>
              </a:solidFill>
            </a:endParaRPr>
          </a:p>
        </p:txBody>
      </p:sp>
      <p:sp>
        <p:nvSpPr>
          <p:cNvPr id="27" name="右箭头 26"/>
          <p:cNvSpPr>
            <a:spLocks noGrp="1"/>
          </p:cNvSpPr>
          <p:nvPr/>
        </p:nvSpPr>
        <p:spPr>
          <a:xfrm>
            <a:off x="4029075" y="4665345"/>
            <a:ext cx="381000" cy="266700"/>
          </a:xfrm>
          <a:prstGeom prst="rightArrow">
            <a:avLst/>
          </a:prstGeom>
          <a:solidFill>
            <a:srgbClr val="9EC7D5"/>
          </a:solidFill>
          <a:ln w="0">
            <a:noFill/>
            <a:prstDash val="solid"/>
          </a:ln>
        </p:spPr>
      </p:sp>
      <p:sp>
        <p:nvSpPr>
          <p:cNvPr id="28" name="圆角矩形 27"/>
          <p:cNvSpPr>
            <a:spLocks noGrp="1"/>
          </p:cNvSpPr>
          <p:nvPr/>
        </p:nvSpPr>
        <p:spPr>
          <a:xfrm>
            <a:off x="4552950" y="4370070"/>
            <a:ext cx="3000375" cy="876300"/>
          </a:xfrm>
          <a:prstGeom prst="roundRect">
            <a:avLst>
              <a:gd name="adj" fmla="val 8696"/>
            </a:avLst>
          </a:prstGeom>
          <a:solidFill>
            <a:srgbClr val="FFFFFF"/>
          </a:solidFill>
          <a:ln w="13335">
            <a:solidFill>
              <a:srgbClr val="466E92"/>
            </a:solidFill>
            <a:prstDash val="solid"/>
          </a:ln>
        </p:spPr>
        <p:style>
          <a:lnRef idx="0">
            <a:srgbClr val="FFFFFF"/>
          </a:lnRef>
          <a:fillRef idx="0">
            <a:srgbClr val="FFFFFF"/>
          </a:fillRef>
          <a:effectRef idx="4">
            <a:srgbClr val="FFFFFF"/>
          </a:effectRef>
          <a:fontRef idx="major"/>
        </p:style>
      </p:sp>
      <p:sp>
        <p:nvSpPr>
          <p:cNvPr id="29" name="矩形 28"/>
          <p:cNvSpPr>
            <a:spLocks noGrp="1"/>
          </p:cNvSpPr>
          <p:nvPr/>
        </p:nvSpPr>
        <p:spPr>
          <a:xfrm>
            <a:off x="4705350" y="4512945"/>
            <a:ext cx="2695575" cy="238125"/>
          </a:xfrm>
          <a:prstGeom prst="rect">
            <a:avLst/>
          </a:prstGeom>
          <a:noFill/>
          <a:ln w="0">
            <a:noFill/>
            <a:prstDash val="solid"/>
          </a:ln>
        </p:spPr>
        <p:txBody>
          <a:bodyPr/>
          <a:lstStyle/>
          <a:p>
            <a:pPr algn="ctr">
              <a:buNone/>
              <a:defRPr sz="1350" b="1">
                <a:solidFill>
                  <a:srgbClr val="466E92"/>
                </a:solidFill>
              </a:defRPr>
            </a:pPr>
            <a:r>
              <a:rPr sz="1350" b="1">
                <a:solidFill>
                  <a:srgbClr val="466E92"/>
                </a:solidFill>
              </a:rPr>
              <a:t>通用金融信息传输</a:t>
            </a:r>
            <a:r>
              <a:rPr sz="1350" b="1">
                <a:solidFill>
                  <a:srgbClr val="466E92"/>
                </a:solidFill>
              </a:rPr>
              <a:t>接口平台</a:t>
            </a:r>
            <a:endParaRPr sz="1350" b="1">
              <a:solidFill>
                <a:srgbClr val="466E92"/>
              </a:solidFill>
            </a:endParaRPr>
          </a:p>
        </p:txBody>
      </p:sp>
      <p:sp>
        <p:nvSpPr>
          <p:cNvPr id="30" name="矩形 29"/>
          <p:cNvSpPr>
            <a:spLocks noGrp="1"/>
          </p:cNvSpPr>
          <p:nvPr/>
        </p:nvSpPr>
        <p:spPr>
          <a:xfrm>
            <a:off x="4705350" y="4846320"/>
            <a:ext cx="2695575" cy="285750"/>
          </a:xfrm>
          <a:prstGeom prst="rect">
            <a:avLst/>
          </a:prstGeom>
          <a:noFill/>
          <a:ln w="0">
            <a:noFill/>
            <a:prstDash val="solid"/>
          </a:ln>
        </p:spPr>
        <p:txBody>
          <a:bodyPr/>
          <a:lstStyle/>
          <a:p>
            <a:pPr algn="ctr">
              <a:buNone/>
              <a:defRPr sz="1090" b="0">
                <a:solidFill>
                  <a:srgbClr val="5F7282"/>
                </a:solidFill>
              </a:defRPr>
            </a:pPr>
            <a:r>
              <a:rPr sz="1090" b="0">
                <a:solidFill>
                  <a:srgbClr val="5F7282"/>
                </a:solidFill>
              </a:rPr>
              <a:t>统一承接、控制并转发业务数据</a:t>
            </a:r>
            <a:endParaRPr sz="1090" b="0">
              <a:solidFill>
                <a:srgbClr val="5F7282"/>
              </a:solidFill>
            </a:endParaRPr>
          </a:p>
        </p:txBody>
      </p:sp>
      <p:sp>
        <p:nvSpPr>
          <p:cNvPr id="31" name="右箭头 30"/>
          <p:cNvSpPr>
            <a:spLocks noGrp="1"/>
          </p:cNvSpPr>
          <p:nvPr/>
        </p:nvSpPr>
        <p:spPr>
          <a:xfrm>
            <a:off x="7629525" y="4665345"/>
            <a:ext cx="381000" cy="266700"/>
          </a:xfrm>
          <a:prstGeom prst="rightArrow">
            <a:avLst/>
          </a:prstGeom>
          <a:solidFill>
            <a:srgbClr val="9EC7D5"/>
          </a:solidFill>
          <a:ln w="0">
            <a:noFill/>
            <a:prstDash val="solid"/>
          </a:ln>
        </p:spPr>
      </p:sp>
      <p:sp>
        <p:nvSpPr>
          <p:cNvPr id="32" name="圆角矩形 31"/>
          <p:cNvSpPr>
            <a:spLocks noGrp="1"/>
          </p:cNvSpPr>
          <p:nvPr/>
        </p:nvSpPr>
        <p:spPr>
          <a:xfrm>
            <a:off x="8153400" y="4370070"/>
            <a:ext cx="3000375" cy="876300"/>
          </a:xfrm>
          <a:prstGeom prst="roundRect">
            <a:avLst>
              <a:gd name="adj" fmla="val 8696"/>
            </a:avLst>
          </a:prstGeom>
          <a:solidFill>
            <a:srgbClr val="FFFFFF"/>
          </a:solidFill>
          <a:ln w="13335">
            <a:solidFill>
              <a:srgbClr val="3BA780"/>
            </a:solidFill>
            <a:prstDash val="solid"/>
          </a:ln>
        </p:spPr>
        <p:style>
          <a:lnRef idx="0">
            <a:srgbClr val="FFFFFF"/>
          </a:lnRef>
          <a:fillRef idx="0">
            <a:srgbClr val="FFFFFF"/>
          </a:fillRef>
          <a:effectRef idx="4">
            <a:srgbClr val="FFFFFF"/>
          </a:effectRef>
          <a:fontRef idx="major"/>
        </p:style>
      </p:sp>
      <p:sp>
        <p:nvSpPr>
          <p:cNvPr id="33" name="矩形 32"/>
          <p:cNvSpPr>
            <a:spLocks noGrp="1"/>
          </p:cNvSpPr>
          <p:nvPr/>
        </p:nvSpPr>
        <p:spPr>
          <a:xfrm>
            <a:off x="8305800" y="4512945"/>
            <a:ext cx="2695575" cy="238125"/>
          </a:xfrm>
          <a:prstGeom prst="rect">
            <a:avLst/>
          </a:prstGeom>
          <a:noFill/>
          <a:ln w="0">
            <a:noFill/>
            <a:prstDash val="solid"/>
          </a:ln>
        </p:spPr>
        <p:txBody>
          <a:bodyPr/>
          <a:lstStyle/>
          <a:p>
            <a:pPr algn="ctr">
              <a:buNone/>
              <a:defRPr sz="1350" b="1">
                <a:solidFill>
                  <a:srgbClr val="3BA780"/>
                </a:solidFill>
              </a:defRPr>
            </a:pPr>
            <a:r>
              <a:rPr sz="1350" b="1">
                <a:solidFill>
                  <a:srgbClr val="3BA780"/>
                </a:solidFill>
              </a:rPr>
              <a:t>GFIX</a:t>
            </a:r>
            <a:endParaRPr sz="1350" b="1">
              <a:solidFill>
                <a:srgbClr val="3BA780"/>
              </a:solidFill>
            </a:endParaRPr>
          </a:p>
        </p:txBody>
      </p:sp>
      <p:sp>
        <p:nvSpPr>
          <p:cNvPr id="34" name="矩形 33"/>
          <p:cNvSpPr>
            <a:spLocks noGrp="1"/>
          </p:cNvSpPr>
          <p:nvPr/>
        </p:nvSpPr>
        <p:spPr>
          <a:xfrm>
            <a:off x="8305800" y="4846320"/>
            <a:ext cx="2695575" cy="285750"/>
          </a:xfrm>
          <a:prstGeom prst="rect">
            <a:avLst/>
          </a:prstGeom>
          <a:noFill/>
          <a:ln w="0">
            <a:noFill/>
            <a:prstDash val="solid"/>
          </a:ln>
        </p:spPr>
        <p:txBody>
          <a:bodyPr/>
          <a:lstStyle/>
          <a:p>
            <a:pPr algn="ctr">
              <a:buNone/>
              <a:defRPr sz="1090" b="0">
                <a:solidFill>
                  <a:srgbClr val="5F7282"/>
                </a:solidFill>
              </a:defRPr>
            </a:pPr>
            <a:r>
              <a:rPr sz="1090" b="0">
                <a:solidFill>
                  <a:srgbClr val="5F7282"/>
                </a:solidFill>
              </a:rPr>
              <a:t>完成报文交互与业务处理</a:t>
            </a:r>
            <a:endParaRPr sz="1090" b="0">
              <a:solidFill>
                <a:srgbClr val="5F7282"/>
              </a:solidFill>
            </a:endParaRPr>
          </a:p>
        </p:txBody>
      </p:sp>
      <p:sp>
        <p:nvSpPr>
          <p:cNvPr id="6" name="圆角矩形 5"/>
          <p:cNvSpPr>
            <a:spLocks noGrp="1"/>
          </p:cNvSpPr>
          <p:nvPr/>
        </p:nvSpPr>
        <p:spPr>
          <a:xfrm>
            <a:off x="4552950" y="5731510"/>
            <a:ext cx="3000375" cy="876300"/>
          </a:xfrm>
          <a:prstGeom prst="roundRect">
            <a:avLst>
              <a:gd name="adj" fmla="val 8696"/>
            </a:avLst>
          </a:prstGeom>
          <a:solidFill>
            <a:srgbClr val="FFFFFF"/>
          </a:solidFill>
          <a:ln w="13335">
            <a:solidFill>
              <a:srgbClr val="2FA6B6"/>
            </a:solidFill>
            <a:prstDash val="solid"/>
          </a:ln>
        </p:spPr>
        <p:style>
          <a:lnRef idx="0">
            <a:srgbClr val="FFFFFF"/>
          </a:lnRef>
          <a:fillRef idx="0">
            <a:srgbClr val="FFFFFF"/>
          </a:fillRef>
          <a:effectRef idx="4">
            <a:srgbClr val="FFFFFF"/>
          </a:effectRef>
          <a:fontRef idx="major"/>
        </p:style>
      </p:sp>
      <p:sp>
        <p:nvSpPr>
          <p:cNvPr id="39" name="矩形 38"/>
          <p:cNvSpPr>
            <a:spLocks noGrp="1"/>
          </p:cNvSpPr>
          <p:nvPr/>
        </p:nvSpPr>
        <p:spPr>
          <a:xfrm>
            <a:off x="4733925" y="5873115"/>
            <a:ext cx="2695575" cy="238125"/>
          </a:xfrm>
          <a:prstGeom prst="rect">
            <a:avLst/>
          </a:prstGeom>
          <a:noFill/>
          <a:ln w="0">
            <a:noFill/>
            <a:prstDash val="solid"/>
          </a:ln>
        </p:spPr>
        <p:txBody>
          <a:bodyPr/>
          <a:lstStyle/>
          <a:p>
            <a:pPr algn="ctr">
              <a:buNone/>
              <a:defRPr sz="1350" b="1">
                <a:solidFill>
                  <a:srgbClr val="2FA6B6"/>
                </a:solidFill>
              </a:defRPr>
            </a:pPr>
            <a:r>
              <a:rPr sz="1350" b="1">
                <a:solidFill>
                  <a:srgbClr val="2FA6B6"/>
                </a:solidFill>
              </a:rPr>
              <a:t>第二次上线：业务</a:t>
            </a:r>
            <a:r>
              <a:rPr sz="1350" b="1">
                <a:solidFill>
                  <a:srgbClr val="2FA6B6"/>
                </a:solidFill>
              </a:rPr>
              <a:t>系统</a:t>
            </a:r>
            <a:endParaRPr sz="1350" b="1">
              <a:solidFill>
                <a:srgbClr val="2FA6B6"/>
              </a:solidFill>
            </a:endParaRPr>
          </a:p>
        </p:txBody>
      </p:sp>
      <p:sp>
        <p:nvSpPr>
          <p:cNvPr id="40" name="矩形 39"/>
          <p:cNvSpPr>
            <a:spLocks noGrp="1"/>
          </p:cNvSpPr>
          <p:nvPr/>
        </p:nvSpPr>
        <p:spPr>
          <a:xfrm>
            <a:off x="4733925" y="6206490"/>
            <a:ext cx="2695575" cy="285750"/>
          </a:xfrm>
          <a:prstGeom prst="rect">
            <a:avLst/>
          </a:prstGeom>
          <a:noFill/>
          <a:ln w="0">
            <a:noFill/>
            <a:prstDash val="solid"/>
          </a:ln>
        </p:spPr>
        <p:txBody>
          <a:bodyPr/>
          <a:lstStyle/>
          <a:p>
            <a:pPr algn="ctr">
              <a:buNone/>
              <a:defRPr sz="1090" b="0">
                <a:solidFill>
                  <a:srgbClr val="5F7282"/>
                </a:solidFill>
              </a:defRPr>
            </a:pPr>
            <a:r>
              <a:rPr sz="1090" b="0">
                <a:solidFill>
                  <a:srgbClr val="5F7282"/>
                </a:solidFill>
              </a:rPr>
              <a:t>第三方</a:t>
            </a:r>
            <a:r>
              <a:rPr sz="1090" b="0">
                <a:solidFill>
                  <a:srgbClr val="5F7282"/>
                </a:solidFill>
              </a:rPr>
              <a:t>业务</a:t>
            </a:r>
            <a:r>
              <a:rPr sz="1090" b="0">
                <a:solidFill>
                  <a:srgbClr val="5F7282"/>
                </a:solidFill>
              </a:rPr>
              <a:t>系统</a:t>
            </a:r>
            <a:r>
              <a:rPr sz="1090" b="0">
                <a:solidFill>
                  <a:srgbClr val="5F7282"/>
                </a:solidFill>
              </a:rPr>
              <a:t>API</a:t>
            </a:r>
            <a:r>
              <a:rPr sz="1090" b="0">
                <a:solidFill>
                  <a:srgbClr val="5F7282"/>
                </a:solidFill>
              </a:rPr>
              <a:t>对接</a:t>
            </a:r>
            <a:endParaRPr sz="1090" b="0">
              <a:solidFill>
                <a:srgbClr val="5F7282"/>
              </a:solidFill>
            </a:endParaRPr>
          </a:p>
        </p:txBody>
      </p:sp>
      <p:sp>
        <p:nvSpPr>
          <p:cNvPr id="41" name="右箭头 40"/>
          <p:cNvSpPr>
            <a:spLocks noGrp="1"/>
          </p:cNvSpPr>
          <p:nvPr/>
        </p:nvSpPr>
        <p:spPr>
          <a:xfrm rot="16200000">
            <a:off x="5862955" y="5368925"/>
            <a:ext cx="381000" cy="266700"/>
          </a:xfrm>
          <a:prstGeom prst="rightArrow">
            <a:avLst/>
          </a:prstGeom>
          <a:solidFill>
            <a:srgbClr val="9EC7D5"/>
          </a:solidFill>
          <a:ln w="0">
            <a:noFill/>
            <a:prstDash val="solid"/>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 name="圆角矩形 36"/>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矩形 2"/>
          <p:cNvSpPr>
            <a:spLocks noGrp="1"/>
          </p:cNvSpPr>
          <p:nvPr/>
        </p:nvSpPr>
        <p:spPr>
          <a:xfrm>
            <a:off x="1114425" y="447675"/>
            <a:ext cx="95250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选择我们的优势</a:t>
            </a:r>
            <a:endParaRPr sz="2325" b="1">
              <a:solidFill>
                <a:srgbClr val="4E7799"/>
              </a:solidFill>
            </a:endParaRPr>
          </a:p>
        </p:txBody>
      </p:sp>
      <p:sp>
        <p:nvSpPr>
          <p:cNvPr id="4" name="矩形 3"/>
          <p:cNvSpPr>
            <a:spLocks noGrp="1"/>
          </p:cNvSpPr>
          <p:nvPr/>
        </p:nvSpPr>
        <p:spPr>
          <a:xfrm>
            <a:off x="742950" y="1066800"/>
            <a:ext cx="10477500" cy="285750"/>
          </a:xfrm>
          <a:prstGeom prst="rect">
            <a:avLst/>
          </a:prstGeom>
          <a:noFill/>
          <a:ln w="0">
            <a:noFill/>
            <a:prstDash val="solid"/>
          </a:ln>
        </p:spPr>
        <p:txBody>
          <a:bodyPr/>
          <a:lstStyle/>
          <a:p>
            <a:pPr algn="l">
              <a:buNone/>
              <a:defRPr sz="1350" b="0">
                <a:solidFill>
                  <a:srgbClr val="5F7282"/>
                </a:solidFill>
              </a:defRPr>
            </a:pPr>
            <a:r>
              <a:rPr lang="zh-CN" sz="1350" b="0">
                <a:solidFill>
                  <a:srgbClr val="5F7282"/>
                </a:solidFill>
              </a:rPr>
              <a:t>如果您需要接入</a:t>
            </a:r>
            <a:r>
              <a:rPr lang="en-US" altLang="zh-CN" sz="1350" b="0">
                <a:solidFill>
                  <a:srgbClr val="5F7282"/>
                </a:solidFill>
              </a:rPr>
              <a:t>GFIX</a:t>
            </a:r>
            <a:r>
              <a:rPr lang="zh-CN" altLang="en-US" sz="1350" b="0">
                <a:solidFill>
                  <a:srgbClr val="5F7282"/>
                </a:solidFill>
              </a:rPr>
              <a:t>，那么</a:t>
            </a:r>
            <a:r>
              <a:rPr sz="1350" b="0">
                <a:solidFill>
                  <a:srgbClr val="5F7282"/>
                </a:solidFill>
              </a:rPr>
              <a:t>从接入准备、实施交付到持续运行，</a:t>
            </a:r>
            <a:r>
              <a:rPr lang="zh-CN" sz="1350" b="0">
                <a:solidFill>
                  <a:srgbClr val="5F7282"/>
                </a:solidFill>
              </a:rPr>
              <a:t>我们</a:t>
            </a:r>
            <a:r>
              <a:rPr sz="1350" b="0">
                <a:solidFill>
                  <a:srgbClr val="5F7282"/>
                </a:solidFill>
              </a:rPr>
              <a:t>平台与团队共同提供可复制、可管控的落地能力。</a:t>
            </a:r>
            <a:endParaRPr sz="1350" b="0">
              <a:solidFill>
                <a:srgbClr val="5F7282"/>
              </a:solidFill>
            </a:endParaRPr>
          </a:p>
        </p:txBody>
      </p:sp>
      <p:sp>
        <p:nvSpPr>
          <p:cNvPr id="5" name="圆角矩形 4"/>
          <p:cNvSpPr>
            <a:spLocks noGrp="1"/>
          </p:cNvSpPr>
          <p:nvPr/>
        </p:nvSpPr>
        <p:spPr>
          <a:xfrm>
            <a:off x="781050" y="1581150"/>
            <a:ext cx="5067300" cy="609600"/>
          </a:xfrm>
          <a:prstGeom prst="roundRect">
            <a:avLst>
              <a:gd name="adj" fmla="val 12500"/>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6" name="圆角矩形 5"/>
          <p:cNvSpPr>
            <a:spLocks noGrp="1"/>
          </p:cNvSpPr>
          <p:nvPr/>
        </p:nvSpPr>
        <p:spPr>
          <a:xfrm>
            <a:off x="781050" y="1581150"/>
            <a:ext cx="533400" cy="609600"/>
          </a:xfrm>
          <a:prstGeom prst="roundRect">
            <a:avLst>
              <a:gd name="adj" fmla="val 14286"/>
            </a:avLst>
          </a:prstGeom>
          <a:solidFill>
            <a:srgbClr val="466E92"/>
          </a:solidFill>
          <a:ln w="0">
            <a:noFill/>
            <a:prstDash val="solid"/>
          </a:ln>
        </p:spPr>
      </p:sp>
      <p:sp>
        <p:nvSpPr>
          <p:cNvPr id="7" name="矩形 6"/>
          <p:cNvSpPr>
            <a:spLocks noGrp="1"/>
          </p:cNvSpPr>
          <p:nvPr/>
        </p:nvSpPr>
        <p:spPr>
          <a:xfrm>
            <a:off x="781050" y="1752600"/>
            <a:ext cx="534035" cy="258445"/>
          </a:xfrm>
          <a:prstGeom prst="rect">
            <a:avLst/>
          </a:prstGeom>
          <a:noFill/>
          <a:ln w="0">
            <a:noFill/>
            <a:prstDash val="solid"/>
          </a:ln>
        </p:spPr>
        <p:txBody>
          <a:bodyPr/>
          <a:lstStyle/>
          <a:p>
            <a:pPr algn="ctr">
              <a:buNone/>
              <a:defRPr sz="1275" b="1">
                <a:solidFill>
                  <a:srgbClr val="FFFFFF"/>
                </a:solidFill>
              </a:defRPr>
            </a:pPr>
            <a:r>
              <a:rPr sz="1275" b="1">
                <a:solidFill>
                  <a:srgbClr val="FFFFFF"/>
                </a:solidFill>
              </a:rPr>
              <a:t>01</a:t>
            </a:r>
            <a:endParaRPr sz="1275" b="1">
              <a:solidFill>
                <a:srgbClr val="FFFFFF"/>
              </a:solidFill>
            </a:endParaRPr>
          </a:p>
        </p:txBody>
      </p:sp>
      <p:sp>
        <p:nvSpPr>
          <p:cNvPr id="8" name="矩形 7"/>
          <p:cNvSpPr>
            <a:spLocks noGrp="1"/>
          </p:cNvSpPr>
          <p:nvPr/>
        </p:nvSpPr>
        <p:spPr>
          <a:xfrm>
            <a:off x="1485900" y="1695450"/>
            <a:ext cx="2190750" cy="266700"/>
          </a:xfrm>
          <a:prstGeom prst="rect">
            <a:avLst/>
          </a:prstGeom>
          <a:noFill/>
          <a:ln w="0">
            <a:noFill/>
            <a:prstDash val="solid"/>
          </a:ln>
        </p:spPr>
        <p:txBody>
          <a:bodyPr/>
          <a:lstStyle/>
          <a:p>
            <a:pPr algn="l">
              <a:buNone/>
              <a:defRPr sz="1350" b="1">
                <a:solidFill>
                  <a:srgbClr val="466E92"/>
                </a:solidFill>
              </a:defRPr>
            </a:pPr>
            <a:r>
              <a:rPr sz="1350" b="1">
                <a:solidFill>
                  <a:srgbClr val="466E92"/>
                </a:solidFill>
              </a:rPr>
              <a:t>专业接入团队</a:t>
            </a:r>
            <a:endParaRPr sz="1350" b="1">
              <a:solidFill>
                <a:srgbClr val="466E92"/>
              </a:solidFill>
            </a:endParaRPr>
          </a:p>
        </p:txBody>
      </p:sp>
      <p:sp>
        <p:nvSpPr>
          <p:cNvPr id="9" name="矩形 8"/>
          <p:cNvSpPr>
            <a:spLocks noGrp="1"/>
          </p:cNvSpPr>
          <p:nvPr/>
        </p:nvSpPr>
        <p:spPr>
          <a:xfrm>
            <a:off x="3505200" y="1628775"/>
            <a:ext cx="2152650" cy="457200"/>
          </a:xfrm>
          <a:prstGeom prst="rect">
            <a:avLst/>
          </a:prstGeom>
          <a:noFill/>
          <a:ln w="0">
            <a:noFill/>
            <a:prstDash val="solid"/>
          </a:ln>
        </p:spPr>
        <p:txBody>
          <a:bodyPr/>
          <a:lstStyle/>
          <a:p>
            <a:pPr algn="l">
              <a:buNone/>
              <a:defRPr sz="1050" b="0">
                <a:solidFill>
                  <a:srgbClr val="5F7282"/>
                </a:solidFill>
              </a:defRPr>
            </a:pPr>
            <a:r>
              <a:rPr sz="1050" b="0">
                <a:solidFill>
                  <a:srgbClr val="5F7282"/>
                </a:solidFill>
              </a:rPr>
              <a:t>具备通用金融信息传输系统开发接入经验，可快速进入二开与验收流程。</a:t>
            </a:r>
            <a:endParaRPr sz="1050" b="0">
              <a:solidFill>
                <a:srgbClr val="5F7282"/>
              </a:solidFill>
            </a:endParaRPr>
          </a:p>
        </p:txBody>
      </p:sp>
      <p:sp>
        <p:nvSpPr>
          <p:cNvPr id="10" name="圆角矩形 9"/>
          <p:cNvSpPr>
            <a:spLocks noGrp="1"/>
          </p:cNvSpPr>
          <p:nvPr/>
        </p:nvSpPr>
        <p:spPr>
          <a:xfrm>
            <a:off x="6162675" y="1581150"/>
            <a:ext cx="5067300" cy="609600"/>
          </a:xfrm>
          <a:prstGeom prst="roundRect">
            <a:avLst>
              <a:gd name="adj" fmla="val 12500"/>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1" name="圆角矩形 10"/>
          <p:cNvSpPr>
            <a:spLocks noGrp="1"/>
          </p:cNvSpPr>
          <p:nvPr/>
        </p:nvSpPr>
        <p:spPr>
          <a:xfrm>
            <a:off x="6162675" y="1581150"/>
            <a:ext cx="533400" cy="609600"/>
          </a:xfrm>
          <a:prstGeom prst="roundRect">
            <a:avLst>
              <a:gd name="adj" fmla="val 14286"/>
            </a:avLst>
          </a:prstGeom>
          <a:solidFill>
            <a:srgbClr val="2FA6B6"/>
          </a:solidFill>
          <a:ln w="0">
            <a:noFill/>
            <a:prstDash val="solid"/>
          </a:ln>
        </p:spPr>
      </p:sp>
      <p:sp>
        <p:nvSpPr>
          <p:cNvPr id="12" name="矩形 11"/>
          <p:cNvSpPr>
            <a:spLocks noGrp="1"/>
          </p:cNvSpPr>
          <p:nvPr/>
        </p:nvSpPr>
        <p:spPr>
          <a:xfrm>
            <a:off x="6148070" y="1752600"/>
            <a:ext cx="534035" cy="285750"/>
          </a:xfrm>
          <a:prstGeom prst="rect">
            <a:avLst/>
          </a:prstGeom>
          <a:noFill/>
          <a:ln w="0">
            <a:noFill/>
            <a:prstDash val="solid"/>
          </a:ln>
        </p:spPr>
        <p:txBody>
          <a:bodyPr/>
          <a:lstStyle/>
          <a:p>
            <a:pPr algn="ctr">
              <a:buNone/>
              <a:defRPr sz="1275" b="1">
                <a:solidFill>
                  <a:srgbClr val="FFFFFF"/>
                </a:solidFill>
              </a:defRPr>
            </a:pPr>
            <a:r>
              <a:rPr sz="1275" b="1">
                <a:solidFill>
                  <a:srgbClr val="FFFFFF"/>
                </a:solidFill>
              </a:rPr>
              <a:t>02</a:t>
            </a:r>
            <a:endParaRPr sz="1275" b="1">
              <a:solidFill>
                <a:srgbClr val="FFFFFF"/>
              </a:solidFill>
            </a:endParaRPr>
          </a:p>
        </p:txBody>
      </p:sp>
      <p:sp>
        <p:nvSpPr>
          <p:cNvPr id="13" name="矩形 12"/>
          <p:cNvSpPr>
            <a:spLocks noGrp="1"/>
          </p:cNvSpPr>
          <p:nvPr/>
        </p:nvSpPr>
        <p:spPr>
          <a:xfrm>
            <a:off x="6867525" y="1695450"/>
            <a:ext cx="2190750" cy="266700"/>
          </a:xfrm>
          <a:prstGeom prst="rect">
            <a:avLst/>
          </a:prstGeom>
          <a:noFill/>
          <a:ln w="0">
            <a:noFill/>
            <a:prstDash val="solid"/>
          </a:ln>
        </p:spPr>
        <p:txBody>
          <a:bodyPr/>
          <a:lstStyle/>
          <a:p>
            <a:pPr algn="l">
              <a:buNone/>
              <a:defRPr sz="1350" b="1">
                <a:solidFill>
                  <a:srgbClr val="2FA6B6"/>
                </a:solidFill>
              </a:defRPr>
            </a:pPr>
            <a:r>
              <a:rPr sz="1350" b="1">
                <a:solidFill>
                  <a:srgbClr val="2FA6B6"/>
                </a:solidFill>
              </a:rPr>
              <a:t>全套文档支持</a:t>
            </a:r>
            <a:endParaRPr sz="1350" b="1">
              <a:solidFill>
                <a:srgbClr val="2FA6B6"/>
              </a:solidFill>
            </a:endParaRPr>
          </a:p>
        </p:txBody>
      </p:sp>
      <p:sp>
        <p:nvSpPr>
          <p:cNvPr id="14" name="矩形 13"/>
          <p:cNvSpPr>
            <a:spLocks noGrp="1"/>
          </p:cNvSpPr>
          <p:nvPr/>
        </p:nvSpPr>
        <p:spPr>
          <a:xfrm>
            <a:off x="8886825" y="1676400"/>
            <a:ext cx="2152650" cy="457200"/>
          </a:xfrm>
          <a:prstGeom prst="rect">
            <a:avLst/>
          </a:prstGeom>
          <a:noFill/>
          <a:ln w="0">
            <a:noFill/>
            <a:prstDash val="solid"/>
          </a:ln>
        </p:spPr>
        <p:txBody>
          <a:bodyPr/>
          <a:lstStyle/>
          <a:p>
            <a:pPr algn="l">
              <a:buNone/>
              <a:defRPr sz="1050" b="0">
                <a:solidFill>
                  <a:srgbClr val="5F7282"/>
                </a:solidFill>
              </a:defRPr>
            </a:pPr>
            <a:r>
              <a:rPr sz="1050" b="0">
                <a:solidFill>
                  <a:srgbClr val="5F7282"/>
                </a:solidFill>
              </a:rPr>
              <a:t>提供全套文档支持，业务系统对接无需关注底层细节。</a:t>
            </a:r>
            <a:endParaRPr sz="1050" b="0">
              <a:solidFill>
                <a:srgbClr val="5F7282"/>
              </a:solidFill>
            </a:endParaRPr>
          </a:p>
        </p:txBody>
      </p:sp>
      <p:sp>
        <p:nvSpPr>
          <p:cNvPr id="15" name="圆角矩形 14"/>
          <p:cNvSpPr>
            <a:spLocks noGrp="1"/>
          </p:cNvSpPr>
          <p:nvPr/>
        </p:nvSpPr>
        <p:spPr>
          <a:xfrm>
            <a:off x="781050" y="2724150"/>
            <a:ext cx="5067300" cy="609600"/>
          </a:xfrm>
          <a:prstGeom prst="roundRect">
            <a:avLst>
              <a:gd name="adj" fmla="val 12500"/>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6" name="圆角矩形 15"/>
          <p:cNvSpPr>
            <a:spLocks noGrp="1"/>
          </p:cNvSpPr>
          <p:nvPr/>
        </p:nvSpPr>
        <p:spPr>
          <a:xfrm>
            <a:off x="781050" y="2724150"/>
            <a:ext cx="533400" cy="609600"/>
          </a:xfrm>
          <a:prstGeom prst="roundRect">
            <a:avLst>
              <a:gd name="adj" fmla="val 14286"/>
            </a:avLst>
          </a:prstGeom>
          <a:solidFill>
            <a:srgbClr val="3BA780"/>
          </a:solidFill>
          <a:ln w="0">
            <a:noFill/>
            <a:prstDash val="solid"/>
          </a:ln>
        </p:spPr>
      </p:sp>
      <p:sp>
        <p:nvSpPr>
          <p:cNvPr id="17" name="矩形 16"/>
          <p:cNvSpPr>
            <a:spLocks noGrp="1"/>
          </p:cNvSpPr>
          <p:nvPr/>
        </p:nvSpPr>
        <p:spPr>
          <a:xfrm>
            <a:off x="781050" y="2894965"/>
            <a:ext cx="533400" cy="259715"/>
          </a:xfrm>
          <a:prstGeom prst="rect">
            <a:avLst/>
          </a:prstGeom>
          <a:noFill/>
          <a:ln w="0">
            <a:noFill/>
            <a:prstDash val="solid"/>
          </a:ln>
        </p:spPr>
        <p:txBody>
          <a:bodyPr/>
          <a:lstStyle/>
          <a:p>
            <a:pPr algn="ctr">
              <a:buNone/>
              <a:defRPr sz="1275" b="1">
                <a:solidFill>
                  <a:srgbClr val="FFFFFF"/>
                </a:solidFill>
              </a:defRPr>
            </a:pPr>
            <a:r>
              <a:rPr sz="1275" b="1">
                <a:solidFill>
                  <a:srgbClr val="FFFFFF"/>
                </a:solidFill>
              </a:rPr>
              <a:t>0</a:t>
            </a:r>
            <a:r>
              <a:rPr sz="1275" b="1">
                <a:solidFill>
                  <a:srgbClr val="FFFFFF"/>
                </a:solidFill>
              </a:rPr>
              <a:t>3</a:t>
            </a:r>
            <a:endParaRPr sz="1275" b="1">
              <a:solidFill>
                <a:srgbClr val="FFFFFF"/>
              </a:solidFill>
            </a:endParaRPr>
          </a:p>
        </p:txBody>
      </p:sp>
      <p:sp>
        <p:nvSpPr>
          <p:cNvPr id="18" name="矩形 17"/>
          <p:cNvSpPr>
            <a:spLocks noGrp="1"/>
          </p:cNvSpPr>
          <p:nvPr/>
        </p:nvSpPr>
        <p:spPr>
          <a:xfrm>
            <a:off x="1485900" y="2838450"/>
            <a:ext cx="2190750" cy="266700"/>
          </a:xfrm>
          <a:prstGeom prst="rect">
            <a:avLst/>
          </a:prstGeom>
          <a:noFill/>
          <a:ln w="0">
            <a:noFill/>
            <a:prstDash val="solid"/>
          </a:ln>
        </p:spPr>
        <p:txBody>
          <a:bodyPr/>
          <a:lstStyle/>
          <a:p>
            <a:pPr algn="l">
              <a:buNone/>
              <a:defRPr sz="1350" b="1">
                <a:solidFill>
                  <a:srgbClr val="3BA780"/>
                </a:solidFill>
              </a:defRPr>
            </a:pPr>
            <a:r>
              <a:rPr sz="1350" b="1">
                <a:solidFill>
                  <a:srgbClr val="3BA780"/>
                </a:solidFill>
              </a:rPr>
              <a:t>安全可靠</a:t>
            </a:r>
            <a:endParaRPr sz="1350" b="1">
              <a:solidFill>
                <a:srgbClr val="3BA780"/>
              </a:solidFill>
            </a:endParaRPr>
          </a:p>
        </p:txBody>
      </p:sp>
      <p:sp>
        <p:nvSpPr>
          <p:cNvPr id="19" name="矩形 18"/>
          <p:cNvSpPr>
            <a:spLocks noGrp="1"/>
          </p:cNvSpPr>
          <p:nvPr/>
        </p:nvSpPr>
        <p:spPr>
          <a:xfrm>
            <a:off x="3505200" y="2819400"/>
            <a:ext cx="2152650" cy="457200"/>
          </a:xfrm>
          <a:prstGeom prst="rect">
            <a:avLst/>
          </a:prstGeom>
          <a:noFill/>
          <a:ln w="0">
            <a:noFill/>
            <a:prstDash val="solid"/>
          </a:ln>
        </p:spPr>
        <p:txBody>
          <a:bodyPr/>
          <a:lstStyle/>
          <a:p>
            <a:pPr algn="l">
              <a:buNone/>
              <a:defRPr sz="1050" b="0">
                <a:solidFill>
                  <a:srgbClr val="5F7282"/>
                </a:solidFill>
              </a:defRPr>
            </a:pPr>
            <a:r>
              <a:rPr sz="1050" b="0">
                <a:solidFill>
                  <a:srgbClr val="5F7282"/>
                </a:solidFill>
              </a:rPr>
              <a:t>经多次漏洞扫描、静态代码扫描，数据交互采用加签与认证。</a:t>
            </a:r>
            <a:endParaRPr sz="1050" b="0">
              <a:solidFill>
                <a:srgbClr val="5F7282"/>
              </a:solidFill>
            </a:endParaRPr>
          </a:p>
        </p:txBody>
      </p:sp>
      <p:sp>
        <p:nvSpPr>
          <p:cNvPr id="20" name="圆角矩形 19"/>
          <p:cNvSpPr>
            <a:spLocks noGrp="1"/>
          </p:cNvSpPr>
          <p:nvPr/>
        </p:nvSpPr>
        <p:spPr>
          <a:xfrm>
            <a:off x="6162675" y="2724150"/>
            <a:ext cx="5067300" cy="609600"/>
          </a:xfrm>
          <a:prstGeom prst="roundRect">
            <a:avLst>
              <a:gd name="adj" fmla="val 12500"/>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21" name="圆角矩形 20"/>
          <p:cNvSpPr>
            <a:spLocks noGrp="1"/>
          </p:cNvSpPr>
          <p:nvPr/>
        </p:nvSpPr>
        <p:spPr>
          <a:xfrm>
            <a:off x="6162675" y="2724150"/>
            <a:ext cx="533400" cy="609600"/>
          </a:xfrm>
          <a:prstGeom prst="roundRect">
            <a:avLst>
              <a:gd name="adj" fmla="val 14286"/>
            </a:avLst>
          </a:prstGeom>
          <a:solidFill>
            <a:srgbClr val="E28D32"/>
          </a:solidFill>
          <a:ln w="0">
            <a:noFill/>
            <a:prstDash val="solid"/>
          </a:ln>
        </p:spPr>
      </p:sp>
      <p:sp>
        <p:nvSpPr>
          <p:cNvPr id="22" name="矩形 21"/>
          <p:cNvSpPr>
            <a:spLocks noGrp="1"/>
          </p:cNvSpPr>
          <p:nvPr/>
        </p:nvSpPr>
        <p:spPr>
          <a:xfrm>
            <a:off x="6162675" y="2895600"/>
            <a:ext cx="534035" cy="285750"/>
          </a:xfrm>
          <a:prstGeom prst="rect">
            <a:avLst/>
          </a:prstGeom>
          <a:noFill/>
          <a:ln w="0">
            <a:noFill/>
            <a:prstDash val="solid"/>
          </a:ln>
        </p:spPr>
        <p:txBody>
          <a:bodyPr/>
          <a:lstStyle/>
          <a:p>
            <a:pPr algn="ctr">
              <a:buNone/>
              <a:defRPr sz="1275" b="1">
                <a:solidFill>
                  <a:srgbClr val="FFFFFF"/>
                </a:solidFill>
              </a:defRPr>
            </a:pPr>
            <a:r>
              <a:rPr sz="1275" b="1">
                <a:solidFill>
                  <a:srgbClr val="FFFFFF"/>
                </a:solidFill>
              </a:rPr>
              <a:t>04</a:t>
            </a:r>
            <a:endParaRPr sz="1275" b="1">
              <a:solidFill>
                <a:srgbClr val="FFFFFF"/>
              </a:solidFill>
            </a:endParaRPr>
          </a:p>
        </p:txBody>
      </p:sp>
      <p:sp>
        <p:nvSpPr>
          <p:cNvPr id="23" name="矩形 22"/>
          <p:cNvSpPr>
            <a:spLocks noGrp="1"/>
          </p:cNvSpPr>
          <p:nvPr/>
        </p:nvSpPr>
        <p:spPr>
          <a:xfrm>
            <a:off x="6867525" y="2838450"/>
            <a:ext cx="2190750" cy="266700"/>
          </a:xfrm>
          <a:prstGeom prst="rect">
            <a:avLst/>
          </a:prstGeom>
          <a:noFill/>
          <a:ln w="0">
            <a:noFill/>
            <a:prstDash val="solid"/>
          </a:ln>
        </p:spPr>
        <p:txBody>
          <a:bodyPr/>
          <a:lstStyle/>
          <a:p>
            <a:pPr algn="l">
              <a:buNone/>
              <a:defRPr sz="1350" b="1">
                <a:solidFill>
                  <a:srgbClr val="E28D32"/>
                </a:solidFill>
              </a:defRPr>
            </a:pPr>
            <a:r>
              <a:rPr sz="1350" b="1">
                <a:solidFill>
                  <a:srgbClr val="E28D32"/>
                </a:solidFill>
              </a:rPr>
              <a:t>实时灵活管控</a:t>
            </a:r>
            <a:endParaRPr sz="1350" b="1">
              <a:solidFill>
                <a:srgbClr val="E28D32"/>
              </a:solidFill>
            </a:endParaRPr>
          </a:p>
        </p:txBody>
      </p:sp>
      <p:sp>
        <p:nvSpPr>
          <p:cNvPr id="24" name="矩形 23"/>
          <p:cNvSpPr>
            <a:spLocks noGrp="1"/>
          </p:cNvSpPr>
          <p:nvPr/>
        </p:nvSpPr>
        <p:spPr>
          <a:xfrm>
            <a:off x="8886825" y="2819400"/>
            <a:ext cx="2152650" cy="457200"/>
          </a:xfrm>
          <a:prstGeom prst="rect">
            <a:avLst/>
          </a:prstGeom>
          <a:noFill/>
          <a:ln w="0">
            <a:noFill/>
            <a:prstDash val="solid"/>
          </a:ln>
        </p:spPr>
        <p:txBody>
          <a:bodyPr/>
          <a:lstStyle/>
          <a:p>
            <a:pPr algn="l">
              <a:buNone/>
              <a:defRPr sz="1050" b="0">
                <a:solidFill>
                  <a:srgbClr val="5F7282"/>
                </a:solidFill>
              </a:defRPr>
            </a:pPr>
            <a:r>
              <a:rPr sz="1050" b="0">
                <a:solidFill>
                  <a:srgbClr val="5F7282"/>
                </a:solidFill>
              </a:rPr>
              <a:t>业务接口、系统接口支持实时管控、按量管控和灵活配置。</a:t>
            </a:r>
            <a:endParaRPr sz="1050" b="0">
              <a:solidFill>
                <a:srgbClr val="5F7282"/>
              </a:solidFill>
            </a:endParaRPr>
          </a:p>
        </p:txBody>
      </p:sp>
      <p:sp>
        <p:nvSpPr>
          <p:cNvPr id="25" name="圆角矩形 24"/>
          <p:cNvSpPr>
            <a:spLocks noGrp="1"/>
          </p:cNvSpPr>
          <p:nvPr/>
        </p:nvSpPr>
        <p:spPr>
          <a:xfrm>
            <a:off x="781050" y="3867150"/>
            <a:ext cx="5067300" cy="609600"/>
          </a:xfrm>
          <a:prstGeom prst="roundRect">
            <a:avLst>
              <a:gd name="adj" fmla="val 12500"/>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26" name="圆角矩形 25"/>
          <p:cNvSpPr>
            <a:spLocks noGrp="1"/>
          </p:cNvSpPr>
          <p:nvPr/>
        </p:nvSpPr>
        <p:spPr>
          <a:xfrm>
            <a:off x="781050" y="3867150"/>
            <a:ext cx="533400" cy="609600"/>
          </a:xfrm>
          <a:prstGeom prst="roundRect">
            <a:avLst>
              <a:gd name="adj" fmla="val 14286"/>
            </a:avLst>
          </a:prstGeom>
          <a:solidFill>
            <a:srgbClr val="7B61B8"/>
          </a:solidFill>
          <a:ln w="0">
            <a:noFill/>
            <a:prstDash val="solid"/>
          </a:ln>
        </p:spPr>
      </p:sp>
      <p:sp>
        <p:nvSpPr>
          <p:cNvPr id="27" name="矩形 26"/>
          <p:cNvSpPr>
            <a:spLocks noGrp="1"/>
          </p:cNvSpPr>
          <p:nvPr/>
        </p:nvSpPr>
        <p:spPr>
          <a:xfrm>
            <a:off x="782320" y="4038600"/>
            <a:ext cx="532765" cy="259080"/>
          </a:xfrm>
          <a:prstGeom prst="rect">
            <a:avLst/>
          </a:prstGeom>
          <a:noFill/>
          <a:ln w="0">
            <a:noFill/>
            <a:prstDash val="solid"/>
          </a:ln>
        </p:spPr>
        <p:txBody>
          <a:bodyPr/>
          <a:lstStyle/>
          <a:p>
            <a:pPr algn="ctr">
              <a:buNone/>
              <a:defRPr sz="1275" b="1">
                <a:solidFill>
                  <a:srgbClr val="FFFFFF"/>
                </a:solidFill>
              </a:defRPr>
            </a:pPr>
            <a:r>
              <a:rPr sz="1275" b="1">
                <a:solidFill>
                  <a:srgbClr val="FFFFFF"/>
                </a:solidFill>
              </a:rPr>
              <a:t>05</a:t>
            </a:r>
            <a:endParaRPr sz="1275" b="1">
              <a:solidFill>
                <a:srgbClr val="FFFFFF"/>
              </a:solidFill>
            </a:endParaRPr>
          </a:p>
        </p:txBody>
      </p:sp>
      <p:sp>
        <p:nvSpPr>
          <p:cNvPr id="28" name="矩形 27"/>
          <p:cNvSpPr>
            <a:spLocks noGrp="1"/>
          </p:cNvSpPr>
          <p:nvPr/>
        </p:nvSpPr>
        <p:spPr>
          <a:xfrm>
            <a:off x="1485900" y="3981450"/>
            <a:ext cx="2190750" cy="266700"/>
          </a:xfrm>
          <a:prstGeom prst="rect">
            <a:avLst/>
          </a:prstGeom>
          <a:noFill/>
          <a:ln w="0">
            <a:noFill/>
            <a:prstDash val="solid"/>
          </a:ln>
        </p:spPr>
        <p:txBody>
          <a:bodyPr/>
          <a:lstStyle/>
          <a:p>
            <a:pPr algn="l">
              <a:buNone/>
              <a:defRPr sz="1350" b="1">
                <a:solidFill>
                  <a:srgbClr val="7B61B8"/>
                </a:solidFill>
              </a:defRPr>
            </a:pPr>
            <a:r>
              <a:rPr sz="1350" b="1">
                <a:solidFill>
                  <a:srgbClr val="7B61B8"/>
                </a:solidFill>
              </a:rPr>
              <a:t>弹性扩展</a:t>
            </a:r>
            <a:endParaRPr sz="1350" b="1">
              <a:solidFill>
                <a:srgbClr val="7B61B8"/>
              </a:solidFill>
            </a:endParaRPr>
          </a:p>
        </p:txBody>
      </p:sp>
      <p:sp>
        <p:nvSpPr>
          <p:cNvPr id="29" name="矩形 28"/>
          <p:cNvSpPr>
            <a:spLocks noGrp="1"/>
          </p:cNvSpPr>
          <p:nvPr/>
        </p:nvSpPr>
        <p:spPr>
          <a:xfrm>
            <a:off x="3505200" y="3924300"/>
            <a:ext cx="2152650" cy="457200"/>
          </a:xfrm>
          <a:prstGeom prst="rect">
            <a:avLst/>
          </a:prstGeom>
          <a:noFill/>
          <a:ln w="0">
            <a:noFill/>
            <a:prstDash val="solid"/>
          </a:ln>
        </p:spPr>
        <p:txBody>
          <a:bodyPr/>
          <a:lstStyle/>
          <a:p>
            <a:pPr algn="l">
              <a:buNone/>
              <a:defRPr sz="1050" b="0">
                <a:solidFill>
                  <a:srgbClr val="5F7282"/>
                </a:solidFill>
              </a:defRPr>
            </a:pPr>
            <a:r>
              <a:rPr sz="1050" b="0">
                <a:solidFill>
                  <a:srgbClr val="5F7282"/>
                </a:solidFill>
              </a:rPr>
              <a:t>构建于成熟的 Spring Cloud 微服务平台，可根据访问压力扩展性能。</a:t>
            </a:r>
            <a:endParaRPr sz="1050" b="0">
              <a:solidFill>
                <a:srgbClr val="5F7282"/>
              </a:solidFill>
            </a:endParaRPr>
          </a:p>
        </p:txBody>
      </p:sp>
      <p:sp>
        <p:nvSpPr>
          <p:cNvPr id="30" name="圆角矩形 29"/>
          <p:cNvSpPr>
            <a:spLocks noGrp="1"/>
          </p:cNvSpPr>
          <p:nvPr/>
        </p:nvSpPr>
        <p:spPr>
          <a:xfrm>
            <a:off x="6162675" y="3867150"/>
            <a:ext cx="5067300" cy="609600"/>
          </a:xfrm>
          <a:prstGeom prst="roundRect">
            <a:avLst>
              <a:gd name="adj" fmla="val 12500"/>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31" name="圆角矩形 30"/>
          <p:cNvSpPr>
            <a:spLocks noGrp="1"/>
          </p:cNvSpPr>
          <p:nvPr/>
        </p:nvSpPr>
        <p:spPr>
          <a:xfrm>
            <a:off x="6162675" y="3867150"/>
            <a:ext cx="533400" cy="609600"/>
          </a:xfrm>
          <a:prstGeom prst="roundRect">
            <a:avLst>
              <a:gd name="adj" fmla="val 14286"/>
            </a:avLst>
          </a:prstGeom>
          <a:solidFill>
            <a:srgbClr val="67A55B"/>
          </a:solidFill>
          <a:ln w="0">
            <a:noFill/>
            <a:prstDash val="solid"/>
          </a:ln>
        </p:spPr>
      </p:sp>
      <p:sp>
        <p:nvSpPr>
          <p:cNvPr id="32" name="矩形 31"/>
          <p:cNvSpPr>
            <a:spLocks noGrp="1"/>
          </p:cNvSpPr>
          <p:nvPr/>
        </p:nvSpPr>
        <p:spPr>
          <a:xfrm>
            <a:off x="6163945" y="4038600"/>
            <a:ext cx="532765" cy="259080"/>
          </a:xfrm>
          <a:prstGeom prst="rect">
            <a:avLst/>
          </a:prstGeom>
          <a:noFill/>
          <a:ln w="0">
            <a:noFill/>
            <a:prstDash val="solid"/>
          </a:ln>
        </p:spPr>
        <p:txBody>
          <a:bodyPr/>
          <a:lstStyle/>
          <a:p>
            <a:pPr algn="ctr">
              <a:buNone/>
              <a:defRPr sz="1275" b="1">
                <a:solidFill>
                  <a:srgbClr val="FFFFFF"/>
                </a:solidFill>
              </a:defRPr>
            </a:pPr>
            <a:r>
              <a:rPr sz="1275" b="1">
                <a:solidFill>
                  <a:srgbClr val="FFFFFF"/>
                </a:solidFill>
              </a:rPr>
              <a:t>06</a:t>
            </a:r>
            <a:endParaRPr sz="1275" b="1">
              <a:solidFill>
                <a:srgbClr val="FFFFFF"/>
              </a:solidFill>
            </a:endParaRPr>
          </a:p>
        </p:txBody>
      </p:sp>
      <p:sp>
        <p:nvSpPr>
          <p:cNvPr id="33" name="矩形 32"/>
          <p:cNvSpPr>
            <a:spLocks noGrp="1"/>
          </p:cNvSpPr>
          <p:nvPr/>
        </p:nvSpPr>
        <p:spPr>
          <a:xfrm>
            <a:off x="6867525" y="3981450"/>
            <a:ext cx="2190750" cy="266700"/>
          </a:xfrm>
          <a:prstGeom prst="rect">
            <a:avLst/>
          </a:prstGeom>
          <a:noFill/>
          <a:ln w="0">
            <a:noFill/>
            <a:prstDash val="solid"/>
          </a:ln>
        </p:spPr>
        <p:txBody>
          <a:bodyPr/>
          <a:lstStyle/>
          <a:p>
            <a:pPr algn="l">
              <a:buNone/>
              <a:defRPr sz="1350" b="1">
                <a:solidFill>
                  <a:srgbClr val="67A55B"/>
                </a:solidFill>
              </a:defRPr>
            </a:pPr>
            <a:r>
              <a:rPr sz="1350" b="1">
                <a:solidFill>
                  <a:srgbClr val="67A55B"/>
                </a:solidFill>
              </a:rPr>
              <a:t>稳定上线</a:t>
            </a:r>
            <a:endParaRPr sz="1350" b="1">
              <a:solidFill>
                <a:srgbClr val="67A55B"/>
              </a:solidFill>
            </a:endParaRPr>
          </a:p>
        </p:txBody>
      </p:sp>
      <p:sp>
        <p:nvSpPr>
          <p:cNvPr id="34" name="矩形 33"/>
          <p:cNvSpPr>
            <a:spLocks noGrp="1"/>
          </p:cNvSpPr>
          <p:nvPr/>
        </p:nvSpPr>
        <p:spPr>
          <a:xfrm>
            <a:off x="8886825" y="3962400"/>
            <a:ext cx="2152650" cy="457200"/>
          </a:xfrm>
          <a:prstGeom prst="rect">
            <a:avLst/>
          </a:prstGeom>
          <a:noFill/>
          <a:ln w="0">
            <a:noFill/>
            <a:prstDash val="solid"/>
          </a:ln>
        </p:spPr>
        <p:txBody>
          <a:bodyPr/>
          <a:lstStyle/>
          <a:p>
            <a:pPr algn="l">
              <a:buNone/>
              <a:defRPr sz="1050" b="0">
                <a:solidFill>
                  <a:srgbClr val="5F7282"/>
                </a:solidFill>
              </a:defRPr>
            </a:pPr>
            <a:r>
              <a:rPr sz="1050" b="0">
                <a:solidFill>
                  <a:srgbClr val="5F7282"/>
                </a:solidFill>
              </a:rPr>
              <a:t>多次验收上线，系统稳定性与可靠性经过项目实践验证。</a:t>
            </a:r>
            <a:endParaRPr sz="1050" b="0">
              <a:solidFill>
                <a:srgbClr val="5F7282"/>
              </a:solidFill>
            </a:endParaRPr>
          </a:p>
        </p:txBody>
      </p:sp>
      <p:sp>
        <p:nvSpPr>
          <p:cNvPr id="35" name="圆角矩形 34"/>
          <p:cNvSpPr>
            <a:spLocks noGrp="1"/>
          </p:cNvSpPr>
          <p:nvPr/>
        </p:nvSpPr>
        <p:spPr>
          <a:xfrm>
            <a:off x="971550" y="5772150"/>
            <a:ext cx="10572750" cy="400050"/>
          </a:xfrm>
          <a:prstGeom prst="roundRect">
            <a:avLst>
              <a:gd name="adj" fmla="val 19048"/>
            </a:avLst>
          </a:prstGeom>
          <a:solidFill>
            <a:srgbClr val="EEF7FB"/>
          </a:solidFill>
          <a:ln w="9525">
            <a:solidFill>
              <a:srgbClr val="B9D8E9"/>
            </a:solidFill>
            <a:prstDash val="solid"/>
          </a:ln>
        </p:spPr>
      </p:sp>
      <p:sp>
        <p:nvSpPr>
          <p:cNvPr id="36" name="矩形 35"/>
          <p:cNvSpPr>
            <a:spLocks noGrp="1"/>
          </p:cNvSpPr>
          <p:nvPr/>
        </p:nvSpPr>
        <p:spPr>
          <a:xfrm>
            <a:off x="1200150" y="5857875"/>
            <a:ext cx="10115550" cy="238125"/>
          </a:xfrm>
          <a:prstGeom prst="rect">
            <a:avLst/>
          </a:prstGeom>
          <a:noFill/>
          <a:ln w="0">
            <a:noFill/>
            <a:prstDash val="solid"/>
          </a:ln>
        </p:spPr>
        <p:txBody>
          <a:bodyPr/>
          <a:lstStyle/>
          <a:p>
            <a:pPr algn="ctr">
              <a:buNone/>
              <a:defRPr sz="1275" b="1">
                <a:solidFill>
                  <a:srgbClr val="2A6797"/>
                </a:solidFill>
              </a:defRPr>
            </a:pPr>
            <a:r>
              <a:rPr sz="1275" b="1">
                <a:solidFill>
                  <a:srgbClr val="2A6797"/>
                </a:solidFill>
              </a:rPr>
              <a:t>专业团队、完整产品能力与可持续服务，共同保障通用金融信息传输系统接入落地。</a:t>
            </a:r>
            <a:endParaRPr sz="1275" b="1">
              <a:solidFill>
                <a:srgbClr val="2A6797"/>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A66AC"/>
        </a:solidFill>
        <a:effectLst/>
      </p:bgPr>
    </p:bg>
    <p:spTree>
      <p:nvGrpSpPr>
        <p:cNvPr id="1" name=""/>
        <p:cNvGrpSpPr/>
        <p:nvPr/>
      </p:nvGrpSpPr>
      <p:grpSpPr>
        <a:xfrm>
          <a:off x="0" y="0"/>
          <a:ext cx="0" cy="0"/>
          <a:chOff x="0" y="0"/>
          <a:chExt cx="0" cy="0"/>
        </a:xfrm>
      </p:grpSpPr>
      <p:sp>
        <p:nvSpPr>
          <p:cNvPr id="6" name="文本框 5"/>
          <p:cNvSpPr txBox="1"/>
          <p:nvPr/>
        </p:nvSpPr>
        <p:spPr>
          <a:xfrm>
            <a:off x="315685" y="2816995"/>
            <a:ext cx="2931160" cy="9220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rPr>
              <a:t>关于</a:t>
            </a:r>
            <a:r>
              <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rPr>
              <a:t>我们</a:t>
            </a:r>
            <a:endParaRPr kumimoji="0" lang="zh-CN" altLang="en-US" sz="5400" b="1" i="0" u="none" strike="noStrike" kern="1200" cap="none" spc="0" normalizeH="0" baseline="0" noProof="0" dirty="0">
              <a:ln>
                <a:noFill/>
              </a:ln>
              <a:solidFill>
                <a:schemeClr val="bg1"/>
              </a:solidFill>
              <a:effectLst/>
              <a:uLnTx/>
              <a:uFillTx/>
              <a:latin typeface="汉仪文黑-75简" panose="00020600040101010101" charset="-122"/>
              <a:ea typeface="汉仪文黑-75简" panose="00020600040101010101" charset="-122"/>
              <a:cs typeface="思源黑体 Light" panose="020B0300000000000000" charset="-122"/>
            </a:endParaRPr>
          </a:p>
        </p:txBody>
      </p:sp>
      <p:sp>
        <p:nvSpPr>
          <p:cNvPr id="7" name="文本框 6"/>
          <p:cNvSpPr txBox="1"/>
          <p:nvPr/>
        </p:nvSpPr>
        <p:spPr>
          <a:xfrm>
            <a:off x="315686" y="2120209"/>
            <a:ext cx="4472215" cy="645160"/>
          </a:xfrm>
          <a:prstGeom prst="rect">
            <a:avLst/>
          </a:prstGeom>
          <a:noFill/>
        </p:spPr>
        <p:txBody>
          <a:bodyPr wrap="square">
            <a:spAutoFit/>
          </a:bodyPr>
          <a:lstStyle/>
          <a:p>
            <a:pPr lvl="0" defTabSz="914400">
              <a:defRPr/>
            </a:pPr>
            <a:r>
              <a:rPr lang="en-US" altLang="zh-CN" sz="3600" b="1" dirty="0">
                <a:solidFill>
                  <a:schemeClr val="bg1"/>
                </a:solidFill>
                <a:latin typeface="思源黑体 Light" panose="020B0300000000000000" charset="-122"/>
                <a:ea typeface="思源黑体 Light" panose="020B0300000000000000" charset="-122"/>
                <a:cs typeface="思源黑体 Light" panose="020B0300000000000000" charset="-122"/>
              </a:rPr>
              <a:t>Part 05</a:t>
            </a:r>
            <a:endParaRPr kumimoji="0" lang="en-US" altLang="zh-CN" sz="3600" b="1" u="none" strike="noStrike" kern="1200" cap="none" spc="0" normalizeH="0" baseline="0" noProof="0" dirty="0">
              <a:ln>
                <a:noFill/>
              </a:ln>
              <a:solidFill>
                <a:schemeClr val="bg1"/>
              </a:solidFill>
              <a:effectLst/>
              <a:uLnTx/>
              <a:uFillTx/>
              <a:latin typeface="思源黑体 Light" panose="020B0300000000000000" charset="-122"/>
              <a:ea typeface="思源黑体 Light" panose="020B0300000000000000" charset="-122"/>
              <a:cs typeface="思源黑体 Light" panose="020B0300000000000000" charset="-122"/>
            </a:endParaRPr>
          </a:p>
        </p:txBody>
      </p:sp>
      <p:pic>
        <p:nvPicPr>
          <p:cNvPr id="2" name="图片 1"/>
          <p:cNvPicPr>
            <a:picLocks noChangeAspect="1"/>
          </p:cNvPicPr>
          <p:nvPr/>
        </p:nvPicPr>
        <p:blipFill>
          <a:blip r:embed="rId1"/>
          <a:stretch>
            <a:fillRect/>
          </a:stretch>
        </p:blipFill>
        <p:spPr>
          <a:xfrm>
            <a:off x="410210" y="287655"/>
            <a:ext cx="1133475" cy="619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 name="圆角矩形 28"/>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矩形 2"/>
          <p:cNvSpPr>
            <a:spLocks noGrp="1"/>
          </p:cNvSpPr>
          <p:nvPr/>
        </p:nvSpPr>
        <p:spPr>
          <a:xfrm>
            <a:off x="1114425" y="447675"/>
            <a:ext cx="95250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广州市博颖信息科技有限公司</a:t>
            </a:r>
            <a:endParaRPr sz="2325" b="1">
              <a:solidFill>
                <a:srgbClr val="4E7799"/>
              </a:solidFill>
            </a:endParaRPr>
          </a:p>
        </p:txBody>
      </p:sp>
      <p:sp>
        <p:nvSpPr>
          <p:cNvPr id="4" name="矩形 3"/>
          <p:cNvSpPr>
            <a:spLocks noGrp="1"/>
          </p:cNvSpPr>
          <p:nvPr/>
        </p:nvSpPr>
        <p:spPr>
          <a:xfrm>
            <a:off x="742950" y="1066800"/>
            <a:ext cx="9048750" cy="28575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以大型应用软件开发为核心，提供产品、解决方案和信息服务。</a:t>
            </a:r>
            <a:endParaRPr sz="1350" b="0">
              <a:solidFill>
                <a:srgbClr val="5F7282"/>
              </a:solidFill>
            </a:endParaRPr>
          </a:p>
        </p:txBody>
      </p:sp>
      <p:pic>
        <p:nvPicPr>
          <p:cNvPr id="35" name="图片 35"/>
          <p:cNvPicPr>
            <a:picLocks noChangeAspect="1"/>
          </p:cNvPicPr>
          <p:nvPr/>
        </p:nvPicPr>
        <p:blipFill>
          <a:blip r:embed="rId1"/>
          <a:stretch>
            <a:fillRect/>
          </a:stretch>
        </p:blipFill>
        <p:spPr>
          <a:xfrm>
            <a:off x="8732866" y="1562100"/>
            <a:ext cx="2146879" cy="2152650"/>
          </a:xfrm>
          <a:prstGeom prst="roundRect">
            <a:avLst>
              <a:gd name="adj" fmla="val 2655"/>
            </a:avLst>
          </a:prstGeom>
        </p:spPr>
      </p:pic>
      <p:sp>
        <p:nvSpPr>
          <p:cNvPr id="8" name="圆角矩形 7"/>
          <p:cNvSpPr>
            <a:spLocks noGrp="1"/>
          </p:cNvSpPr>
          <p:nvPr/>
        </p:nvSpPr>
        <p:spPr>
          <a:xfrm>
            <a:off x="819150" y="1562100"/>
            <a:ext cx="2152650" cy="1009650"/>
          </a:xfrm>
          <a:prstGeom prst="roundRect">
            <a:avLst>
              <a:gd name="adj" fmla="val 7547"/>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9" name="矩形 8"/>
          <p:cNvSpPr>
            <a:spLocks noGrp="1"/>
          </p:cNvSpPr>
          <p:nvPr/>
        </p:nvSpPr>
        <p:spPr>
          <a:xfrm>
            <a:off x="933450" y="1743075"/>
            <a:ext cx="1924050" cy="323850"/>
          </a:xfrm>
          <a:prstGeom prst="rect">
            <a:avLst/>
          </a:prstGeom>
          <a:noFill/>
          <a:ln w="0">
            <a:noFill/>
            <a:prstDash val="solid"/>
          </a:ln>
        </p:spPr>
        <p:txBody>
          <a:bodyPr/>
          <a:lstStyle/>
          <a:p>
            <a:pPr algn="ctr">
              <a:buNone/>
              <a:defRPr sz="2100" b="1">
                <a:solidFill>
                  <a:srgbClr val="466E92"/>
                </a:solidFill>
              </a:defRPr>
            </a:pPr>
            <a:r>
              <a:rPr sz="2100" b="1">
                <a:solidFill>
                  <a:srgbClr val="466E92"/>
                </a:solidFill>
              </a:rPr>
              <a:t>2004年</a:t>
            </a:r>
            <a:endParaRPr sz="2100" b="1">
              <a:solidFill>
                <a:srgbClr val="466E92"/>
              </a:solidFill>
            </a:endParaRPr>
          </a:p>
        </p:txBody>
      </p:sp>
      <p:sp>
        <p:nvSpPr>
          <p:cNvPr id="10" name="矩形 9"/>
          <p:cNvSpPr>
            <a:spLocks noGrp="1"/>
          </p:cNvSpPr>
          <p:nvPr/>
        </p:nvSpPr>
        <p:spPr>
          <a:xfrm>
            <a:off x="933450" y="2152650"/>
            <a:ext cx="1924050" cy="209550"/>
          </a:xfrm>
          <a:prstGeom prst="rect">
            <a:avLst/>
          </a:prstGeom>
          <a:noFill/>
          <a:ln w="0">
            <a:noFill/>
            <a:prstDash val="solid"/>
          </a:ln>
        </p:spPr>
        <p:txBody>
          <a:bodyPr/>
          <a:lstStyle/>
          <a:p>
            <a:pPr algn="ctr">
              <a:buNone/>
              <a:defRPr sz="1165" b="0">
                <a:solidFill>
                  <a:srgbClr val="5F7282"/>
                </a:solidFill>
              </a:defRPr>
            </a:pPr>
            <a:r>
              <a:rPr sz="1165" b="0">
                <a:solidFill>
                  <a:srgbClr val="5F7282"/>
                </a:solidFill>
              </a:rPr>
              <a:t>成立于广州</a:t>
            </a:r>
            <a:endParaRPr sz="1165" b="0">
              <a:solidFill>
                <a:srgbClr val="5F7282"/>
              </a:solidFill>
            </a:endParaRPr>
          </a:p>
        </p:txBody>
      </p:sp>
      <p:sp>
        <p:nvSpPr>
          <p:cNvPr id="11" name="圆角矩形 10"/>
          <p:cNvSpPr>
            <a:spLocks noGrp="1"/>
          </p:cNvSpPr>
          <p:nvPr/>
        </p:nvSpPr>
        <p:spPr>
          <a:xfrm>
            <a:off x="3295650" y="1562100"/>
            <a:ext cx="2152650" cy="1009650"/>
          </a:xfrm>
          <a:prstGeom prst="roundRect">
            <a:avLst>
              <a:gd name="adj" fmla="val 7547"/>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2" name="矩形 11"/>
          <p:cNvSpPr>
            <a:spLocks noGrp="1"/>
          </p:cNvSpPr>
          <p:nvPr/>
        </p:nvSpPr>
        <p:spPr>
          <a:xfrm>
            <a:off x="3409950" y="1743075"/>
            <a:ext cx="1924050" cy="323850"/>
          </a:xfrm>
          <a:prstGeom prst="rect">
            <a:avLst/>
          </a:prstGeom>
          <a:noFill/>
          <a:ln w="0">
            <a:noFill/>
            <a:prstDash val="solid"/>
          </a:ln>
        </p:spPr>
        <p:txBody>
          <a:bodyPr/>
          <a:lstStyle/>
          <a:p>
            <a:pPr algn="ctr">
              <a:buNone/>
              <a:defRPr sz="2100" b="1">
                <a:solidFill>
                  <a:srgbClr val="2FA6B6"/>
                </a:solidFill>
              </a:defRPr>
            </a:pPr>
            <a:r>
              <a:rPr sz="2100" b="1">
                <a:solidFill>
                  <a:srgbClr val="2FA6B6"/>
                </a:solidFill>
              </a:rPr>
              <a:t>700万</a:t>
            </a:r>
            <a:endParaRPr sz="2100" b="1">
              <a:solidFill>
                <a:srgbClr val="2FA6B6"/>
              </a:solidFill>
            </a:endParaRPr>
          </a:p>
        </p:txBody>
      </p:sp>
      <p:sp>
        <p:nvSpPr>
          <p:cNvPr id="13" name="矩形 12"/>
          <p:cNvSpPr>
            <a:spLocks noGrp="1"/>
          </p:cNvSpPr>
          <p:nvPr/>
        </p:nvSpPr>
        <p:spPr>
          <a:xfrm>
            <a:off x="3409950" y="2152650"/>
            <a:ext cx="1924050" cy="209550"/>
          </a:xfrm>
          <a:prstGeom prst="rect">
            <a:avLst/>
          </a:prstGeom>
          <a:noFill/>
          <a:ln w="0">
            <a:noFill/>
            <a:prstDash val="solid"/>
          </a:ln>
        </p:spPr>
        <p:txBody>
          <a:bodyPr/>
          <a:lstStyle/>
          <a:p>
            <a:pPr algn="ctr">
              <a:buNone/>
              <a:defRPr sz="1165" b="0">
                <a:solidFill>
                  <a:srgbClr val="5F7282"/>
                </a:solidFill>
              </a:defRPr>
            </a:pPr>
            <a:r>
              <a:rPr sz="1165" b="0">
                <a:solidFill>
                  <a:srgbClr val="5F7282"/>
                </a:solidFill>
              </a:rPr>
              <a:t>注册资金</a:t>
            </a:r>
            <a:endParaRPr sz="1165" b="0">
              <a:solidFill>
                <a:srgbClr val="5F7282"/>
              </a:solidFill>
            </a:endParaRPr>
          </a:p>
        </p:txBody>
      </p:sp>
      <p:sp>
        <p:nvSpPr>
          <p:cNvPr id="14" name="圆角矩形 13"/>
          <p:cNvSpPr>
            <a:spLocks noGrp="1"/>
          </p:cNvSpPr>
          <p:nvPr/>
        </p:nvSpPr>
        <p:spPr>
          <a:xfrm>
            <a:off x="5772150" y="1562100"/>
            <a:ext cx="2152650" cy="1009650"/>
          </a:xfrm>
          <a:prstGeom prst="roundRect">
            <a:avLst>
              <a:gd name="adj" fmla="val 7547"/>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5" name="矩形 14"/>
          <p:cNvSpPr>
            <a:spLocks noGrp="1"/>
          </p:cNvSpPr>
          <p:nvPr/>
        </p:nvSpPr>
        <p:spPr>
          <a:xfrm>
            <a:off x="5886450" y="1743075"/>
            <a:ext cx="1924050" cy="323850"/>
          </a:xfrm>
          <a:prstGeom prst="rect">
            <a:avLst/>
          </a:prstGeom>
          <a:noFill/>
          <a:ln w="0">
            <a:noFill/>
            <a:prstDash val="solid"/>
          </a:ln>
        </p:spPr>
        <p:txBody>
          <a:bodyPr/>
          <a:lstStyle/>
          <a:p>
            <a:pPr algn="ctr">
              <a:buNone/>
              <a:defRPr sz="2100" b="1">
                <a:solidFill>
                  <a:srgbClr val="3BA780"/>
                </a:solidFill>
              </a:defRPr>
            </a:pPr>
            <a:r>
              <a:rPr sz="2100" b="1">
                <a:solidFill>
                  <a:srgbClr val="3BA780"/>
                </a:solidFill>
              </a:rPr>
              <a:t>40余项</a:t>
            </a:r>
            <a:endParaRPr sz="2100" b="1">
              <a:solidFill>
                <a:srgbClr val="3BA780"/>
              </a:solidFill>
            </a:endParaRPr>
          </a:p>
        </p:txBody>
      </p:sp>
      <p:sp>
        <p:nvSpPr>
          <p:cNvPr id="16" name="矩形 15"/>
          <p:cNvSpPr>
            <a:spLocks noGrp="1"/>
          </p:cNvSpPr>
          <p:nvPr/>
        </p:nvSpPr>
        <p:spPr>
          <a:xfrm>
            <a:off x="5886450" y="2152650"/>
            <a:ext cx="1924050" cy="209550"/>
          </a:xfrm>
          <a:prstGeom prst="rect">
            <a:avLst/>
          </a:prstGeom>
          <a:noFill/>
          <a:ln w="0">
            <a:noFill/>
            <a:prstDash val="solid"/>
          </a:ln>
        </p:spPr>
        <p:txBody>
          <a:bodyPr/>
          <a:lstStyle/>
          <a:p>
            <a:pPr algn="ctr">
              <a:buNone/>
              <a:defRPr sz="1165" b="0">
                <a:solidFill>
                  <a:srgbClr val="5F7282"/>
                </a:solidFill>
              </a:defRPr>
            </a:pPr>
            <a:r>
              <a:rPr sz="1165" b="0">
                <a:solidFill>
                  <a:srgbClr val="5F7282"/>
                </a:solidFill>
              </a:rPr>
              <a:t>软件著作权登记</a:t>
            </a:r>
            <a:endParaRPr sz="1165" b="0">
              <a:solidFill>
                <a:srgbClr val="5F7282"/>
              </a:solidFill>
            </a:endParaRPr>
          </a:p>
        </p:txBody>
      </p:sp>
      <p:sp>
        <p:nvSpPr>
          <p:cNvPr id="17" name="圆角矩形 16"/>
          <p:cNvSpPr>
            <a:spLocks noGrp="1"/>
          </p:cNvSpPr>
          <p:nvPr/>
        </p:nvSpPr>
        <p:spPr>
          <a:xfrm>
            <a:off x="819150" y="2876550"/>
            <a:ext cx="7086600" cy="781050"/>
          </a:xfrm>
          <a:prstGeom prst="roundRect">
            <a:avLst>
              <a:gd name="adj" fmla="val 975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8" name="圆角矩形 17"/>
          <p:cNvSpPr>
            <a:spLocks noGrp="1"/>
          </p:cNvSpPr>
          <p:nvPr/>
        </p:nvSpPr>
        <p:spPr>
          <a:xfrm>
            <a:off x="819150" y="2876550"/>
            <a:ext cx="95250" cy="781050"/>
          </a:xfrm>
          <a:prstGeom prst="roundRect">
            <a:avLst>
              <a:gd name="adj" fmla="val 40000"/>
            </a:avLst>
          </a:prstGeom>
          <a:solidFill>
            <a:srgbClr val="466E92"/>
          </a:solidFill>
          <a:ln w="0">
            <a:noFill/>
            <a:prstDash val="solid"/>
          </a:ln>
        </p:spPr>
      </p:sp>
      <p:sp>
        <p:nvSpPr>
          <p:cNvPr id="19" name="矩形 18"/>
          <p:cNvSpPr>
            <a:spLocks noGrp="1"/>
          </p:cNvSpPr>
          <p:nvPr/>
        </p:nvSpPr>
        <p:spPr>
          <a:xfrm>
            <a:off x="1066800" y="3038475"/>
            <a:ext cx="6686550" cy="247650"/>
          </a:xfrm>
          <a:prstGeom prst="rect">
            <a:avLst/>
          </a:prstGeom>
          <a:noFill/>
          <a:ln w="0">
            <a:noFill/>
            <a:prstDash val="solid"/>
          </a:ln>
        </p:spPr>
        <p:txBody>
          <a:bodyPr/>
          <a:lstStyle/>
          <a:p>
            <a:pPr algn="l">
              <a:buNone/>
              <a:defRPr sz="1425" b="1">
                <a:solidFill>
                  <a:srgbClr val="466E92"/>
                </a:solidFill>
              </a:defRPr>
            </a:pPr>
            <a:r>
              <a:rPr sz="1425" b="1">
                <a:solidFill>
                  <a:srgbClr val="466E92"/>
                </a:solidFill>
              </a:rPr>
              <a:t>服务定位</a:t>
            </a:r>
            <a:endParaRPr sz="1425" b="1">
              <a:solidFill>
                <a:srgbClr val="466E92"/>
              </a:solidFill>
            </a:endParaRPr>
          </a:p>
        </p:txBody>
      </p:sp>
      <p:sp>
        <p:nvSpPr>
          <p:cNvPr id="20" name="矩形 19"/>
          <p:cNvSpPr>
            <a:spLocks noGrp="1"/>
          </p:cNvSpPr>
          <p:nvPr/>
        </p:nvSpPr>
        <p:spPr>
          <a:xfrm>
            <a:off x="1066800" y="3371850"/>
            <a:ext cx="6705600" cy="20955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致力于通信应用软件的研究、开发和应用，为客户提供产品、解决方案和信息服务。</a:t>
            </a:r>
            <a:endParaRPr sz="1165" b="0">
              <a:solidFill>
                <a:srgbClr val="5F7282"/>
              </a:solidFill>
            </a:endParaRPr>
          </a:p>
        </p:txBody>
      </p:sp>
      <p:sp>
        <p:nvSpPr>
          <p:cNvPr id="21" name="圆角矩形 20"/>
          <p:cNvSpPr>
            <a:spLocks noGrp="1"/>
          </p:cNvSpPr>
          <p:nvPr/>
        </p:nvSpPr>
        <p:spPr>
          <a:xfrm>
            <a:off x="819150" y="3829050"/>
            <a:ext cx="7086600" cy="781050"/>
          </a:xfrm>
          <a:prstGeom prst="roundRect">
            <a:avLst>
              <a:gd name="adj" fmla="val 975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22" name="圆角矩形 21"/>
          <p:cNvSpPr>
            <a:spLocks noGrp="1"/>
          </p:cNvSpPr>
          <p:nvPr/>
        </p:nvSpPr>
        <p:spPr>
          <a:xfrm>
            <a:off x="819150" y="3829050"/>
            <a:ext cx="95250" cy="781050"/>
          </a:xfrm>
          <a:prstGeom prst="roundRect">
            <a:avLst>
              <a:gd name="adj" fmla="val 40000"/>
            </a:avLst>
          </a:prstGeom>
          <a:solidFill>
            <a:srgbClr val="2FA6B6"/>
          </a:solidFill>
          <a:ln w="0">
            <a:noFill/>
            <a:prstDash val="solid"/>
          </a:ln>
        </p:spPr>
      </p:sp>
      <p:sp>
        <p:nvSpPr>
          <p:cNvPr id="23" name="矩形 22"/>
          <p:cNvSpPr>
            <a:spLocks noGrp="1"/>
          </p:cNvSpPr>
          <p:nvPr/>
        </p:nvSpPr>
        <p:spPr>
          <a:xfrm>
            <a:off x="1066800" y="3990975"/>
            <a:ext cx="6686550" cy="247650"/>
          </a:xfrm>
          <a:prstGeom prst="rect">
            <a:avLst/>
          </a:prstGeom>
          <a:noFill/>
          <a:ln w="0">
            <a:noFill/>
            <a:prstDash val="solid"/>
          </a:ln>
        </p:spPr>
        <p:txBody>
          <a:bodyPr/>
          <a:lstStyle/>
          <a:p>
            <a:pPr algn="l">
              <a:buNone/>
              <a:defRPr sz="1425" b="1">
                <a:solidFill>
                  <a:srgbClr val="2FA6B6"/>
                </a:solidFill>
              </a:defRPr>
            </a:pPr>
            <a:r>
              <a:rPr sz="1425" b="1">
                <a:solidFill>
                  <a:srgbClr val="2FA6B6"/>
                </a:solidFill>
              </a:rPr>
              <a:t>行业经验</a:t>
            </a:r>
            <a:endParaRPr sz="1425" b="1">
              <a:solidFill>
                <a:srgbClr val="2FA6B6"/>
              </a:solidFill>
            </a:endParaRPr>
          </a:p>
        </p:txBody>
      </p:sp>
      <p:sp>
        <p:nvSpPr>
          <p:cNvPr id="24" name="矩形 23"/>
          <p:cNvSpPr>
            <a:spLocks noGrp="1"/>
          </p:cNvSpPr>
          <p:nvPr/>
        </p:nvSpPr>
        <p:spPr>
          <a:xfrm>
            <a:off x="1066800" y="4324350"/>
            <a:ext cx="6705600" cy="20955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解决方案能力覆盖政府、教育、金融、互联网、电信、制造、零售、汽车、医疗等多个行业。</a:t>
            </a:r>
            <a:endParaRPr sz="1165" b="0">
              <a:solidFill>
                <a:srgbClr val="5F7282"/>
              </a:solidFill>
            </a:endParaRPr>
          </a:p>
        </p:txBody>
      </p:sp>
      <p:sp>
        <p:nvSpPr>
          <p:cNvPr id="25" name="圆角矩形 24"/>
          <p:cNvSpPr>
            <a:spLocks noGrp="1"/>
          </p:cNvSpPr>
          <p:nvPr/>
        </p:nvSpPr>
        <p:spPr>
          <a:xfrm>
            <a:off x="819150" y="4781550"/>
            <a:ext cx="7086600" cy="781050"/>
          </a:xfrm>
          <a:prstGeom prst="roundRect">
            <a:avLst>
              <a:gd name="adj" fmla="val 975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26" name="圆角矩形 25"/>
          <p:cNvSpPr>
            <a:spLocks noGrp="1"/>
          </p:cNvSpPr>
          <p:nvPr/>
        </p:nvSpPr>
        <p:spPr>
          <a:xfrm>
            <a:off x="819150" y="4781550"/>
            <a:ext cx="95250" cy="781050"/>
          </a:xfrm>
          <a:prstGeom prst="roundRect">
            <a:avLst>
              <a:gd name="adj" fmla="val 40000"/>
            </a:avLst>
          </a:prstGeom>
          <a:solidFill>
            <a:srgbClr val="3BA780"/>
          </a:solidFill>
          <a:ln w="0">
            <a:noFill/>
            <a:prstDash val="solid"/>
          </a:ln>
        </p:spPr>
      </p:sp>
      <p:sp>
        <p:nvSpPr>
          <p:cNvPr id="27" name="矩形 26"/>
          <p:cNvSpPr>
            <a:spLocks noGrp="1"/>
          </p:cNvSpPr>
          <p:nvPr/>
        </p:nvSpPr>
        <p:spPr>
          <a:xfrm>
            <a:off x="1066800" y="4943475"/>
            <a:ext cx="6686550" cy="247650"/>
          </a:xfrm>
          <a:prstGeom prst="rect">
            <a:avLst/>
          </a:prstGeom>
          <a:noFill/>
          <a:ln w="0">
            <a:noFill/>
            <a:prstDash val="solid"/>
          </a:ln>
        </p:spPr>
        <p:txBody>
          <a:bodyPr/>
          <a:lstStyle/>
          <a:p>
            <a:pPr algn="l">
              <a:buNone/>
              <a:defRPr sz="1425" b="1">
                <a:solidFill>
                  <a:srgbClr val="3BA780"/>
                </a:solidFill>
              </a:defRPr>
            </a:pPr>
            <a:r>
              <a:rPr sz="1425" b="1">
                <a:solidFill>
                  <a:srgbClr val="3BA780"/>
                </a:solidFill>
              </a:rPr>
              <a:t>一站式服务</a:t>
            </a:r>
            <a:endParaRPr sz="1425" b="1">
              <a:solidFill>
                <a:srgbClr val="3BA780"/>
              </a:solidFill>
            </a:endParaRPr>
          </a:p>
        </p:txBody>
      </p:sp>
      <p:sp>
        <p:nvSpPr>
          <p:cNvPr id="28" name="矩形 27"/>
          <p:cNvSpPr>
            <a:spLocks noGrp="1"/>
          </p:cNvSpPr>
          <p:nvPr/>
        </p:nvSpPr>
        <p:spPr>
          <a:xfrm>
            <a:off x="1066800" y="5276850"/>
            <a:ext cx="6705600" cy="20955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服务范围包括咨询规划、定制开发、售后维护等，支撑客户数字化系统持续运行。</a:t>
            </a:r>
            <a:endParaRPr sz="1165" b="0">
              <a:solidFill>
                <a:srgbClr val="5F728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 name="圆角矩形 19"/>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矩形 2"/>
          <p:cNvSpPr>
            <a:spLocks noGrp="1"/>
          </p:cNvSpPr>
          <p:nvPr/>
        </p:nvSpPr>
        <p:spPr>
          <a:xfrm>
            <a:off x="1114425" y="447675"/>
            <a:ext cx="95250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软件能力与企业资质</a:t>
            </a:r>
            <a:endParaRPr sz="2325" b="1">
              <a:solidFill>
                <a:srgbClr val="4E7799"/>
              </a:solidFill>
            </a:endParaRPr>
          </a:p>
        </p:txBody>
      </p:sp>
      <p:sp>
        <p:nvSpPr>
          <p:cNvPr id="4" name="矩形 3"/>
          <p:cNvSpPr>
            <a:spLocks noGrp="1"/>
          </p:cNvSpPr>
          <p:nvPr/>
        </p:nvSpPr>
        <p:spPr>
          <a:xfrm>
            <a:off x="742950" y="1066800"/>
            <a:ext cx="10477500" cy="28575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研发能力、质量体系、信息安全与信用等多类资质与荣誉。</a:t>
            </a:r>
            <a:endParaRPr sz="1350" b="0">
              <a:solidFill>
                <a:srgbClr val="5F7282"/>
              </a:solidFill>
            </a:endParaRPr>
          </a:p>
        </p:txBody>
      </p:sp>
      <p:sp>
        <p:nvSpPr>
          <p:cNvPr id="5" name="圆角矩形 4"/>
          <p:cNvSpPr>
            <a:spLocks noGrp="1"/>
          </p:cNvSpPr>
          <p:nvPr/>
        </p:nvSpPr>
        <p:spPr>
          <a:xfrm>
            <a:off x="704850" y="1504950"/>
            <a:ext cx="7200900" cy="4171950"/>
          </a:xfrm>
          <a:prstGeom prst="roundRect">
            <a:avLst>
              <a:gd name="adj" fmla="val 182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7" name="圆角矩形 6"/>
          <p:cNvSpPr>
            <a:spLocks noGrp="1"/>
          </p:cNvSpPr>
          <p:nvPr/>
        </p:nvSpPr>
        <p:spPr>
          <a:xfrm>
            <a:off x="8248650" y="1543050"/>
            <a:ext cx="3009900" cy="1104900"/>
          </a:xfrm>
          <a:prstGeom prst="roundRect">
            <a:avLst>
              <a:gd name="adj" fmla="val 6897"/>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8" name="圆角矩形 7"/>
          <p:cNvSpPr>
            <a:spLocks noGrp="1"/>
          </p:cNvSpPr>
          <p:nvPr/>
        </p:nvSpPr>
        <p:spPr>
          <a:xfrm>
            <a:off x="8248650" y="1543050"/>
            <a:ext cx="95250" cy="1104900"/>
          </a:xfrm>
          <a:prstGeom prst="roundRect">
            <a:avLst>
              <a:gd name="adj" fmla="val 40000"/>
            </a:avLst>
          </a:prstGeom>
          <a:solidFill>
            <a:srgbClr val="466E92"/>
          </a:solidFill>
          <a:ln w="0">
            <a:noFill/>
            <a:prstDash val="solid"/>
          </a:ln>
        </p:spPr>
      </p:sp>
      <p:sp>
        <p:nvSpPr>
          <p:cNvPr id="9" name="矩形 8"/>
          <p:cNvSpPr>
            <a:spLocks noGrp="1"/>
          </p:cNvSpPr>
          <p:nvPr/>
        </p:nvSpPr>
        <p:spPr>
          <a:xfrm>
            <a:off x="8496300" y="1704975"/>
            <a:ext cx="2609850" cy="247650"/>
          </a:xfrm>
          <a:prstGeom prst="rect">
            <a:avLst/>
          </a:prstGeom>
          <a:noFill/>
          <a:ln w="0">
            <a:noFill/>
            <a:prstDash val="solid"/>
          </a:ln>
        </p:spPr>
        <p:txBody>
          <a:bodyPr/>
          <a:lstStyle/>
          <a:p>
            <a:pPr algn="l">
              <a:buNone/>
              <a:defRPr sz="1425" b="1">
                <a:solidFill>
                  <a:srgbClr val="466E92"/>
                </a:solidFill>
              </a:defRPr>
            </a:pPr>
            <a:r>
              <a:rPr sz="1425" b="1">
                <a:solidFill>
                  <a:srgbClr val="466E92"/>
                </a:solidFill>
              </a:rPr>
              <a:t>高新技术企业</a:t>
            </a:r>
            <a:endParaRPr sz="1425" b="1">
              <a:solidFill>
                <a:srgbClr val="466E92"/>
              </a:solidFill>
            </a:endParaRPr>
          </a:p>
        </p:txBody>
      </p:sp>
      <p:sp>
        <p:nvSpPr>
          <p:cNvPr id="10" name="矩形 9"/>
          <p:cNvSpPr>
            <a:spLocks noGrp="1"/>
          </p:cNvSpPr>
          <p:nvPr/>
        </p:nvSpPr>
        <p:spPr>
          <a:xfrm>
            <a:off x="8496300" y="2038350"/>
            <a:ext cx="2628900" cy="53340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广东省高新技术企业。</a:t>
            </a:r>
            <a:endParaRPr sz="1165" b="0">
              <a:solidFill>
                <a:srgbClr val="5F7282"/>
              </a:solidFill>
            </a:endParaRPr>
          </a:p>
        </p:txBody>
      </p:sp>
      <p:sp>
        <p:nvSpPr>
          <p:cNvPr id="11" name="圆角矩形 10"/>
          <p:cNvSpPr>
            <a:spLocks noGrp="1"/>
          </p:cNvSpPr>
          <p:nvPr/>
        </p:nvSpPr>
        <p:spPr>
          <a:xfrm>
            <a:off x="8248650" y="2895600"/>
            <a:ext cx="3009900" cy="1104900"/>
          </a:xfrm>
          <a:prstGeom prst="roundRect">
            <a:avLst>
              <a:gd name="adj" fmla="val 6897"/>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2" name="圆角矩形 11"/>
          <p:cNvSpPr>
            <a:spLocks noGrp="1"/>
          </p:cNvSpPr>
          <p:nvPr/>
        </p:nvSpPr>
        <p:spPr>
          <a:xfrm>
            <a:off x="8248650" y="2895600"/>
            <a:ext cx="95250" cy="1104900"/>
          </a:xfrm>
          <a:prstGeom prst="roundRect">
            <a:avLst>
              <a:gd name="adj" fmla="val 40000"/>
            </a:avLst>
          </a:prstGeom>
          <a:solidFill>
            <a:srgbClr val="2FA6B6"/>
          </a:solidFill>
          <a:ln w="0">
            <a:noFill/>
            <a:prstDash val="solid"/>
          </a:ln>
        </p:spPr>
      </p:sp>
      <p:sp>
        <p:nvSpPr>
          <p:cNvPr id="13" name="矩形 12"/>
          <p:cNvSpPr>
            <a:spLocks noGrp="1"/>
          </p:cNvSpPr>
          <p:nvPr/>
        </p:nvSpPr>
        <p:spPr>
          <a:xfrm>
            <a:off x="8496300" y="3057525"/>
            <a:ext cx="2609850" cy="247650"/>
          </a:xfrm>
          <a:prstGeom prst="rect">
            <a:avLst/>
          </a:prstGeom>
          <a:noFill/>
          <a:ln w="0">
            <a:noFill/>
            <a:prstDash val="solid"/>
          </a:ln>
        </p:spPr>
        <p:txBody>
          <a:bodyPr/>
          <a:lstStyle/>
          <a:p>
            <a:pPr algn="l">
              <a:buNone/>
              <a:defRPr sz="1425" b="1">
                <a:solidFill>
                  <a:srgbClr val="2FA6B6"/>
                </a:solidFill>
              </a:defRPr>
            </a:pPr>
            <a:r>
              <a:rPr sz="1425" b="1">
                <a:solidFill>
                  <a:srgbClr val="2FA6B6"/>
                </a:solidFill>
              </a:rPr>
              <a:t>软件与质量体系</a:t>
            </a:r>
            <a:endParaRPr sz="1425" b="1">
              <a:solidFill>
                <a:srgbClr val="2FA6B6"/>
              </a:solidFill>
            </a:endParaRPr>
          </a:p>
        </p:txBody>
      </p:sp>
      <p:sp>
        <p:nvSpPr>
          <p:cNvPr id="14" name="矩形 13"/>
          <p:cNvSpPr>
            <a:spLocks noGrp="1"/>
          </p:cNvSpPr>
          <p:nvPr/>
        </p:nvSpPr>
        <p:spPr>
          <a:xfrm>
            <a:off x="8496300" y="3390900"/>
            <a:ext cx="2628900" cy="53340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广东软件企业、ISO9001 质量体系认证、CMMI3 认证。</a:t>
            </a:r>
            <a:endParaRPr sz="1165" b="0">
              <a:solidFill>
                <a:srgbClr val="5F7282"/>
              </a:solidFill>
            </a:endParaRPr>
          </a:p>
        </p:txBody>
      </p:sp>
      <p:sp>
        <p:nvSpPr>
          <p:cNvPr id="15" name="圆角矩形 14"/>
          <p:cNvSpPr>
            <a:spLocks noGrp="1"/>
          </p:cNvSpPr>
          <p:nvPr/>
        </p:nvSpPr>
        <p:spPr>
          <a:xfrm>
            <a:off x="8248650" y="4248150"/>
            <a:ext cx="3009900" cy="1104900"/>
          </a:xfrm>
          <a:prstGeom prst="roundRect">
            <a:avLst>
              <a:gd name="adj" fmla="val 6897"/>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6" name="圆角矩形 15"/>
          <p:cNvSpPr>
            <a:spLocks noGrp="1"/>
          </p:cNvSpPr>
          <p:nvPr/>
        </p:nvSpPr>
        <p:spPr>
          <a:xfrm>
            <a:off x="8248650" y="4248150"/>
            <a:ext cx="95250" cy="1104900"/>
          </a:xfrm>
          <a:prstGeom prst="roundRect">
            <a:avLst>
              <a:gd name="adj" fmla="val 40000"/>
            </a:avLst>
          </a:prstGeom>
          <a:solidFill>
            <a:srgbClr val="3BA780"/>
          </a:solidFill>
          <a:ln w="0">
            <a:noFill/>
            <a:prstDash val="solid"/>
          </a:ln>
        </p:spPr>
      </p:sp>
      <p:sp>
        <p:nvSpPr>
          <p:cNvPr id="17" name="矩形 16"/>
          <p:cNvSpPr>
            <a:spLocks noGrp="1"/>
          </p:cNvSpPr>
          <p:nvPr/>
        </p:nvSpPr>
        <p:spPr>
          <a:xfrm>
            <a:off x="8496300" y="4410075"/>
            <a:ext cx="2609850" cy="247650"/>
          </a:xfrm>
          <a:prstGeom prst="rect">
            <a:avLst/>
          </a:prstGeom>
          <a:noFill/>
          <a:ln w="0">
            <a:noFill/>
            <a:prstDash val="solid"/>
          </a:ln>
        </p:spPr>
        <p:txBody>
          <a:bodyPr/>
          <a:lstStyle/>
          <a:p>
            <a:pPr algn="l">
              <a:buNone/>
              <a:defRPr sz="1425" b="1">
                <a:solidFill>
                  <a:srgbClr val="3BA780"/>
                </a:solidFill>
              </a:defRPr>
            </a:pPr>
            <a:r>
              <a:rPr sz="1425" b="1">
                <a:solidFill>
                  <a:srgbClr val="3BA780"/>
                </a:solidFill>
              </a:rPr>
              <a:t>知识产权与信用</a:t>
            </a:r>
            <a:endParaRPr sz="1425" b="1">
              <a:solidFill>
                <a:srgbClr val="3BA780"/>
              </a:solidFill>
            </a:endParaRPr>
          </a:p>
        </p:txBody>
      </p:sp>
      <p:sp>
        <p:nvSpPr>
          <p:cNvPr id="18" name="矩形 17"/>
          <p:cNvSpPr>
            <a:spLocks noGrp="1"/>
          </p:cNvSpPr>
          <p:nvPr/>
        </p:nvSpPr>
        <p:spPr>
          <a:xfrm>
            <a:off x="8496300" y="4743450"/>
            <a:ext cx="2628900" cy="53340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40余项软件著作权登记，并获信息安全、信用等相关认证与荣誉。</a:t>
            </a:r>
            <a:endParaRPr sz="1165" b="0">
              <a:solidFill>
                <a:srgbClr val="5F7282"/>
              </a:solidFill>
            </a:endParaRPr>
          </a:p>
        </p:txBody>
      </p:sp>
      <p:sp>
        <p:nvSpPr>
          <p:cNvPr id="19" name="圆角矩形 18"/>
          <p:cNvSpPr>
            <a:spLocks noGrp="1"/>
          </p:cNvSpPr>
          <p:nvPr/>
        </p:nvSpPr>
        <p:spPr>
          <a:xfrm>
            <a:off x="742950" y="5886450"/>
            <a:ext cx="10515600" cy="400050"/>
          </a:xfrm>
          <a:prstGeom prst="roundRect">
            <a:avLst>
              <a:gd name="adj" fmla="val 19048"/>
            </a:avLst>
          </a:prstGeom>
          <a:solidFill>
            <a:srgbClr val="EEF7FB"/>
          </a:solidFill>
          <a:ln w="9525">
            <a:solidFill>
              <a:srgbClr val="B9D8E9"/>
            </a:solidFill>
            <a:prstDash val="solid"/>
          </a:ln>
        </p:spPr>
        <p:txBody>
          <a:bodyPr/>
          <a:lstStyle/>
          <a:p>
            <a:pPr algn="ctr">
              <a:buNone/>
              <a:defRPr sz="1275" b="1">
                <a:solidFill>
                  <a:srgbClr val="2A6797"/>
                </a:solidFill>
              </a:defRPr>
            </a:pPr>
            <a:r>
              <a:rPr sz="1275" b="1">
                <a:solidFill>
                  <a:srgbClr val="2A6797"/>
                </a:solidFill>
              </a:rPr>
              <a:t>资质与实践相结合，为项目交付、质量管理与持续服务提供组织保障。</a:t>
            </a:r>
            <a:endParaRPr sz="1275" b="1">
              <a:solidFill>
                <a:srgbClr val="2A6797"/>
              </a:solidFill>
            </a:endParaRPr>
          </a:p>
        </p:txBody>
      </p:sp>
      <p:pic>
        <p:nvPicPr>
          <p:cNvPr id="40" name="图片 5"/>
          <p:cNvPicPr>
            <a:picLocks noChangeAspect="1"/>
          </p:cNvPicPr>
          <p:nvPr/>
        </p:nvPicPr>
        <p:blipFill>
          <a:blip r:embed="rId1"/>
          <a:stretch>
            <a:fillRect/>
          </a:stretch>
        </p:blipFill>
        <p:spPr>
          <a:xfrm>
            <a:off x="939800" y="1952625"/>
            <a:ext cx="6731000" cy="293179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 name="圆角矩形 18"/>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矩形 2"/>
          <p:cNvSpPr>
            <a:spLocks noGrp="1"/>
          </p:cNvSpPr>
          <p:nvPr/>
        </p:nvSpPr>
        <p:spPr>
          <a:xfrm>
            <a:off x="1114425" y="447675"/>
            <a:ext cx="95250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客户覆盖多个行业与场景</a:t>
            </a:r>
            <a:endParaRPr sz="2325" b="1">
              <a:solidFill>
                <a:srgbClr val="4E7799"/>
              </a:solidFill>
            </a:endParaRPr>
          </a:p>
        </p:txBody>
      </p:sp>
      <p:sp>
        <p:nvSpPr>
          <p:cNvPr id="4" name="矩形 3"/>
          <p:cNvSpPr>
            <a:spLocks noGrp="1"/>
          </p:cNvSpPr>
          <p:nvPr/>
        </p:nvSpPr>
        <p:spPr>
          <a:xfrm>
            <a:off x="742950" y="1066800"/>
            <a:ext cx="10477500" cy="28575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客户覆盖金融、通信、教育、公共服务、制造与互联网等领域。</a:t>
            </a:r>
            <a:endParaRPr sz="1350" b="0">
              <a:solidFill>
                <a:srgbClr val="5F7282"/>
              </a:solidFill>
            </a:endParaRPr>
          </a:p>
        </p:txBody>
      </p:sp>
      <p:sp>
        <p:nvSpPr>
          <p:cNvPr id="5" name="圆角矩形 4"/>
          <p:cNvSpPr>
            <a:spLocks noGrp="1"/>
          </p:cNvSpPr>
          <p:nvPr/>
        </p:nvSpPr>
        <p:spPr>
          <a:xfrm>
            <a:off x="704850" y="1485900"/>
            <a:ext cx="7981950" cy="4267200"/>
          </a:xfrm>
          <a:prstGeom prst="roundRect">
            <a:avLst>
              <a:gd name="adj" fmla="val 1786"/>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7" name="圆角矩形 6"/>
          <p:cNvSpPr>
            <a:spLocks noGrp="1"/>
          </p:cNvSpPr>
          <p:nvPr/>
        </p:nvSpPr>
        <p:spPr>
          <a:xfrm>
            <a:off x="9067800" y="1543050"/>
            <a:ext cx="2228850" cy="1143000"/>
          </a:xfrm>
          <a:prstGeom prst="roundRect">
            <a:avLst>
              <a:gd name="adj" fmla="val 6667"/>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8" name="圆角矩形 7"/>
          <p:cNvSpPr>
            <a:spLocks noGrp="1"/>
          </p:cNvSpPr>
          <p:nvPr/>
        </p:nvSpPr>
        <p:spPr>
          <a:xfrm>
            <a:off x="9067800" y="1543050"/>
            <a:ext cx="95250" cy="1143000"/>
          </a:xfrm>
          <a:prstGeom prst="roundRect">
            <a:avLst>
              <a:gd name="adj" fmla="val 40000"/>
            </a:avLst>
          </a:prstGeom>
          <a:solidFill>
            <a:srgbClr val="466E92"/>
          </a:solidFill>
          <a:ln w="0">
            <a:noFill/>
            <a:prstDash val="solid"/>
          </a:ln>
        </p:spPr>
      </p:sp>
      <p:sp>
        <p:nvSpPr>
          <p:cNvPr id="9" name="矩形 8"/>
          <p:cNvSpPr>
            <a:spLocks noGrp="1"/>
          </p:cNvSpPr>
          <p:nvPr/>
        </p:nvSpPr>
        <p:spPr>
          <a:xfrm>
            <a:off x="9315450" y="1704975"/>
            <a:ext cx="1828800" cy="247650"/>
          </a:xfrm>
          <a:prstGeom prst="rect">
            <a:avLst/>
          </a:prstGeom>
          <a:noFill/>
          <a:ln w="0">
            <a:noFill/>
            <a:prstDash val="solid"/>
          </a:ln>
        </p:spPr>
        <p:txBody>
          <a:bodyPr/>
          <a:lstStyle/>
          <a:p>
            <a:pPr algn="l">
              <a:buNone/>
              <a:defRPr sz="1425" b="1">
                <a:solidFill>
                  <a:srgbClr val="466E92"/>
                </a:solidFill>
              </a:defRPr>
            </a:pPr>
            <a:r>
              <a:rPr sz="1425" b="1">
                <a:solidFill>
                  <a:srgbClr val="466E92"/>
                </a:solidFill>
              </a:rPr>
              <a:t>行业覆盖</a:t>
            </a:r>
            <a:endParaRPr sz="1425" b="1">
              <a:solidFill>
                <a:srgbClr val="466E92"/>
              </a:solidFill>
            </a:endParaRPr>
          </a:p>
        </p:txBody>
      </p:sp>
      <p:sp>
        <p:nvSpPr>
          <p:cNvPr id="10" name="矩形 9"/>
          <p:cNvSpPr>
            <a:spLocks noGrp="1"/>
          </p:cNvSpPr>
          <p:nvPr/>
        </p:nvSpPr>
        <p:spPr>
          <a:xfrm>
            <a:off x="9315450" y="2038350"/>
            <a:ext cx="1847850" cy="57150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政府、教育、金融、互联网、电信、制造、零售、汽车、医疗等。</a:t>
            </a:r>
            <a:endParaRPr sz="1165" b="0">
              <a:solidFill>
                <a:srgbClr val="5F7282"/>
              </a:solidFill>
            </a:endParaRPr>
          </a:p>
        </p:txBody>
      </p:sp>
      <p:sp>
        <p:nvSpPr>
          <p:cNvPr id="11" name="圆角矩形 10"/>
          <p:cNvSpPr>
            <a:spLocks noGrp="1"/>
          </p:cNvSpPr>
          <p:nvPr/>
        </p:nvSpPr>
        <p:spPr>
          <a:xfrm>
            <a:off x="9067800" y="2952750"/>
            <a:ext cx="2228850" cy="1143000"/>
          </a:xfrm>
          <a:prstGeom prst="roundRect">
            <a:avLst>
              <a:gd name="adj" fmla="val 6667"/>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2" name="圆角矩形 11"/>
          <p:cNvSpPr>
            <a:spLocks noGrp="1"/>
          </p:cNvSpPr>
          <p:nvPr/>
        </p:nvSpPr>
        <p:spPr>
          <a:xfrm>
            <a:off x="9067800" y="2952750"/>
            <a:ext cx="95250" cy="1143000"/>
          </a:xfrm>
          <a:prstGeom prst="roundRect">
            <a:avLst>
              <a:gd name="adj" fmla="val 40000"/>
            </a:avLst>
          </a:prstGeom>
          <a:solidFill>
            <a:srgbClr val="2FA6B6"/>
          </a:solidFill>
          <a:ln w="0">
            <a:noFill/>
            <a:prstDash val="solid"/>
          </a:ln>
        </p:spPr>
      </p:sp>
      <p:sp>
        <p:nvSpPr>
          <p:cNvPr id="13" name="矩形 12"/>
          <p:cNvSpPr>
            <a:spLocks noGrp="1"/>
          </p:cNvSpPr>
          <p:nvPr/>
        </p:nvSpPr>
        <p:spPr>
          <a:xfrm>
            <a:off x="9315450" y="3114675"/>
            <a:ext cx="1828800" cy="247650"/>
          </a:xfrm>
          <a:prstGeom prst="rect">
            <a:avLst/>
          </a:prstGeom>
          <a:noFill/>
          <a:ln w="0">
            <a:noFill/>
            <a:prstDash val="solid"/>
          </a:ln>
        </p:spPr>
        <p:txBody>
          <a:bodyPr/>
          <a:lstStyle/>
          <a:p>
            <a:pPr algn="l">
              <a:buNone/>
              <a:defRPr sz="1425" b="1">
                <a:solidFill>
                  <a:srgbClr val="2FA6B6"/>
                </a:solidFill>
              </a:defRPr>
            </a:pPr>
            <a:r>
              <a:rPr sz="1425" b="1">
                <a:solidFill>
                  <a:srgbClr val="2FA6B6"/>
                </a:solidFill>
              </a:rPr>
              <a:t>服务方式</a:t>
            </a:r>
            <a:endParaRPr sz="1425" b="1">
              <a:solidFill>
                <a:srgbClr val="2FA6B6"/>
              </a:solidFill>
            </a:endParaRPr>
          </a:p>
        </p:txBody>
      </p:sp>
      <p:sp>
        <p:nvSpPr>
          <p:cNvPr id="14" name="矩形 13"/>
          <p:cNvSpPr>
            <a:spLocks noGrp="1"/>
          </p:cNvSpPr>
          <p:nvPr/>
        </p:nvSpPr>
        <p:spPr>
          <a:xfrm>
            <a:off x="9315450" y="3448050"/>
            <a:ext cx="1847850" cy="57150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围绕客户业务场景提供咨询规划、定制开发与售后维护。</a:t>
            </a:r>
            <a:endParaRPr sz="1165" b="0">
              <a:solidFill>
                <a:srgbClr val="5F7282"/>
              </a:solidFill>
            </a:endParaRPr>
          </a:p>
        </p:txBody>
      </p:sp>
      <p:sp>
        <p:nvSpPr>
          <p:cNvPr id="15" name="圆角矩形 14"/>
          <p:cNvSpPr>
            <a:spLocks noGrp="1"/>
          </p:cNvSpPr>
          <p:nvPr/>
        </p:nvSpPr>
        <p:spPr>
          <a:xfrm>
            <a:off x="9067800" y="4362450"/>
            <a:ext cx="2228850" cy="1143000"/>
          </a:xfrm>
          <a:prstGeom prst="roundRect">
            <a:avLst>
              <a:gd name="adj" fmla="val 6667"/>
            </a:avLst>
          </a:prstGeom>
          <a:solidFill>
            <a:srgbClr val="FFFFFF"/>
          </a:solidFill>
          <a:ln w="9525">
            <a:solidFill>
              <a:srgbClr val="D6E4EE"/>
            </a:solidFill>
            <a:prstDash val="solid"/>
          </a:ln>
        </p:spPr>
        <p:style>
          <a:lnRef idx="0">
            <a:srgbClr val="FFFFFF"/>
          </a:lnRef>
          <a:fillRef idx="0">
            <a:srgbClr val="FFFFFF"/>
          </a:fillRef>
          <a:effectRef idx="4">
            <a:srgbClr val="FFFFFF"/>
          </a:effectRef>
          <a:fontRef idx="major"/>
        </p:style>
      </p:sp>
      <p:sp>
        <p:nvSpPr>
          <p:cNvPr id="16" name="圆角矩形 15"/>
          <p:cNvSpPr>
            <a:spLocks noGrp="1"/>
          </p:cNvSpPr>
          <p:nvPr/>
        </p:nvSpPr>
        <p:spPr>
          <a:xfrm>
            <a:off x="9067800" y="4362450"/>
            <a:ext cx="95250" cy="1143000"/>
          </a:xfrm>
          <a:prstGeom prst="roundRect">
            <a:avLst>
              <a:gd name="adj" fmla="val 40000"/>
            </a:avLst>
          </a:prstGeom>
          <a:solidFill>
            <a:srgbClr val="3BA780"/>
          </a:solidFill>
          <a:ln w="0">
            <a:noFill/>
            <a:prstDash val="solid"/>
          </a:ln>
        </p:spPr>
      </p:sp>
      <p:sp>
        <p:nvSpPr>
          <p:cNvPr id="17" name="矩形 16"/>
          <p:cNvSpPr>
            <a:spLocks noGrp="1"/>
          </p:cNvSpPr>
          <p:nvPr/>
        </p:nvSpPr>
        <p:spPr>
          <a:xfrm>
            <a:off x="9315450" y="4524375"/>
            <a:ext cx="1828800" cy="247650"/>
          </a:xfrm>
          <a:prstGeom prst="rect">
            <a:avLst/>
          </a:prstGeom>
          <a:noFill/>
          <a:ln w="0">
            <a:noFill/>
            <a:prstDash val="solid"/>
          </a:ln>
        </p:spPr>
        <p:txBody>
          <a:bodyPr/>
          <a:lstStyle/>
          <a:p>
            <a:pPr algn="l">
              <a:buNone/>
              <a:defRPr sz="1425" b="1">
                <a:solidFill>
                  <a:srgbClr val="3BA780"/>
                </a:solidFill>
              </a:defRPr>
            </a:pPr>
            <a:r>
              <a:rPr sz="1425" b="1">
                <a:solidFill>
                  <a:srgbClr val="3BA780"/>
                </a:solidFill>
              </a:rPr>
              <a:t>合作理念</a:t>
            </a:r>
            <a:endParaRPr sz="1425" b="1">
              <a:solidFill>
                <a:srgbClr val="3BA780"/>
              </a:solidFill>
            </a:endParaRPr>
          </a:p>
        </p:txBody>
      </p:sp>
      <p:sp>
        <p:nvSpPr>
          <p:cNvPr id="18" name="矩形 17"/>
          <p:cNvSpPr>
            <a:spLocks noGrp="1"/>
          </p:cNvSpPr>
          <p:nvPr/>
        </p:nvSpPr>
        <p:spPr>
          <a:xfrm>
            <a:off x="9315450" y="4857750"/>
            <a:ext cx="1847850" cy="571500"/>
          </a:xfrm>
          <a:prstGeom prst="rect">
            <a:avLst/>
          </a:prstGeom>
          <a:noFill/>
          <a:ln w="0">
            <a:noFill/>
            <a:prstDash val="solid"/>
          </a:ln>
        </p:spPr>
        <p:txBody>
          <a:bodyPr/>
          <a:lstStyle/>
          <a:p>
            <a:pPr algn="l">
              <a:buNone/>
              <a:defRPr sz="1165" b="0">
                <a:solidFill>
                  <a:srgbClr val="5F7282"/>
                </a:solidFill>
              </a:defRPr>
            </a:pPr>
            <a:r>
              <a:rPr sz="1165" b="0">
                <a:solidFill>
                  <a:srgbClr val="5F7282"/>
                </a:solidFill>
              </a:rPr>
              <a:t>以长期服务与持续迭代，支撑客户应用系统稳定运行。</a:t>
            </a:r>
            <a:endParaRPr sz="1165" b="0">
              <a:solidFill>
                <a:srgbClr val="5F7282"/>
              </a:solidFill>
            </a:endParaRPr>
          </a:p>
        </p:txBody>
      </p:sp>
      <p:pic>
        <p:nvPicPr>
          <p:cNvPr id="38" name="图片 5"/>
          <p:cNvPicPr>
            <a:picLocks noChangeAspect="1"/>
          </p:cNvPicPr>
          <p:nvPr/>
        </p:nvPicPr>
        <p:blipFill>
          <a:blip r:embed="rId1"/>
          <a:stretch>
            <a:fillRect/>
          </a:stretch>
        </p:blipFill>
        <p:spPr>
          <a:xfrm>
            <a:off x="859790" y="1657350"/>
            <a:ext cx="7671435" cy="36309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 name="圆角矩形 44"/>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2" name="圆角矩形 1"/>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3" name="矩形 2"/>
          <p:cNvSpPr>
            <a:spLocks noGrp="1"/>
          </p:cNvSpPr>
          <p:nvPr/>
        </p:nvSpPr>
        <p:spPr>
          <a:xfrm>
            <a:off x="1114425" y="447675"/>
            <a:ext cx="9525000" cy="457200"/>
          </a:xfrm>
          <a:prstGeom prst="rect">
            <a:avLst/>
          </a:prstGeom>
          <a:noFill/>
          <a:ln w="0">
            <a:noFill/>
            <a:prstDash val="solid"/>
          </a:ln>
        </p:spPr>
        <p:txBody>
          <a:bodyPr/>
          <a:lstStyle/>
          <a:p>
            <a:pPr algn="l">
              <a:buNone/>
              <a:defRPr sz="2325" b="1">
                <a:solidFill>
                  <a:srgbClr val="4E7799"/>
                </a:solidFill>
              </a:defRPr>
            </a:pPr>
            <a:r>
              <a:rPr sz="2325" b="1">
                <a:solidFill>
                  <a:srgbClr val="4E7799"/>
                </a:solidFill>
              </a:rPr>
              <a:t>成熟服务体系贯穿项目全周期</a:t>
            </a:r>
            <a:endParaRPr sz="2325" b="1">
              <a:solidFill>
                <a:srgbClr val="4E7799"/>
              </a:solidFill>
            </a:endParaRPr>
          </a:p>
        </p:txBody>
      </p:sp>
      <p:sp>
        <p:nvSpPr>
          <p:cNvPr id="4" name="矩形 3"/>
          <p:cNvSpPr>
            <a:spLocks noGrp="1"/>
          </p:cNvSpPr>
          <p:nvPr/>
        </p:nvSpPr>
        <p:spPr>
          <a:xfrm>
            <a:off x="742950" y="1066800"/>
            <a:ext cx="10668000" cy="285750"/>
          </a:xfrm>
          <a:prstGeom prst="rect">
            <a:avLst/>
          </a:prstGeom>
          <a:noFill/>
          <a:ln w="0">
            <a:noFill/>
            <a:prstDash val="solid"/>
          </a:ln>
        </p:spPr>
        <p:txBody>
          <a:bodyPr/>
          <a:lstStyle/>
          <a:p>
            <a:pPr algn="l">
              <a:buNone/>
              <a:defRPr sz="1350" b="0">
                <a:solidFill>
                  <a:srgbClr val="5F7282"/>
                </a:solidFill>
              </a:defRPr>
            </a:pPr>
            <a:r>
              <a:rPr sz="1350" b="0">
                <a:solidFill>
                  <a:srgbClr val="5F7282"/>
                </a:solidFill>
              </a:rPr>
              <a:t>咨询、设计、开发、测试、部署、运维六环节协同，项目管理贯穿启动、规划、执行与售后。</a:t>
            </a:r>
            <a:endParaRPr sz="1350" b="0">
              <a:solidFill>
                <a:srgbClr val="5F7282"/>
              </a:solidFill>
            </a:endParaRPr>
          </a:p>
        </p:txBody>
      </p:sp>
      <p:sp>
        <p:nvSpPr>
          <p:cNvPr id="46" name="椭圆 45"/>
          <p:cNvSpPr>
            <a:spLocks noGrp="1"/>
          </p:cNvSpPr>
          <p:nvPr/>
        </p:nvSpPr>
        <p:spPr>
          <a:xfrm>
            <a:off x="4478831" y="2800362"/>
            <a:ext cx="3779113" cy="3779113"/>
          </a:xfrm>
          <a:prstGeom prst="ellipse">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buNone/>
            </a:pPr>
            <a:endParaRPr sz="1200">
              <a:latin typeface="微软雅黑"/>
              <a:ea typeface="微软雅黑"/>
              <a:cs typeface="微软雅黑"/>
            </a:endParaRPr>
          </a:p>
        </p:txBody>
      </p:sp>
      <p:sp>
        <p:nvSpPr>
          <p:cNvPr id="47" name="Oval 295"/>
          <p:cNvSpPr>
            <a:spLocks noGrp="1"/>
          </p:cNvSpPr>
          <p:nvPr/>
        </p:nvSpPr>
        <p:spPr>
          <a:xfrm>
            <a:off x="8043909" y="4487677"/>
            <a:ext cx="628494" cy="620698"/>
          </a:xfrm>
          <a:prstGeom prst="ellipse">
            <a:avLst/>
          </a:prstGeom>
        </p:spPr>
        <p:style>
          <a:lnRef idx="3">
            <a:schemeClr val="lt1"/>
          </a:lnRef>
          <a:fillRef idx="1">
            <a:schemeClr val="accent5"/>
          </a:fillRef>
          <a:effectRef idx="1">
            <a:schemeClr val="accent5"/>
          </a:effectRef>
          <a:fontRef idx="minor">
            <a:schemeClr val="lt1"/>
          </a:fontRef>
        </p:style>
        <p:txBody>
          <a:bodyPr anchor="ctr"/>
          <a:lstStyle>
            <a:lvl1pPr defTabSz="137477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37477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37477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37477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37477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ctr">
              <a:lnSpc>
                <a:spcPct val="120000"/>
              </a:lnSpc>
              <a:spcBef>
                <a:spcPct val="0"/>
              </a:spcBef>
              <a:buFontTx/>
              <a:buNone/>
            </a:pPr>
            <a:endParaRPr sz="3500">
              <a:solidFill>
                <a:srgbClr val="FFFFFF"/>
              </a:solidFill>
              <a:latin typeface="微软雅黑"/>
              <a:ea typeface="微软雅黑"/>
              <a:cs typeface="微软雅黑"/>
            </a:endParaRPr>
          </a:p>
        </p:txBody>
      </p:sp>
      <p:sp>
        <p:nvSpPr>
          <p:cNvPr id="48" name="Oval 295"/>
          <p:cNvSpPr>
            <a:spLocks noGrp="1"/>
          </p:cNvSpPr>
          <p:nvPr/>
        </p:nvSpPr>
        <p:spPr>
          <a:xfrm>
            <a:off x="7576906" y="3161767"/>
            <a:ext cx="628494" cy="620698"/>
          </a:xfrm>
          <a:prstGeom prst="ellipse">
            <a:avLst/>
          </a:prstGeom>
          <a:solidFill>
            <a:schemeClr val="accent4">
              <a:lumMod val="60000"/>
              <a:lumOff val="40000"/>
            </a:schemeClr>
          </a:solidFill>
          <a:ln>
            <a:noFill/>
          </a:ln>
        </p:spPr>
        <p:txBody>
          <a:bodyPr anchor="ctr"/>
          <a:lstStyle>
            <a:lvl1pPr defTabSz="137477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37477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37477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37477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37477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ctr">
              <a:lnSpc>
                <a:spcPct val="120000"/>
              </a:lnSpc>
              <a:spcBef>
                <a:spcPct val="0"/>
              </a:spcBef>
              <a:buFontTx/>
              <a:buNone/>
            </a:pPr>
            <a:endParaRPr sz="3500">
              <a:solidFill>
                <a:srgbClr val="FFFFFF"/>
              </a:solidFill>
              <a:latin typeface="微软雅黑"/>
              <a:ea typeface="微软雅黑"/>
              <a:cs typeface="微软雅黑"/>
            </a:endParaRPr>
          </a:p>
        </p:txBody>
      </p:sp>
      <p:sp>
        <p:nvSpPr>
          <p:cNvPr id="49" name="Oval 295"/>
          <p:cNvSpPr>
            <a:spLocks noGrp="1"/>
          </p:cNvSpPr>
          <p:nvPr/>
        </p:nvSpPr>
        <p:spPr>
          <a:xfrm>
            <a:off x="6134466" y="2442890"/>
            <a:ext cx="628494" cy="620698"/>
          </a:xfrm>
          <a:prstGeom prst="ellipse">
            <a:avLst/>
          </a:prstGeom>
          <a:solidFill>
            <a:srgbClr val="3348B3"/>
          </a:solidFill>
          <a:ln>
            <a:noFill/>
          </a:ln>
        </p:spPr>
        <p:txBody>
          <a:bodyPr anchor="ctr"/>
          <a:lstStyle>
            <a:lvl1pPr defTabSz="137477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37477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37477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37477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37477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ctr">
              <a:lnSpc>
                <a:spcPct val="120000"/>
              </a:lnSpc>
              <a:spcBef>
                <a:spcPct val="0"/>
              </a:spcBef>
              <a:buFontTx/>
              <a:buNone/>
            </a:pPr>
            <a:endParaRPr sz="3500">
              <a:solidFill>
                <a:srgbClr val="FFFFFF"/>
              </a:solidFill>
              <a:latin typeface="微软雅黑"/>
              <a:ea typeface="微软雅黑"/>
              <a:cs typeface="微软雅黑"/>
            </a:endParaRPr>
          </a:p>
        </p:txBody>
      </p:sp>
      <p:sp>
        <p:nvSpPr>
          <p:cNvPr id="50" name="TextBox 13"/>
          <p:cNvSpPr>
            <a:spLocks noGrp="1"/>
          </p:cNvSpPr>
          <p:nvPr/>
        </p:nvSpPr>
        <p:spPr>
          <a:xfrm>
            <a:off x="4303435" y="1438287"/>
            <a:ext cx="4368968" cy="904415"/>
          </a:xfrm>
          <a:prstGeom prst="rect">
            <a:avLst/>
          </a:prstGeom>
          <a:noFill/>
          <a:ln>
            <a:noFill/>
          </a:ln>
        </p:spPr>
        <p:txBody>
          <a:bodyPr wrap="square" lIns="0" tIns="0" rIns="0" bIns="0">
            <a:spAutoFit/>
          </a:bodyPr>
          <a:lstStyle>
            <a:lvl1pPr defTabSz="121602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21602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21602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21602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21602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ctr">
              <a:lnSpc>
                <a:spcPct val="120000"/>
              </a:lnSpc>
              <a:spcBef>
                <a:spcPct val="0"/>
              </a:spcBef>
              <a:spcAft>
                <a:spcPts val="300"/>
              </a:spcAft>
              <a:buNone/>
            </a:pPr>
            <a:r>
              <a:rPr sz="2000" b="1">
                <a:solidFill>
                  <a:schemeClr val="tx1"/>
                </a:solidFill>
                <a:effectLst>
                  <a:outerShdw blurRad="38100" dist="19050" dir="2700000" algn="tl" rotWithShape="0">
                    <a:schemeClr val="dk1">
                      <a:alpha val="40000"/>
                    </a:schemeClr>
                  </a:outerShdw>
                </a:effectLst>
                <a:latin typeface="微软雅黑 Light"/>
                <a:ea typeface="微软雅黑 Light"/>
                <a:cs typeface="微软雅黑 Light"/>
              </a:rPr>
              <a:t>开发</a:t>
            </a:r>
            <a:endParaRPr sz="2000" b="1">
              <a:solidFill>
                <a:schemeClr val="tx1"/>
              </a:solidFill>
              <a:effectLst>
                <a:outerShdw blurRad="38100" dist="19050" dir="2700000" algn="tl" rotWithShape="0">
                  <a:schemeClr val="dk1">
                    <a:alpha val="40000"/>
                  </a:schemeClr>
                </a:outerShdw>
              </a:effectLst>
              <a:latin typeface="微软雅黑 Light"/>
              <a:ea typeface="微软雅黑 Light"/>
              <a:cs typeface="微软雅黑 Light"/>
            </a:endParaRPr>
          </a:p>
          <a:p>
            <a:pPr>
              <a:lnSpc>
                <a:spcPct val="120000"/>
              </a:lnSpc>
              <a:spcBef>
                <a:spcPct val="0"/>
              </a:spcBef>
              <a:buNone/>
            </a:pPr>
            <a:r>
              <a:rPr sz="1400">
                <a:solidFill>
                  <a:schemeClr val="bg1">
                    <a:lumMod val="50000"/>
                  </a:schemeClr>
                </a:solidFill>
                <a:latin typeface="微软雅黑 Light"/>
                <a:ea typeface="微软雅黑 Light"/>
                <a:cs typeface="微软雅黑 Light"/>
              </a:rPr>
              <a:t>多年互联网软件系统架构研发经验，专注软件系统安全稳定性、可靠可用性、扩展性架构分析设计</a:t>
            </a:r>
            <a:endParaRPr sz="1400">
              <a:solidFill>
                <a:schemeClr val="bg1">
                  <a:lumMod val="50000"/>
                </a:schemeClr>
              </a:solidFill>
              <a:latin typeface="微软雅黑 Light"/>
              <a:ea typeface="微软雅黑 Light"/>
              <a:cs typeface="微软雅黑 Light"/>
            </a:endParaRPr>
          </a:p>
        </p:txBody>
      </p:sp>
      <p:sp>
        <p:nvSpPr>
          <p:cNvPr id="51" name="Freeform 360"/>
          <p:cNvSpPr>
            <a:spLocks noGrp="1"/>
          </p:cNvSpPr>
          <p:nvPr/>
        </p:nvSpPr>
        <p:spPr>
          <a:xfrm>
            <a:off x="6276485" y="2610934"/>
            <a:ext cx="343060" cy="246576"/>
          </a:xfrm>
          <a:custGeom>
            <a:avLst/>
            <a:gdLst>
              <a:gd name="T0" fmla="*/ 0 w 104"/>
              <a:gd name="T1" fmla="*/ 2147483646 h 82"/>
              <a:gd name="T2" fmla="*/ 2147483646 w 104"/>
              <a:gd name="T3" fmla="*/ 2147483646 h 82"/>
              <a:gd name="T4" fmla="*/ 2147483646 w 104"/>
              <a:gd name="T5" fmla="*/ 2147483646 h 82"/>
              <a:gd name="T6" fmla="*/ 2147483646 w 104"/>
              <a:gd name="T7" fmla="*/ 2147483646 h 82"/>
              <a:gd name="T8" fmla="*/ 2147483646 w 104"/>
              <a:gd name="T9" fmla="*/ 2147483646 h 82"/>
              <a:gd name="T10" fmla="*/ 2147483646 w 104"/>
              <a:gd name="T11" fmla="*/ 2147483646 h 82"/>
              <a:gd name="T12" fmla="*/ 2147483646 w 104"/>
              <a:gd name="T13" fmla="*/ 2147483646 h 82"/>
              <a:gd name="T14" fmla="*/ 2147483646 w 104"/>
              <a:gd name="T15" fmla="*/ 2147483646 h 82"/>
              <a:gd name="T16" fmla="*/ 2147483646 w 104"/>
              <a:gd name="T17" fmla="*/ 2147483646 h 82"/>
              <a:gd name="T18" fmla="*/ 2147483646 w 104"/>
              <a:gd name="T19" fmla="*/ 2147483646 h 82"/>
              <a:gd name="T20" fmla="*/ 2147483646 w 104"/>
              <a:gd name="T21" fmla="*/ 2147483646 h 82"/>
              <a:gd name="T22" fmla="*/ 2147483646 w 104"/>
              <a:gd name="T23" fmla="*/ 2147483646 h 82"/>
              <a:gd name="T24" fmla="*/ 2147483646 w 104"/>
              <a:gd name="T25" fmla="*/ 2147483646 h 82"/>
              <a:gd name="T26" fmla="*/ 2147483646 w 104"/>
              <a:gd name="T27" fmla="*/ 2147483646 h 82"/>
              <a:gd name="T28" fmla="*/ 2147483646 w 104"/>
              <a:gd name="T29" fmla="*/ 2147483646 h 82"/>
              <a:gd name="T30" fmla="*/ 2147483646 w 104"/>
              <a:gd name="T31" fmla="*/ 2147483646 h 82"/>
              <a:gd name="T32" fmla="*/ 2147483646 w 104"/>
              <a:gd name="T33" fmla="*/ 2147483646 h 82"/>
              <a:gd name="T34" fmla="*/ 2147483646 w 104"/>
              <a:gd name="T35" fmla="*/ 2147483646 h 82"/>
              <a:gd name="T36" fmla="*/ 2147483646 w 104"/>
              <a:gd name="T37" fmla="*/ 2147483646 h 82"/>
              <a:gd name="T38" fmla="*/ 2147483646 w 104"/>
              <a:gd name="T39" fmla="*/ 2147483646 h 82"/>
              <a:gd name="T40" fmla="*/ 2147483646 w 104"/>
              <a:gd name="T41" fmla="*/ 2147483646 h 82"/>
              <a:gd name="T42" fmla="*/ 2147483646 w 104"/>
              <a:gd name="T43" fmla="*/ 2147483646 h 82"/>
              <a:gd name="T44" fmla="*/ 2147483646 w 104"/>
              <a:gd name="T45" fmla="*/ 2147483646 h 82"/>
              <a:gd name="T46" fmla="*/ 2147483646 w 104"/>
              <a:gd name="T47" fmla="*/ 2147483646 h 82"/>
              <a:gd name="T48" fmla="*/ 2147483646 w 104"/>
              <a:gd name="T49" fmla="*/ 2147483646 h 82"/>
              <a:gd name="T50" fmla="*/ 2147483646 w 104"/>
              <a:gd name="T51" fmla="*/ 2147483646 h 82"/>
              <a:gd name="T52" fmla="*/ 2147483646 w 104"/>
              <a:gd name="T53" fmla="*/ 2147483646 h 82"/>
              <a:gd name="T54" fmla="*/ 2147483646 w 104"/>
              <a:gd name="T55" fmla="*/ 2147483646 h 82"/>
              <a:gd name="T56" fmla="*/ 2147483646 w 104"/>
              <a:gd name="T57" fmla="*/ 2147483646 h 82"/>
              <a:gd name="T58" fmla="*/ 2147483646 w 104"/>
              <a:gd name="T59" fmla="*/ 2147483646 h 82"/>
              <a:gd name="T60" fmla="*/ 2147483646 w 104"/>
              <a:gd name="T61" fmla="*/ 2147483646 h 82"/>
              <a:gd name="T62" fmla="*/ 2147483646 w 104"/>
              <a:gd name="T63" fmla="*/ 2147483646 h 82"/>
              <a:gd name="T64" fmla="*/ 2147483646 w 104"/>
              <a:gd name="T65" fmla="*/ 2147483646 h 82"/>
              <a:gd name="T66" fmla="*/ 2147483646 w 104"/>
              <a:gd name="T67" fmla="*/ 2147483646 h 82"/>
              <a:gd name="T68" fmla="*/ 2147483646 w 104"/>
              <a:gd name="T69" fmla="*/ 2147483646 h 82"/>
              <a:gd name="T70" fmla="*/ 2147483646 w 104"/>
              <a:gd name="T71" fmla="*/ 2147483646 h 82"/>
              <a:gd name="T72" fmla="*/ 2147483646 w 104"/>
              <a:gd name="T73" fmla="*/ 2147483646 h 82"/>
              <a:gd name="T74" fmla="*/ 2147483646 w 104"/>
              <a:gd name="T75" fmla="*/ 2147483646 h 82"/>
              <a:gd name="T76" fmla="*/ 2147483646 w 104"/>
              <a:gd name="T77" fmla="*/ 2147483646 h 82"/>
              <a:gd name="T78" fmla="*/ 2147483646 w 104"/>
              <a:gd name="T79" fmla="*/ 2147483646 h 82"/>
              <a:gd name="T80" fmla="*/ 2147483646 w 104"/>
              <a:gd name="T81" fmla="*/ 2147483646 h 82"/>
              <a:gd name="T82" fmla="*/ 2147483646 w 104"/>
              <a:gd name="T83" fmla="*/ 2147483646 h 82"/>
              <a:gd name="T84" fmla="*/ 2147483646 w 104"/>
              <a:gd name="T85" fmla="*/ 2147483646 h 82"/>
              <a:gd name="T86" fmla="*/ 2147483646 w 104"/>
              <a:gd name="T87" fmla="*/ 2147483646 h 82"/>
              <a:gd name="T88" fmla="*/ 2147483646 w 104"/>
              <a:gd name="T89" fmla="*/ 2147483646 h 82"/>
              <a:gd name="T90" fmla="*/ 2147483646 w 104"/>
              <a:gd name="T91" fmla="*/ 2147483646 h 82"/>
              <a:gd name="T92" fmla="*/ 2147483646 w 104"/>
              <a:gd name="T93" fmla="*/ 2147483646 h 82"/>
              <a:gd name="T94" fmla="*/ 2147483646 w 104"/>
              <a:gd name="T95" fmla="*/ 2147483646 h 82"/>
              <a:gd name="T96" fmla="*/ 2147483646 w 104"/>
              <a:gd name="T97" fmla="*/ 2147483646 h 82"/>
              <a:gd name="T98" fmla="*/ 2147483646 w 104"/>
              <a:gd name="T99" fmla="*/ 2147483646 h 82"/>
              <a:gd name="T100" fmla="*/ 2147483646 w 104"/>
              <a:gd name="T101" fmla="*/ 2147483646 h 82"/>
              <a:gd name="T102" fmla="*/ 2147483646 w 104"/>
              <a:gd name="T103" fmla="*/ 2147483646 h 82"/>
              <a:gd name="T104" fmla="*/ 2147483646 w 104"/>
              <a:gd name="T105" fmla="*/ 2147483646 h 82"/>
              <a:gd name="T106" fmla="*/ 2147483646 w 104"/>
              <a:gd name="T107" fmla="*/ 2147483646 h 82"/>
              <a:gd name="T108" fmla="*/ 2147483646 w 104"/>
              <a:gd name="T109" fmla="*/ 2147483646 h 82"/>
              <a:gd name="T110" fmla="*/ 2147483646 w 104"/>
              <a:gd name="T111" fmla="*/ 2147483646 h 82"/>
              <a:gd name="T112" fmla="*/ 2147483646 w 104"/>
              <a:gd name="T113" fmla="*/ 2147483646 h 82"/>
              <a:gd name="T114" fmla="*/ 2147483646 w 104"/>
              <a:gd name="T115" fmla="*/ 2147483646 h 82"/>
              <a:gd name="T116" fmla="*/ 2147483646 w 104"/>
              <a:gd name="T117" fmla="*/ 2147483646 h 82"/>
              <a:gd name="T118" fmla="*/ 2147483646 w 104"/>
              <a:gd name="T119" fmla="*/ 2147483646 h 82"/>
              <a:gd name="T120" fmla="*/ 2147483646 w 104"/>
              <a:gd name="T121" fmla="*/ 2147483646 h 82"/>
              <a:gd name="T122" fmla="*/ 2147483646 w 104"/>
              <a:gd name="T123" fmla="*/ 2147483646 h 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rect l="0" t="0" r="r" b="b"/>
            <a:pathLst>
              <a:path w="104" h="82">
                <a:moveTo>
                  <a:pt x="104" y="76"/>
                </a:moveTo>
                <a:cubicBezTo>
                  <a:pt x="87" y="51"/>
                  <a:pt x="87" y="51"/>
                  <a:pt x="87" y="51"/>
                </a:cubicBezTo>
                <a:cubicBezTo>
                  <a:pt x="86" y="50"/>
                  <a:pt x="86" y="50"/>
                  <a:pt x="86" y="50"/>
                </a:cubicBezTo>
                <a:cubicBezTo>
                  <a:pt x="85" y="50"/>
                  <a:pt x="85" y="49"/>
                  <a:pt x="84" y="49"/>
                </a:cubicBezTo>
                <a:cubicBezTo>
                  <a:pt x="84" y="49"/>
                  <a:pt x="83" y="49"/>
                  <a:pt x="82" y="49"/>
                </a:cubicBezTo>
                <a:cubicBezTo>
                  <a:pt x="82" y="49"/>
                  <a:pt x="82" y="49"/>
                  <a:pt x="82" y="49"/>
                </a:cubicBezTo>
                <a:cubicBezTo>
                  <a:pt x="85" y="48"/>
                  <a:pt x="87" y="46"/>
                  <a:pt x="87" y="44"/>
                </a:cubicBezTo>
                <a:cubicBezTo>
                  <a:pt x="87" y="5"/>
                  <a:pt x="87" y="5"/>
                  <a:pt x="87" y="5"/>
                </a:cubicBezTo>
                <a:cubicBezTo>
                  <a:pt x="87" y="2"/>
                  <a:pt x="84" y="0"/>
                  <a:pt x="82" y="0"/>
                </a:cubicBezTo>
                <a:cubicBezTo>
                  <a:pt x="22" y="0"/>
                  <a:pt x="22" y="0"/>
                  <a:pt x="22" y="0"/>
                </a:cubicBezTo>
                <a:cubicBezTo>
                  <a:pt x="20" y="0"/>
                  <a:pt x="17" y="2"/>
                  <a:pt x="17" y="5"/>
                </a:cubicBezTo>
                <a:cubicBezTo>
                  <a:pt x="17" y="44"/>
                  <a:pt x="17" y="44"/>
                  <a:pt x="17" y="44"/>
                </a:cubicBezTo>
                <a:cubicBezTo>
                  <a:pt x="17" y="46"/>
                  <a:pt x="19" y="48"/>
                  <a:pt x="22" y="49"/>
                </a:cubicBezTo>
                <a:cubicBezTo>
                  <a:pt x="22" y="49"/>
                  <a:pt x="22" y="49"/>
                  <a:pt x="22" y="49"/>
                </a:cubicBezTo>
                <a:cubicBezTo>
                  <a:pt x="21" y="49"/>
                  <a:pt x="20" y="49"/>
                  <a:pt x="20" y="49"/>
                </a:cubicBezTo>
                <a:cubicBezTo>
                  <a:pt x="19" y="49"/>
                  <a:pt x="19" y="50"/>
                  <a:pt x="18" y="50"/>
                </a:cubicBezTo>
                <a:cubicBezTo>
                  <a:pt x="18" y="50"/>
                  <a:pt x="18" y="50"/>
                  <a:pt x="17" y="51"/>
                </a:cubicBezTo>
                <a:cubicBezTo>
                  <a:pt x="0" y="76"/>
                  <a:pt x="0" y="76"/>
                  <a:pt x="0" y="76"/>
                </a:cubicBezTo>
                <a:cubicBezTo>
                  <a:pt x="0" y="77"/>
                  <a:pt x="0" y="78"/>
                  <a:pt x="0" y="78"/>
                </a:cubicBezTo>
                <a:cubicBezTo>
                  <a:pt x="0" y="79"/>
                  <a:pt x="0" y="80"/>
                  <a:pt x="0" y="80"/>
                </a:cubicBezTo>
                <a:cubicBezTo>
                  <a:pt x="1" y="81"/>
                  <a:pt x="1" y="81"/>
                  <a:pt x="2" y="81"/>
                </a:cubicBezTo>
                <a:cubicBezTo>
                  <a:pt x="3" y="81"/>
                  <a:pt x="4" y="82"/>
                  <a:pt x="5" y="82"/>
                </a:cubicBezTo>
                <a:cubicBezTo>
                  <a:pt x="99" y="82"/>
                  <a:pt x="99" y="82"/>
                  <a:pt x="99" y="82"/>
                </a:cubicBezTo>
                <a:cubicBezTo>
                  <a:pt x="101" y="82"/>
                  <a:pt x="101" y="81"/>
                  <a:pt x="102" y="81"/>
                </a:cubicBezTo>
                <a:cubicBezTo>
                  <a:pt x="103" y="81"/>
                  <a:pt x="104" y="81"/>
                  <a:pt x="104" y="80"/>
                </a:cubicBezTo>
                <a:cubicBezTo>
                  <a:pt x="104" y="80"/>
                  <a:pt x="104" y="79"/>
                  <a:pt x="104" y="78"/>
                </a:cubicBezTo>
                <a:cubicBezTo>
                  <a:pt x="104" y="78"/>
                  <a:pt x="104" y="77"/>
                  <a:pt x="104" y="76"/>
                </a:cubicBezTo>
                <a:close/>
                <a:moveTo>
                  <a:pt x="86" y="60"/>
                </a:moveTo>
                <a:cubicBezTo>
                  <a:pt x="86" y="60"/>
                  <a:pt x="87" y="60"/>
                  <a:pt x="87" y="60"/>
                </a:cubicBezTo>
                <a:cubicBezTo>
                  <a:pt x="87" y="61"/>
                  <a:pt x="87" y="61"/>
                  <a:pt x="87" y="61"/>
                </a:cubicBezTo>
                <a:cubicBezTo>
                  <a:pt x="87" y="61"/>
                  <a:pt x="87" y="61"/>
                  <a:pt x="87" y="61"/>
                </a:cubicBezTo>
                <a:cubicBezTo>
                  <a:pt x="87" y="61"/>
                  <a:pt x="87" y="61"/>
                  <a:pt x="87" y="61"/>
                </a:cubicBezTo>
                <a:cubicBezTo>
                  <a:pt x="87" y="61"/>
                  <a:pt x="87" y="62"/>
                  <a:pt x="87" y="62"/>
                </a:cubicBezTo>
                <a:cubicBezTo>
                  <a:pt x="87" y="62"/>
                  <a:pt x="87" y="62"/>
                  <a:pt x="86" y="62"/>
                </a:cubicBezTo>
                <a:cubicBezTo>
                  <a:pt x="82" y="62"/>
                  <a:pt x="82" y="62"/>
                  <a:pt x="82" y="62"/>
                </a:cubicBezTo>
                <a:cubicBezTo>
                  <a:pt x="82" y="62"/>
                  <a:pt x="82" y="62"/>
                  <a:pt x="82" y="62"/>
                </a:cubicBezTo>
                <a:cubicBezTo>
                  <a:pt x="82" y="62"/>
                  <a:pt x="82" y="61"/>
                  <a:pt x="81" y="61"/>
                </a:cubicBezTo>
                <a:cubicBezTo>
                  <a:pt x="81" y="61"/>
                  <a:pt x="81" y="61"/>
                  <a:pt x="81" y="61"/>
                </a:cubicBezTo>
                <a:cubicBezTo>
                  <a:pt x="81" y="61"/>
                  <a:pt x="81" y="61"/>
                  <a:pt x="81" y="61"/>
                </a:cubicBezTo>
                <a:cubicBezTo>
                  <a:pt x="80" y="60"/>
                  <a:pt x="80" y="60"/>
                  <a:pt x="80" y="60"/>
                </a:cubicBezTo>
                <a:cubicBezTo>
                  <a:pt x="80" y="60"/>
                  <a:pt x="80" y="60"/>
                  <a:pt x="80" y="60"/>
                </a:cubicBezTo>
                <a:cubicBezTo>
                  <a:pt x="80" y="59"/>
                  <a:pt x="80" y="59"/>
                  <a:pt x="80" y="59"/>
                </a:cubicBezTo>
                <a:cubicBezTo>
                  <a:pt x="81" y="59"/>
                  <a:pt x="81" y="59"/>
                  <a:pt x="81" y="59"/>
                </a:cubicBezTo>
                <a:cubicBezTo>
                  <a:pt x="81" y="59"/>
                  <a:pt x="81" y="59"/>
                  <a:pt x="81" y="59"/>
                </a:cubicBezTo>
                <a:cubicBezTo>
                  <a:pt x="85" y="59"/>
                  <a:pt x="85" y="59"/>
                  <a:pt x="85" y="59"/>
                </a:cubicBezTo>
                <a:cubicBezTo>
                  <a:pt x="85" y="59"/>
                  <a:pt x="85" y="59"/>
                  <a:pt x="86" y="59"/>
                </a:cubicBezTo>
                <a:cubicBezTo>
                  <a:pt x="86" y="59"/>
                  <a:pt x="86" y="59"/>
                  <a:pt x="86" y="59"/>
                </a:cubicBezTo>
                <a:cubicBezTo>
                  <a:pt x="86" y="59"/>
                  <a:pt x="86" y="59"/>
                  <a:pt x="86" y="60"/>
                </a:cubicBezTo>
                <a:close/>
                <a:moveTo>
                  <a:pt x="85" y="57"/>
                </a:moveTo>
                <a:cubicBezTo>
                  <a:pt x="85" y="57"/>
                  <a:pt x="85" y="57"/>
                  <a:pt x="85" y="57"/>
                </a:cubicBezTo>
                <a:cubicBezTo>
                  <a:pt x="86" y="58"/>
                  <a:pt x="86" y="58"/>
                  <a:pt x="86" y="58"/>
                </a:cubicBezTo>
                <a:cubicBezTo>
                  <a:pt x="86" y="58"/>
                  <a:pt x="86" y="58"/>
                  <a:pt x="86" y="58"/>
                </a:cubicBezTo>
                <a:cubicBezTo>
                  <a:pt x="86" y="58"/>
                  <a:pt x="86" y="58"/>
                  <a:pt x="86" y="59"/>
                </a:cubicBezTo>
                <a:cubicBezTo>
                  <a:pt x="85" y="59"/>
                  <a:pt x="85" y="59"/>
                  <a:pt x="85" y="59"/>
                </a:cubicBezTo>
                <a:cubicBezTo>
                  <a:pt x="85" y="59"/>
                  <a:pt x="85" y="59"/>
                  <a:pt x="85" y="59"/>
                </a:cubicBezTo>
                <a:cubicBezTo>
                  <a:pt x="81" y="59"/>
                  <a:pt x="81" y="59"/>
                  <a:pt x="81" y="59"/>
                </a:cubicBezTo>
                <a:cubicBezTo>
                  <a:pt x="81" y="59"/>
                  <a:pt x="81" y="59"/>
                  <a:pt x="80" y="59"/>
                </a:cubicBezTo>
                <a:cubicBezTo>
                  <a:pt x="80" y="59"/>
                  <a:pt x="80" y="59"/>
                  <a:pt x="80" y="59"/>
                </a:cubicBezTo>
                <a:cubicBezTo>
                  <a:pt x="80" y="58"/>
                  <a:pt x="80" y="58"/>
                  <a:pt x="80" y="58"/>
                </a:cubicBezTo>
                <a:cubicBezTo>
                  <a:pt x="80" y="58"/>
                  <a:pt x="80" y="58"/>
                  <a:pt x="80" y="58"/>
                </a:cubicBezTo>
                <a:cubicBezTo>
                  <a:pt x="79" y="57"/>
                  <a:pt x="79" y="57"/>
                  <a:pt x="79" y="57"/>
                </a:cubicBezTo>
                <a:cubicBezTo>
                  <a:pt x="79" y="57"/>
                  <a:pt x="79" y="57"/>
                  <a:pt x="79" y="57"/>
                </a:cubicBezTo>
                <a:cubicBezTo>
                  <a:pt x="79" y="57"/>
                  <a:pt x="79" y="57"/>
                  <a:pt x="79" y="57"/>
                </a:cubicBezTo>
                <a:cubicBezTo>
                  <a:pt x="79" y="57"/>
                  <a:pt x="79" y="57"/>
                  <a:pt x="79" y="57"/>
                </a:cubicBezTo>
                <a:cubicBezTo>
                  <a:pt x="80" y="56"/>
                  <a:pt x="80" y="56"/>
                  <a:pt x="80" y="56"/>
                </a:cubicBezTo>
                <a:cubicBezTo>
                  <a:pt x="84" y="56"/>
                  <a:pt x="84" y="56"/>
                  <a:pt x="84" y="56"/>
                </a:cubicBezTo>
                <a:cubicBezTo>
                  <a:pt x="84" y="56"/>
                  <a:pt x="84" y="56"/>
                  <a:pt x="84" y="57"/>
                </a:cubicBezTo>
                <a:cubicBezTo>
                  <a:pt x="84" y="57"/>
                  <a:pt x="84" y="57"/>
                  <a:pt x="85" y="57"/>
                </a:cubicBezTo>
                <a:cubicBezTo>
                  <a:pt x="85" y="57"/>
                  <a:pt x="85" y="57"/>
                  <a:pt x="85" y="57"/>
                </a:cubicBezTo>
                <a:close/>
                <a:moveTo>
                  <a:pt x="83" y="54"/>
                </a:moveTo>
                <a:cubicBezTo>
                  <a:pt x="84" y="54"/>
                  <a:pt x="84" y="54"/>
                  <a:pt x="84" y="55"/>
                </a:cubicBezTo>
                <a:cubicBezTo>
                  <a:pt x="84" y="56"/>
                  <a:pt x="84" y="56"/>
                  <a:pt x="84" y="56"/>
                </a:cubicBezTo>
                <a:cubicBezTo>
                  <a:pt x="84" y="56"/>
                  <a:pt x="84" y="56"/>
                  <a:pt x="84" y="56"/>
                </a:cubicBezTo>
                <a:cubicBezTo>
                  <a:pt x="84" y="56"/>
                  <a:pt x="84" y="56"/>
                  <a:pt x="84" y="56"/>
                </a:cubicBezTo>
                <a:cubicBezTo>
                  <a:pt x="84" y="56"/>
                  <a:pt x="84" y="56"/>
                  <a:pt x="84" y="56"/>
                </a:cubicBezTo>
                <a:cubicBezTo>
                  <a:pt x="84" y="56"/>
                  <a:pt x="84" y="56"/>
                  <a:pt x="83" y="56"/>
                </a:cubicBezTo>
                <a:cubicBezTo>
                  <a:pt x="80" y="56"/>
                  <a:pt x="80" y="56"/>
                  <a:pt x="80" y="56"/>
                </a:cubicBezTo>
                <a:cubicBezTo>
                  <a:pt x="80" y="56"/>
                  <a:pt x="79" y="56"/>
                  <a:pt x="79" y="56"/>
                </a:cubicBezTo>
                <a:cubicBezTo>
                  <a:pt x="79" y="56"/>
                  <a:pt x="79" y="56"/>
                  <a:pt x="79" y="56"/>
                </a:cubicBezTo>
                <a:cubicBezTo>
                  <a:pt x="79" y="56"/>
                  <a:pt x="79" y="56"/>
                  <a:pt x="79" y="56"/>
                </a:cubicBezTo>
                <a:cubicBezTo>
                  <a:pt x="78" y="56"/>
                  <a:pt x="78" y="56"/>
                  <a:pt x="78" y="56"/>
                </a:cubicBezTo>
                <a:cubicBezTo>
                  <a:pt x="78" y="55"/>
                  <a:pt x="78" y="55"/>
                  <a:pt x="78" y="55"/>
                </a:cubicBezTo>
                <a:cubicBezTo>
                  <a:pt x="78" y="54"/>
                  <a:pt x="78" y="54"/>
                  <a:pt x="78" y="54"/>
                </a:cubicBezTo>
                <a:cubicBezTo>
                  <a:pt x="78" y="54"/>
                  <a:pt x="78" y="54"/>
                  <a:pt x="78" y="54"/>
                </a:cubicBezTo>
                <a:cubicBezTo>
                  <a:pt x="78" y="54"/>
                  <a:pt x="78" y="54"/>
                  <a:pt x="78" y="54"/>
                </a:cubicBezTo>
                <a:cubicBezTo>
                  <a:pt x="78" y="54"/>
                  <a:pt x="79" y="54"/>
                  <a:pt x="79" y="54"/>
                </a:cubicBezTo>
                <a:cubicBezTo>
                  <a:pt x="82" y="54"/>
                  <a:pt x="82" y="54"/>
                  <a:pt x="82" y="54"/>
                </a:cubicBezTo>
                <a:cubicBezTo>
                  <a:pt x="82" y="54"/>
                  <a:pt x="83" y="54"/>
                  <a:pt x="83" y="54"/>
                </a:cubicBezTo>
                <a:cubicBezTo>
                  <a:pt x="83" y="54"/>
                  <a:pt x="83" y="54"/>
                  <a:pt x="83" y="54"/>
                </a:cubicBezTo>
                <a:cubicBezTo>
                  <a:pt x="83" y="54"/>
                  <a:pt x="83" y="54"/>
                  <a:pt x="83" y="54"/>
                </a:cubicBezTo>
                <a:close/>
                <a:moveTo>
                  <a:pt x="52" y="52"/>
                </a:moveTo>
                <a:cubicBezTo>
                  <a:pt x="52" y="52"/>
                  <a:pt x="53" y="52"/>
                  <a:pt x="53" y="52"/>
                </a:cubicBezTo>
                <a:cubicBezTo>
                  <a:pt x="53" y="52"/>
                  <a:pt x="53" y="52"/>
                  <a:pt x="53" y="52"/>
                </a:cubicBezTo>
                <a:cubicBezTo>
                  <a:pt x="53" y="52"/>
                  <a:pt x="53" y="52"/>
                  <a:pt x="53" y="52"/>
                </a:cubicBezTo>
                <a:cubicBezTo>
                  <a:pt x="57" y="52"/>
                  <a:pt x="57" y="52"/>
                  <a:pt x="57" y="52"/>
                </a:cubicBezTo>
                <a:cubicBezTo>
                  <a:pt x="57" y="52"/>
                  <a:pt x="57" y="52"/>
                  <a:pt x="57" y="52"/>
                </a:cubicBezTo>
                <a:cubicBezTo>
                  <a:pt x="57" y="52"/>
                  <a:pt x="57" y="52"/>
                  <a:pt x="58" y="52"/>
                </a:cubicBezTo>
                <a:cubicBezTo>
                  <a:pt x="58" y="52"/>
                  <a:pt x="58" y="52"/>
                  <a:pt x="58" y="52"/>
                </a:cubicBezTo>
                <a:cubicBezTo>
                  <a:pt x="58" y="52"/>
                  <a:pt x="58" y="52"/>
                  <a:pt x="58" y="52"/>
                </a:cubicBezTo>
                <a:cubicBezTo>
                  <a:pt x="58" y="53"/>
                  <a:pt x="58" y="53"/>
                  <a:pt x="58" y="53"/>
                </a:cubicBezTo>
                <a:cubicBezTo>
                  <a:pt x="58" y="53"/>
                  <a:pt x="58" y="53"/>
                  <a:pt x="58" y="53"/>
                </a:cubicBezTo>
                <a:cubicBezTo>
                  <a:pt x="58" y="53"/>
                  <a:pt x="58" y="53"/>
                  <a:pt x="58" y="53"/>
                </a:cubicBezTo>
                <a:cubicBezTo>
                  <a:pt x="58" y="54"/>
                  <a:pt x="57" y="54"/>
                  <a:pt x="57" y="54"/>
                </a:cubicBezTo>
                <a:cubicBezTo>
                  <a:pt x="57" y="54"/>
                  <a:pt x="57" y="54"/>
                  <a:pt x="57" y="54"/>
                </a:cubicBezTo>
                <a:cubicBezTo>
                  <a:pt x="53" y="54"/>
                  <a:pt x="53" y="54"/>
                  <a:pt x="53" y="54"/>
                </a:cubicBezTo>
                <a:cubicBezTo>
                  <a:pt x="53" y="54"/>
                  <a:pt x="53" y="54"/>
                  <a:pt x="53" y="54"/>
                </a:cubicBezTo>
                <a:cubicBezTo>
                  <a:pt x="53" y="54"/>
                  <a:pt x="53" y="54"/>
                  <a:pt x="53" y="53"/>
                </a:cubicBezTo>
                <a:cubicBezTo>
                  <a:pt x="53" y="53"/>
                  <a:pt x="52" y="53"/>
                  <a:pt x="52" y="53"/>
                </a:cubicBezTo>
                <a:cubicBezTo>
                  <a:pt x="52" y="53"/>
                  <a:pt x="52" y="53"/>
                  <a:pt x="52" y="53"/>
                </a:cubicBezTo>
                <a:cubicBezTo>
                  <a:pt x="52" y="52"/>
                  <a:pt x="52" y="52"/>
                  <a:pt x="52" y="52"/>
                </a:cubicBezTo>
                <a:cubicBezTo>
                  <a:pt x="52" y="52"/>
                  <a:pt x="52" y="52"/>
                  <a:pt x="52" y="52"/>
                </a:cubicBezTo>
                <a:close/>
                <a:moveTo>
                  <a:pt x="52" y="51"/>
                </a:moveTo>
                <a:cubicBezTo>
                  <a:pt x="52" y="50"/>
                  <a:pt x="52" y="50"/>
                  <a:pt x="52" y="50"/>
                </a:cubicBezTo>
                <a:cubicBezTo>
                  <a:pt x="52" y="50"/>
                  <a:pt x="52" y="50"/>
                  <a:pt x="52" y="50"/>
                </a:cubicBezTo>
                <a:cubicBezTo>
                  <a:pt x="52" y="50"/>
                  <a:pt x="53" y="50"/>
                  <a:pt x="53" y="50"/>
                </a:cubicBezTo>
                <a:cubicBezTo>
                  <a:pt x="53" y="50"/>
                  <a:pt x="53" y="50"/>
                  <a:pt x="53" y="50"/>
                </a:cubicBezTo>
                <a:cubicBezTo>
                  <a:pt x="53" y="50"/>
                  <a:pt x="53" y="50"/>
                  <a:pt x="53" y="50"/>
                </a:cubicBezTo>
                <a:cubicBezTo>
                  <a:pt x="57" y="50"/>
                  <a:pt x="57" y="50"/>
                  <a:pt x="57" y="50"/>
                </a:cubicBezTo>
                <a:cubicBezTo>
                  <a:pt x="57" y="50"/>
                  <a:pt x="57" y="50"/>
                  <a:pt x="57" y="50"/>
                </a:cubicBezTo>
                <a:cubicBezTo>
                  <a:pt x="57" y="50"/>
                  <a:pt x="57" y="50"/>
                  <a:pt x="57" y="50"/>
                </a:cubicBezTo>
                <a:cubicBezTo>
                  <a:pt x="57" y="50"/>
                  <a:pt x="57" y="50"/>
                  <a:pt x="58" y="50"/>
                </a:cubicBezTo>
                <a:cubicBezTo>
                  <a:pt x="58" y="50"/>
                  <a:pt x="58" y="50"/>
                  <a:pt x="58" y="50"/>
                </a:cubicBezTo>
                <a:cubicBezTo>
                  <a:pt x="58" y="51"/>
                  <a:pt x="58" y="51"/>
                  <a:pt x="58" y="51"/>
                </a:cubicBezTo>
                <a:cubicBezTo>
                  <a:pt x="58" y="51"/>
                  <a:pt x="58" y="51"/>
                  <a:pt x="58" y="51"/>
                </a:cubicBezTo>
                <a:cubicBezTo>
                  <a:pt x="58" y="51"/>
                  <a:pt x="58" y="51"/>
                  <a:pt x="57" y="51"/>
                </a:cubicBezTo>
                <a:cubicBezTo>
                  <a:pt x="57" y="51"/>
                  <a:pt x="57" y="51"/>
                  <a:pt x="57" y="51"/>
                </a:cubicBezTo>
                <a:cubicBezTo>
                  <a:pt x="57" y="51"/>
                  <a:pt x="57" y="51"/>
                  <a:pt x="57" y="51"/>
                </a:cubicBezTo>
                <a:cubicBezTo>
                  <a:pt x="53" y="51"/>
                  <a:pt x="53" y="51"/>
                  <a:pt x="53" y="51"/>
                </a:cubicBezTo>
                <a:cubicBezTo>
                  <a:pt x="53" y="51"/>
                  <a:pt x="53" y="51"/>
                  <a:pt x="53" y="51"/>
                </a:cubicBezTo>
                <a:cubicBezTo>
                  <a:pt x="53" y="51"/>
                  <a:pt x="53" y="51"/>
                  <a:pt x="53" y="51"/>
                </a:cubicBezTo>
                <a:cubicBezTo>
                  <a:pt x="53" y="51"/>
                  <a:pt x="52" y="51"/>
                  <a:pt x="52" y="51"/>
                </a:cubicBezTo>
                <a:cubicBezTo>
                  <a:pt x="52" y="51"/>
                  <a:pt x="52" y="51"/>
                  <a:pt x="52" y="51"/>
                </a:cubicBezTo>
                <a:close/>
                <a:moveTo>
                  <a:pt x="52" y="54"/>
                </a:moveTo>
                <a:cubicBezTo>
                  <a:pt x="52" y="54"/>
                  <a:pt x="53" y="54"/>
                  <a:pt x="53" y="54"/>
                </a:cubicBezTo>
                <a:cubicBezTo>
                  <a:pt x="53" y="54"/>
                  <a:pt x="53" y="54"/>
                  <a:pt x="53" y="54"/>
                </a:cubicBezTo>
                <a:cubicBezTo>
                  <a:pt x="53" y="54"/>
                  <a:pt x="53" y="54"/>
                  <a:pt x="53" y="54"/>
                </a:cubicBezTo>
                <a:cubicBezTo>
                  <a:pt x="57" y="54"/>
                  <a:pt x="57" y="54"/>
                  <a:pt x="57" y="54"/>
                </a:cubicBezTo>
                <a:cubicBezTo>
                  <a:pt x="57" y="54"/>
                  <a:pt x="57" y="54"/>
                  <a:pt x="57" y="54"/>
                </a:cubicBezTo>
                <a:cubicBezTo>
                  <a:pt x="58" y="54"/>
                  <a:pt x="58" y="54"/>
                  <a:pt x="58" y="54"/>
                </a:cubicBezTo>
                <a:cubicBezTo>
                  <a:pt x="58" y="54"/>
                  <a:pt x="58" y="54"/>
                  <a:pt x="58" y="54"/>
                </a:cubicBezTo>
                <a:cubicBezTo>
                  <a:pt x="58" y="54"/>
                  <a:pt x="58" y="54"/>
                  <a:pt x="58" y="55"/>
                </a:cubicBezTo>
                <a:cubicBezTo>
                  <a:pt x="58" y="56"/>
                  <a:pt x="58" y="56"/>
                  <a:pt x="58" y="56"/>
                </a:cubicBezTo>
                <a:cubicBezTo>
                  <a:pt x="58" y="56"/>
                  <a:pt x="58" y="56"/>
                  <a:pt x="58" y="56"/>
                </a:cubicBezTo>
                <a:cubicBezTo>
                  <a:pt x="58" y="56"/>
                  <a:pt x="58" y="56"/>
                  <a:pt x="58" y="56"/>
                </a:cubicBezTo>
                <a:cubicBezTo>
                  <a:pt x="58" y="56"/>
                  <a:pt x="58" y="56"/>
                  <a:pt x="58" y="56"/>
                </a:cubicBezTo>
                <a:cubicBezTo>
                  <a:pt x="57" y="56"/>
                  <a:pt x="57" y="56"/>
                  <a:pt x="57" y="56"/>
                </a:cubicBezTo>
                <a:cubicBezTo>
                  <a:pt x="53" y="56"/>
                  <a:pt x="53" y="56"/>
                  <a:pt x="53" y="56"/>
                </a:cubicBezTo>
                <a:cubicBezTo>
                  <a:pt x="53" y="56"/>
                  <a:pt x="53" y="56"/>
                  <a:pt x="53" y="56"/>
                </a:cubicBezTo>
                <a:cubicBezTo>
                  <a:pt x="53" y="56"/>
                  <a:pt x="53" y="56"/>
                  <a:pt x="53" y="56"/>
                </a:cubicBezTo>
                <a:cubicBezTo>
                  <a:pt x="53" y="56"/>
                  <a:pt x="52" y="56"/>
                  <a:pt x="52" y="56"/>
                </a:cubicBezTo>
                <a:cubicBezTo>
                  <a:pt x="52" y="56"/>
                  <a:pt x="52" y="56"/>
                  <a:pt x="52" y="56"/>
                </a:cubicBezTo>
                <a:cubicBezTo>
                  <a:pt x="52" y="55"/>
                  <a:pt x="52" y="55"/>
                  <a:pt x="52" y="55"/>
                </a:cubicBezTo>
                <a:cubicBezTo>
                  <a:pt x="52" y="54"/>
                  <a:pt x="52" y="54"/>
                  <a:pt x="52" y="54"/>
                </a:cubicBezTo>
                <a:close/>
                <a:moveTo>
                  <a:pt x="52" y="57"/>
                </a:moveTo>
                <a:cubicBezTo>
                  <a:pt x="52" y="57"/>
                  <a:pt x="53" y="57"/>
                  <a:pt x="53" y="57"/>
                </a:cubicBezTo>
                <a:cubicBezTo>
                  <a:pt x="53" y="57"/>
                  <a:pt x="53" y="57"/>
                  <a:pt x="53" y="57"/>
                </a:cubicBezTo>
                <a:cubicBezTo>
                  <a:pt x="53" y="56"/>
                  <a:pt x="53" y="56"/>
                  <a:pt x="53" y="56"/>
                </a:cubicBezTo>
                <a:cubicBezTo>
                  <a:pt x="57" y="56"/>
                  <a:pt x="57" y="56"/>
                  <a:pt x="57" y="56"/>
                </a:cubicBezTo>
                <a:cubicBezTo>
                  <a:pt x="57" y="56"/>
                  <a:pt x="58" y="56"/>
                  <a:pt x="58" y="57"/>
                </a:cubicBezTo>
                <a:cubicBezTo>
                  <a:pt x="58" y="57"/>
                  <a:pt x="58" y="57"/>
                  <a:pt x="58" y="57"/>
                </a:cubicBezTo>
                <a:cubicBezTo>
                  <a:pt x="58" y="57"/>
                  <a:pt x="58" y="57"/>
                  <a:pt x="58" y="57"/>
                </a:cubicBezTo>
                <a:cubicBezTo>
                  <a:pt x="58" y="57"/>
                  <a:pt x="58" y="57"/>
                  <a:pt x="58" y="57"/>
                </a:cubicBezTo>
                <a:cubicBezTo>
                  <a:pt x="58" y="58"/>
                  <a:pt x="58" y="58"/>
                  <a:pt x="58" y="58"/>
                </a:cubicBezTo>
                <a:cubicBezTo>
                  <a:pt x="58" y="58"/>
                  <a:pt x="58" y="58"/>
                  <a:pt x="58" y="58"/>
                </a:cubicBezTo>
                <a:cubicBezTo>
                  <a:pt x="58" y="58"/>
                  <a:pt x="58" y="58"/>
                  <a:pt x="58" y="59"/>
                </a:cubicBezTo>
                <a:cubicBezTo>
                  <a:pt x="58" y="59"/>
                  <a:pt x="58" y="59"/>
                  <a:pt x="58" y="59"/>
                </a:cubicBezTo>
                <a:cubicBezTo>
                  <a:pt x="58" y="59"/>
                  <a:pt x="58" y="59"/>
                  <a:pt x="57" y="59"/>
                </a:cubicBezTo>
                <a:cubicBezTo>
                  <a:pt x="54" y="59"/>
                  <a:pt x="54" y="59"/>
                  <a:pt x="54" y="59"/>
                </a:cubicBezTo>
                <a:cubicBezTo>
                  <a:pt x="53" y="59"/>
                  <a:pt x="53" y="59"/>
                  <a:pt x="53" y="59"/>
                </a:cubicBezTo>
                <a:cubicBezTo>
                  <a:pt x="53" y="59"/>
                  <a:pt x="53" y="59"/>
                  <a:pt x="53" y="59"/>
                </a:cubicBezTo>
                <a:cubicBezTo>
                  <a:pt x="53" y="58"/>
                  <a:pt x="53" y="58"/>
                  <a:pt x="52" y="58"/>
                </a:cubicBezTo>
                <a:cubicBezTo>
                  <a:pt x="52" y="58"/>
                  <a:pt x="52" y="58"/>
                  <a:pt x="52" y="58"/>
                </a:cubicBezTo>
                <a:cubicBezTo>
                  <a:pt x="52" y="57"/>
                  <a:pt x="52" y="57"/>
                  <a:pt x="52" y="57"/>
                </a:cubicBezTo>
                <a:cubicBezTo>
                  <a:pt x="52" y="57"/>
                  <a:pt x="52" y="57"/>
                  <a:pt x="52" y="57"/>
                </a:cubicBezTo>
                <a:close/>
                <a:moveTo>
                  <a:pt x="77" y="51"/>
                </a:moveTo>
                <a:cubicBezTo>
                  <a:pt x="77" y="51"/>
                  <a:pt x="76" y="51"/>
                  <a:pt x="76" y="51"/>
                </a:cubicBezTo>
                <a:cubicBezTo>
                  <a:pt x="76" y="51"/>
                  <a:pt x="76" y="51"/>
                  <a:pt x="76" y="51"/>
                </a:cubicBezTo>
                <a:cubicBezTo>
                  <a:pt x="76" y="50"/>
                  <a:pt x="76" y="50"/>
                  <a:pt x="76" y="50"/>
                </a:cubicBezTo>
                <a:cubicBezTo>
                  <a:pt x="76" y="50"/>
                  <a:pt x="76" y="50"/>
                  <a:pt x="76" y="50"/>
                </a:cubicBezTo>
                <a:cubicBezTo>
                  <a:pt x="76" y="50"/>
                  <a:pt x="76" y="50"/>
                  <a:pt x="76" y="50"/>
                </a:cubicBezTo>
                <a:cubicBezTo>
                  <a:pt x="76" y="50"/>
                  <a:pt x="76" y="50"/>
                  <a:pt x="76" y="50"/>
                </a:cubicBezTo>
                <a:cubicBezTo>
                  <a:pt x="76" y="50"/>
                  <a:pt x="76" y="50"/>
                  <a:pt x="77" y="50"/>
                </a:cubicBezTo>
                <a:cubicBezTo>
                  <a:pt x="80" y="50"/>
                  <a:pt x="80" y="50"/>
                  <a:pt x="80" y="50"/>
                </a:cubicBezTo>
                <a:cubicBezTo>
                  <a:pt x="80" y="50"/>
                  <a:pt x="80" y="50"/>
                  <a:pt x="80" y="50"/>
                </a:cubicBezTo>
                <a:cubicBezTo>
                  <a:pt x="80" y="50"/>
                  <a:pt x="81" y="50"/>
                  <a:pt x="81" y="50"/>
                </a:cubicBezTo>
                <a:cubicBezTo>
                  <a:pt x="81" y="50"/>
                  <a:pt x="81" y="50"/>
                  <a:pt x="81" y="50"/>
                </a:cubicBezTo>
                <a:cubicBezTo>
                  <a:pt x="81" y="50"/>
                  <a:pt x="81" y="50"/>
                  <a:pt x="81" y="50"/>
                </a:cubicBezTo>
                <a:cubicBezTo>
                  <a:pt x="82" y="51"/>
                  <a:pt x="82" y="51"/>
                  <a:pt x="82" y="51"/>
                </a:cubicBezTo>
                <a:cubicBezTo>
                  <a:pt x="82" y="51"/>
                  <a:pt x="82" y="51"/>
                  <a:pt x="82" y="51"/>
                </a:cubicBezTo>
                <a:cubicBezTo>
                  <a:pt x="82" y="51"/>
                  <a:pt x="82" y="51"/>
                  <a:pt x="81" y="51"/>
                </a:cubicBezTo>
                <a:cubicBezTo>
                  <a:pt x="81" y="51"/>
                  <a:pt x="81" y="51"/>
                  <a:pt x="81" y="51"/>
                </a:cubicBezTo>
                <a:cubicBezTo>
                  <a:pt x="81" y="51"/>
                  <a:pt x="81" y="51"/>
                  <a:pt x="81" y="51"/>
                </a:cubicBezTo>
                <a:cubicBezTo>
                  <a:pt x="77" y="51"/>
                  <a:pt x="77" y="51"/>
                  <a:pt x="77" y="51"/>
                </a:cubicBezTo>
                <a:cubicBezTo>
                  <a:pt x="77" y="51"/>
                  <a:pt x="77" y="51"/>
                  <a:pt x="77" y="51"/>
                </a:cubicBezTo>
                <a:cubicBezTo>
                  <a:pt x="77" y="51"/>
                  <a:pt x="77" y="51"/>
                  <a:pt x="77" y="51"/>
                </a:cubicBezTo>
                <a:close/>
                <a:moveTo>
                  <a:pt x="77" y="54"/>
                </a:moveTo>
                <a:cubicBezTo>
                  <a:pt x="77" y="54"/>
                  <a:pt x="77" y="54"/>
                  <a:pt x="77" y="54"/>
                </a:cubicBezTo>
                <a:cubicBezTo>
                  <a:pt x="77" y="54"/>
                  <a:pt x="77" y="54"/>
                  <a:pt x="77" y="55"/>
                </a:cubicBezTo>
                <a:cubicBezTo>
                  <a:pt x="78" y="56"/>
                  <a:pt x="78" y="56"/>
                  <a:pt x="78" y="56"/>
                </a:cubicBezTo>
                <a:cubicBezTo>
                  <a:pt x="78" y="56"/>
                  <a:pt x="78" y="56"/>
                  <a:pt x="78" y="56"/>
                </a:cubicBezTo>
                <a:cubicBezTo>
                  <a:pt x="78" y="56"/>
                  <a:pt x="78" y="56"/>
                  <a:pt x="78" y="56"/>
                </a:cubicBezTo>
                <a:cubicBezTo>
                  <a:pt x="77" y="56"/>
                  <a:pt x="77" y="56"/>
                  <a:pt x="77" y="56"/>
                </a:cubicBezTo>
                <a:cubicBezTo>
                  <a:pt x="77" y="56"/>
                  <a:pt x="77" y="56"/>
                  <a:pt x="77" y="56"/>
                </a:cubicBezTo>
                <a:cubicBezTo>
                  <a:pt x="73" y="56"/>
                  <a:pt x="73" y="56"/>
                  <a:pt x="73" y="56"/>
                </a:cubicBezTo>
                <a:cubicBezTo>
                  <a:pt x="73" y="56"/>
                  <a:pt x="73" y="56"/>
                  <a:pt x="73" y="56"/>
                </a:cubicBezTo>
                <a:cubicBezTo>
                  <a:pt x="73" y="56"/>
                  <a:pt x="72" y="56"/>
                  <a:pt x="72" y="56"/>
                </a:cubicBezTo>
                <a:cubicBezTo>
                  <a:pt x="72" y="56"/>
                  <a:pt x="72" y="56"/>
                  <a:pt x="72" y="56"/>
                </a:cubicBezTo>
                <a:cubicBezTo>
                  <a:pt x="72" y="56"/>
                  <a:pt x="72" y="56"/>
                  <a:pt x="72" y="56"/>
                </a:cubicBezTo>
                <a:cubicBezTo>
                  <a:pt x="71" y="55"/>
                  <a:pt x="71" y="55"/>
                  <a:pt x="71" y="55"/>
                </a:cubicBezTo>
                <a:cubicBezTo>
                  <a:pt x="71" y="54"/>
                  <a:pt x="71" y="54"/>
                  <a:pt x="72" y="54"/>
                </a:cubicBezTo>
                <a:cubicBezTo>
                  <a:pt x="72" y="54"/>
                  <a:pt x="72" y="54"/>
                  <a:pt x="72" y="54"/>
                </a:cubicBezTo>
                <a:cubicBezTo>
                  <a:pt x="72" y="54"/>
                  <a:pt x="72" y="54"/>
                  <a:pt x="72" y="54"/>
                </a:cubicBezTo>
                <a:cubicBezTo>
                  <a:pt x="72" y="54"/>
                  <a:pt x="72" y="54"/>
                  <a:pt x="72" y="54"/>
                </a:cubicBezTo>
                <a:cubicBezTo>
                  <a:pt x="76" y="54"/>
                  <a:pt x="76" y="54"/>
                  <a:pt x="76" y="54"/>
                </a:cubicBezTo>
                <a:cubicBezTo>
                  <a:pt x="76" y="54"/>
                  <a:pt x="76" y="54"/>
                  <a:pt x="76" y="54"/>
                </a:cubicBezTo>
                <a:cubicBezTo>
                  <a:pt x="77" y="54"/>
                  <a:pt x="77" y="54"/>
                  <a:pt x="77" y="54"/>
                </a:cubicBezTo>
                <a:close/>
                <a:moveTo>
                  <a:pt x="76" y="52"/>
                </a:moveTo>
                <a:cubicBezTo>
                  <a:pt x="76" y="52"/>
                  <a:pt x="76" y="52"/>
                  <a:pt x="76" y="52"/>
                </a:cubicBezTo>
                <a:cubicBezTo>
                  <a:pt x="77" y="53"/>
                  <a:pt x="77" y="53"/>
                  <a:pt x="77" y="53"/>
                </a:cubicBezTo>
                <a:cubicBezTo>
                  <a:pt x="77" y="53"/>
                  <a:pt x="77" y="53"/>
                  <a:pt x="77" y="53"/>
                </a:cubicBezTo>
                <a:cubicBezTo>
                  <a:pt x="77" y="53"/>
                  <a:pt x="77" y="53"/>
                  <a:pt x="76" y="53"/>
                </a:cubicBezTo>
                <a:cubicBezTo>
                  <a:pt x="76" y="54"/>
                  <a:pt x="76" y="54"/>
                  <a:pt x="76" y="54"/>
                </a:cubicBezTo>
                <a:cubicBezTo>
                  <a:pt x="76" y="54"/>
                  <a:pt x="76" y="54"/>
                  <a:pt x="76" y="54"/>
                </a:cubicBezTo>
                <a:cubicBezTo>
                  <a:pt x="72" y="54"/>
                  <a:pt x="72" y="54"/>
                  <a:pt x="72" y="54"/>
                </a:cubicBezTo>
                <a:cubicBezTo>
                  <a:pt x="72" y="54"/>
                  <a:pt x="72" y="54"/>
                  <a:pt x="72" y="54"/>
                </a:cubicBezTo>
                <a:cubicBezTo>
                  <a:pt x="72" y="54"/>
                  <a:pt x="72" y="54"/>
                  <a:pt x="71" y="53"/>
                </a:cubicBezTo>
                <a:cubicBezTo>
                  <a:pt x="71" y="53"/>
                  <a:pt x="71" y="53"/>
                  <a:pt x="71" y="53"/>
                </a:cubicBezTo>
                <a:cubicBezTo>
                  <a:pt x="71" y="53"/>
                  <a:pt x="71" y="53"/>
                  <a:pt x="71" y="53"/>
                </a:cubicBezTo>
                <a:cubicBezTo>
                  <a:pt x="71" y="52"/>
                  <a:pt x="71" y="52"/>
                  <a:pt x="71" y="52"/>
                </a:cubicBezTo>
                <a:cubicBezTo>
                  <a:pt x="71" y="52"/>
                  <a:pt x="71" y="52"/>
                  <a:pt x="71" y="52"/>
                </a:cubicBezTo>
                <a:cubicBezTo>
                  <a:pt x="71" y="52"/>
                  <a:pt x="71" y="52"/>
                  <a:pt x="71" y="52"/>
                </a:cubicBezTo>
                <a:cubicBezTo>
                  <a:pt x="71" y="52"/>
                  <a:pt x="71" y="52"/>
                  <a:pt x="71" y="52"/>
                </a:cubicBezTo>
                <a:cubicBezTo>
                  <a:pt x="71" y="52"/>
                  <a:pt x="71" y="52"/>
                  <a:pt x="72" y="52"/>
                </a:cubicBezTo>
                <a:cubicBezTo>
                  <a:pt x="75" y="52"/>
                  <a:pt x="75" y="52"/>
                  <a:pt x="75" y="52"/>
                </a:cubicBezTo>
                <a:cubicBezTo>
                  <a:pt x="75" y="52"/>
                  <a:pt x="75" y="52"/>
                  <a:pt x="75" y="52"/>
                </a:cubicBezTo>
                <a:cubicBezTo>
                  <a:pt x="76" y="52"/>
                  <a:pt x="76" y="52"/>
                  <a:pt x="76" y="52"/>
                </a:cubicBezTo>
                <a:cubicBezTo>
                  <a:pt x="76" y="52"/>
                  <a:pt x="76" y="52"/>
                  <a:pt x="76" y="52"/>
                </a:cubicBezTo>
                <a:close/>
                <a:moveTo>
                  <a:pt x="71" y="56"/>
                </a:moveTo>
                <a:cubicBezTo>
                  <a:pt x="71" y="56"/>
                  <a:pt x="71" y="56"/>
                  <a:pt x="71" y="56"/>
                </a:cubicBezTo>
                <a:cubicBezTo>
                  <a:pt x="71" y="56"/>
                  <a:pt x="71" y="56"/>
                  <a:pt x="71" y="56"/>
                </a:cubicBezTo>
                <a:cubicBezTo>
                  <a:pt x="71" y="56"/>
                  <a:pt x="71" y="56"/>
                  <a:pt x="71" y="56"/>
                </a:cubicBezTo>
                <a:cubicBezTo>
                  <a:pt x="71" y="56"/>
                  <a:pt x="70" y="56"/>
                  <a:pt x="70" y="56"/>
                </a:cubicBezTo>
                <a:cubicBezTo>
                  <a:pt x="67" y="56"/>
                  <a:pt x="67" y="56"/>
                  <a:pt x="67" y="56"/>
                </a:cubicBezTo>
                <a:cubicBezTo>
                  <a:pt x="66" y="56"/>
                  <a:pt x="66" y="56"/>
                  <a:pt x="66" y="56"/>
                </a:cubicBezTo>
                <a:cubicBezTo>
                  <a:pt x="66" y="56"/>
                  <a:pt x="66" y="56"/>
                  <a:pt x="66" y="56"/>
                </a:cubicBezTo>
                <a:cubicBezTo>
                  <a:pt x="66" y="56"/>
                  <a:pt x="66" y="56"/>
                  <a:pt x="65" y="56"/>
                </a:cubicBezTo>
                <a:cubicBezTo>
                  <a:pt x="65" y="56"/>
                  <a:pt x="65" y="56"/>
                  <a:pt x="65" y="56"/>
                </a:cubicBezTo>
                <a:cubicBezTo>
                  <a:pt x="65" y="55"/>
                  <a:pt x="65" y="55"/>
                  <a:pt x="65" y="55"/>
                </a:cubicBezTo>
                <a:cubicBezTo>
                  <a:pt x="65" y="54"/>
                  <a:pt x="65" y="54"/>
                  <a:pt x="65" y="54"/>
                </a:cubicBezTo>
                <a:cubicBezTo>
                  <a:pt x="65" y="54"/>
                  <a:pt x="65" y="54"/>
                  <a:pt x="65" y="54"/>
                </a:cubicBezTo>
                <a:cubicBezTo>
                  <a:pt x="65" y="54"/>
                  <a:pt x="66" y="54"/>
                  <a:pt x="66" y="54"/>
                </a:cubicBezTo>
                <a:cubicBezTo>
                  <a:pt x="66" y="54"/>
                  <a:pt x="66" y="54"/>
                  <a:pt x="66" y="54"/>
                </a:cubicBezTo>
                <a:cubicBezTo>
                  <a:pt x="70" y="54"/>
                  <a:pt x="70" y="54"/>
                  <a:pt x="70" y="54"/>
                </a:cubicBezTo>
                <a:cubicBezTo>
                  <a:pt x="70" y="54"/>
                  <a:pt x="70" y="54"/>
                  <a:pt x="70" y="54"/>
                </a:cubicBezTo>
                <a:cubicBezTo>
                  <a:pt x="70" y="54"/>
                  <a:pt x="70" y="54"/>
                  <a:pt x="70" y="54"/>
                </a:cubicBezTo>
                <a:cubicBezTo>
                  <a:pt x="71" y="54"/>
                  <a:pt x="71" y="54"/>
                  <a:pt x="71" y="54"/>
                </a:cubicBezTo>
                <a:cubicBezTo>
                  <a:pt x="71" y="54"/>
                  <a:pt x="71" y="54"/>
                  <a:pt x="71" y="55"/>
                </a:cubicBezTo>
                <a:lnTo>
                  <a:pt x="71" y="56"/>
                </a:lnTo>
                <a:close/>
                <a:moveTo>
                  <a:pt x="76" y="51"/>
                </a:moveTo>
                <a:cubicBezTo>
                  <a:pt x="76" y="51"/>
                  <a:pt x="76" y="51"/>
                  <a:pt x="75" y="51"/>
                </a:cubicBezTo>
                <a:cubicBezTo>
                  <a:pt x="75" y="51"/>
                  <a:pt x="75" y="51"/>
                  <a:pt x="75" y="51"/>
                </a:cubicBezTo>
                <a:cubicBezTo>
                  <a:pt x="75" y="51"/>
                  <a:pt x="75" y="51"/>
                  <a:pt x="75" y="51"/>
                </a:cubicBezTo>
                <a:cubicBezTo>
                  <a:pt x="71" y="51"/>
                  <a:pt x="71" y="51"/>
                  <a:pt x="71" y="51"/>
                </a:cubicBezTo>
                <a:cubicBezTo>
                  <a:pt x="71" y="51"/>
                  <a:pt x="71" y="51"/>
                  <a:pt x="71" y="51"/>
                </a:cubicBezTo>
                <a:cubicBezTo>
                  <a:pt x="71" y="51"/>
                  <a:pt x="71" y="51"/>
                  <a:pt x="71" y="51"/>
                </a:cubicBezTo>
                <a:cubicBezTo>
                  <a:pt x="71" y="51"/>
                  <a:pt x="70" y="51"/>
                  <a:pt x="70" y="51"/>
                </a:cubicBezTo>
                <a:cubicBezTo>
                  <a:pt x="70" y="51"/>
                  <a:pt x="70" y="51"/>
                  <a:pt x="70" y="51"/>
                </a:cubicBezTo>
                <a:cubicBezTo>
                  <a:pt x="70" y="50"/>
                  <a:pt x="70" y="50"/>
                  <a:pt x="70" y="50"/>
                </a:cubicBezTo>
                <a:cubicBezTo>
                  <a:pt x="70" y="50"/>
                  <a:pt x="70" y="50"/>
                  <a:pt x="70" y="50"/>
                </a:cubicBezTo>
                <a:cubicBezTo>
                  <a:pt x="70" y="50"/>
                  <a:pt x="70" y="50"/>
                  <a:pt x="70" y="50"/>
                </a:cubicBezTo>
                <a:cubicBezTo>
                  <a:pt x="70" y="50"/>
                  <a:pt x="70" y="50"/>
                  <a:pt x="70" y="50"/>
                </a:cubicBezTo>
                <a:cubicBezTo>
                  <a:pt x="71" y="50"/>
                  <a:pt x="71" y="50"/>
                  <a:pt x="71" y="50"/>
                </a:cubicBezTo>
                <a:cubicBezTo>
                  <a:pt x="74" y="50"/>
                  <a:pt x="74" y="50"/>
                  <a:pt x="74" y="50"/>
                </a:cubicBezTo>
                <a:cubicBezTo>
                  <a:pt x="74" y="50"/>
                  <a:pt x="74" y="50"/>
                  <a:pt x="74" y="50"/>
                </a:cubicBezTo>
                <a:cubicBezTo>
                  <a:pt x="75" y="50"/>
                  <a:pt x="75" y="50"/>
                  <a:pt x="75" y="50"/>
                </a:cubicBezTo>
                <a:cubicBezTo>
                  <a:pt x="75" y="50"/>
                  <a:pt x="75" y="50"/>
                  <a:pt x="75" y="50"/>
                </a:cubicBezTo>
                <a:cubicBezTo>
                  <a:pt x="75" y="50"/>
                  <a:pt x="75" y="50"/>
                  <a:pt x="75" y="50"/>
                </a:cubicBezTo>
                <a:cubicBezTo>
                  <a:pt x="76" y="51"/>
                  <a:pt x="76" y="51"/>
                  <a:pt x="76" y="51"/>
                </a:cubicBezTo>
                <a:cubicBezTo>
                  <a:pt x="76" y="51"/>
                  <a:pt x="76" y="51"/>
                  <a:pt x="76" y="51"/>
                </a:cubicBezTo>
                <a:close/>
                <a:moveTo>
                  <a:pt x="70" y="52"/>
                </a:moveTo>
                <a:cubicBezTo>
                  <a:pt x="70" y="53"/>
                  <a:pt x="70" y="53"/>
                  <a:pt x="70" y="53"/>
                </a:cubicBezTo>
                <a:cubicBezTo>
                  <a:pt x="70" y="53"/>
                  <a:pt x="70" y="53"/>
                  <a:pt x="70" y="53"/>
                </a:cubicBezTo>
                <a:cubicBezTo>
                  <a:pt x="70" y="53"/>
                  <a:pt x="70" y="53"/>
                  <a:pt x="70" y="53"/>
                </a:cubicBezTo>
                <a:cubicBezTo>
                  <a:pt x="70" y="54"/>
                  <a:pt x="70" y="54"/>
                  <a:pt x="70" y="54"/>
                </a:cubicBezTo>
                <a:cubicBezTo>
                  <a:pt x="70" y="54"/>
                  <a:pt x="70" y="54"/>
                  <a:pt x="70" y="54"/>
                </a:cubicBezTo>
                <a:cubicBezTo>
                  <a:pt x="66" y="54"/>
                  <a:pt x="66" y="54"/>
                  <a:pt x="66" y="54"/>
                </a:cubicBezTo>
                <a:cubicBezTo>
                  <a:pt x="66" y="54"/>
                  <a:pt x="66" y="54"/>
                  <a:pt x="66" y="54"/>
                </a:cubicBezTo>
                <a:cubicBezTo>
                  <a:pt x="65" y="54"/>
                  <a:pt x="65" y="54"/>
                  <a:pt x="65" y="53"/>
                </a:cubicBezTo>
                <a:cubicBezTo>
                  <a:pt x="65" y="53"/>
                  <a:pt x="65" y="53"/>
                  <a:pt x="65" y="53"/>
                </a:cubicBezTo>
                <a:cubicBezTo>
                  <a:pt x="65" y="53"/>
                  <a:pt x="65" y="53"/>
                  <a:pt x="65" y="53"/>
                </a:cubicBezTo>
                <a:cubicBezTo>
                  <a:pt x="65" y="52"/>
                  <a:pt x="65" y="52"/>
                  <a:pt x="65" y="52"/>
                </a:cubicBezTo>
                <a:cubicBezTo>
                  <a:pt x="65" y="52"/>
                  <a:pt x="65" y="52"/>
                  <a:pt x="65" y="52"/>
                </a:cubicBezTo>
                <a:cubicBezTo>
                  <a:pt x="65" y="52"/>
                  <a:pt x="65" y="52"/>
                  <a:pt x="65" y="52"/>
                </a:cubicBezTo>
                <a:cubicBezTo>
                  <a:pt x="65" y="52"/>
                  <a:pt x="65" y="52"/>
                  <a:pt x="65" y="52"/>
                </a:cubicBezTo>
                <a:cubicBezTo>
                  <a:pt x="65" y="52"/>
                  <a:pt x="65" y="52"/>
                  <a:pt x="65" y="52"/>
                </a:cubicBezTo>
                <a:cubicBezTo>
                  <a:pt x="69" y="52"/>
                  <a:pt x="69" y="52"/>
                  <a:pt x="69" y="52"/>
                </a:cubicBezTo>
                <a:cubicBezTo>
                  <a:pt x="69" y="52"/>
                  <a:pt x="69" y="52"/>
                  <a:pt x="69" y="52"/>
                </a:cubicBezTo>
                <a:cubicBezTo>
                  <a:pt x="69" y="52"/>
                  <a:pt x="70" y="52"/>
                  <a:pt x="70" y="52"/>
                </a:cubicBezTo>
                <a:cubicBezTo>
                  <a:pt x="70" y="52"/>
                  <a:pt x="70" y="52"/>
                  <a:pt x="70" y="52"/>
                </a:cubicBezTo>
                <a:cubicBezTo>
                  <a:pt x="70" y="52"/>
                  <a:pt x="70" y="52"/>
                  <a:pt x="70" y="52"/>
                </a:cubicBezTo>
                <a:close/>
                <a:moveTo>
                  <a:pt x="70" y="51"/>
                </a:moveTo>
                <a:cubicBezTo>
                  <a:pt x="70" y="51"/>
                  <a:pt x="70" y="51"/>
                  <a:pt x="69" y="51"/>
                </a:cubicBezTo>
                <a:cubicBezTo>
                  <a:pt x="69" y="51"/>
                  <a:pt x="69" y="51"/>
                  <a:pt x="69" y="51"/>
                </a:cubicBezTo>
                <a:cubicBezTo>
                  <a:pt x="69" y="51"/>
                  <a:pt x="69" y="51"/>
                  <a:pt x="69" y="51"/>
                </a:cubicBezTo>
                <a:cubicBezTo>
                  <a:pt x="65" y="51"/>
                  <a:pt x="65" y="51"/>
                  <a:pt x="65" y="51"/>
                </a:cubicBezTo>
                <a:cubicBezTo>
                  <a:pt x="65" y="51"/>
                  <a:pt x="65" y="51"/>
                  <a:pt x="65" y="51"/>
                </a:cubicBezTo>
                <a:cubicBezTo>
                  <a:pt x="65" y="51"/>
                  <a:pt x="65" y="51"/>
                  <a:pt x="65" y="51"/>
                </a:cubicBezTo>
                <a:cubicBezTo>
                  <a:pt x="65" y="51"/>
                  <a:pt x="64" y="51"/>
                  <a:pt x="64" y="51"/>
                </a:cubicBezTo>
                <a:cubicBezTo>
                  <a:pt x="64" y="51"/>
                  <a:pt x="64" y="51"/>
                  <a:pt x="64" y="51"/>
                </a:cubicBezTo>
                <a:cubicBezTo>
                  <a:pt x="64" y="50"/>
                  <a:pt x="64" y="50"/>
                  <a:pt x="64" y="50"/>
                </a:cubicBezTo>
                <a:cubicBezTo>
                  <a:pt x="64" y="50"/>
                  <a:pt x="64" y="50"/>
                  <a:pt x="64" y="50"/>
                </a:cubicBezTo>
                <a:cubicBezTo>
                  <a:pt x="64" y="50"/>
                  <a:pt x="64" y="50"/>
                  <a:pt x="64" y="50"/>
                </a:cubicBezTo>
                <a:cubicBezTo>
                  <a:pt x="64" y="50"/>
                  <a:pt x="64" y="50"/>
                  <a:pt x="65" y="50"/>
                </a:cubicBezTo>
                <a:cubicBezTo>
                  <a:pt x="65" y="50"/>
                  <a:pt x="65" y="50"/>
                  <a:pt x="65" y="50"/>
                </a:cubicBezTo>
                <a:cubicBezTo>
                  <a:pt x="68" y="50"/>
                  <a:pt x="68" y="50"/>
                  <a:pt x="68" y="50"/>
                </a:cubicBezTo>
                <a:cubicBezTo>
                  <a:pt x="68" y="50"/>
                  <a:pt x="69" y="50"/>
                  <a:pt x="69" y="50"/>
                </a:cubicBezTo>
                <a:cubicBezTo>
                  <a:pt x="69" y="50"/>
                  <a:pt x="69" y="50"/>
                  <a:pt x="69" y="50"/>
                </a:cubicBezTo>
                <a:cubicBezTo>
                  <a:pt x="69" y="50"/>
                  <a:pt x="69" y="50"/>
                  <a:pt x="69" y="50"/>
                </a:cubicBezTo>
                <a:cubicBezTo>
                  <a:pt x="69" y="50"/>
                  <a:pt x="69" y="50"/>
                  <a:pt x="69" y="50"/>
                </a:cubicBezTo>
                <a:cubicBezTo>
                  <a:pt x="70" y="51"/>
                  <a:pt x="70" y="51"/>
                  <a:pt x="70" y="51"/>
                </a:cubicBezTo>
                <a:cubicBezTo>
                  <a:pt x="70" y="51"/>
                  <a:pt x="70" y="51"/>
                  <a:pt x="70" y="51"/>
                </a:cubicBezTo>
                <a:close/>
                <a:moveTo>
                  <a:pt x="64" y="53"/>
                </a:moveTo>
                <a:cubicBezTo>
                  <a:pt x="64" y="53"/>
                  <a:pt x="64" y="53"/>
                  <a:pt x="64" y="53"/>
                </a:cubicBezTo>
                <a:cubicBezTo>
                  <a:pt x="64" y="53"/>
                  <a:pt x="64" y="53"/>
                  <a:pt x="64" y="53"/>
                </a:cubicBezTo>
                <a:cubicBezTo>
                  <a:pt x="64" y="54"/>
                  <a:pt x="64" y="54"/>
                  <a:pt x="64" y="54"/>
                </a:cubicBezTo>
                <a:cubicBezTo>
                  <a:pt x="64" y="54"/>
                  <a:pt x="63" y="54"/>
                  <a:pt x="63" y="54"/>
                </a:cubicBezTo>
                <a:cubicBezTo>
                  <a:pt x="60" y="54"/>
                  <a:pt x="60" y="54"/>
                  <a:pt x="60" y="54"/>
                </a:cubicBezTo>
                <a:cubicBezTo>
                  <a:pt x="60" y="54"/>
                  <a:pt x="59" y="54"/>
                  <a:pt x="59" y="54"/>
                </a:cubicBezTo>
                <a:cubicBezTo>
                  <a:pt x="59" y="54"/>
                  <a:pt x="59" y="54"/>
                  <a:pt x="59" y="53"/>
                </a:cubicBezTo>
                <a:cubicBezTo>
                  <a:pt x="59" y="53"/>
                  <a:pt x="59" y="53"/>
                  <a:pt x="59" y="53"/>
                </a:cubicBezTo>
                <a:cubicBezTo>
                  <a:pt x="59" y="53"/>
                  <a:pt x="59" y="53"/>
                  <a:pt x="59" y="53"/>
                </a:cubicBezTo>
                <a:cubicBezTo>
                  <a:pt x="58" y="52"/>
                  <a:pt x="58" y="52"/>
                  <a:pt x="58" y="52"/>
                </a:cubicBezTo>
                <a:cubicBezTo>
                  <a:pt x="58" y="52"/>
                  <a:pt x="58" y="52"/>
                  <a:pt x="59" y="52"/>
                </a:cubicBezTo>
                <a:cubicBezTo>
                  <a:pt x="59" y="52"/>
                  <a:pt x="59" y="52"/>
                  <a:pt x="59" y="52"/>
                </a:cubicBezTo>
                <a:cubicBezTo>
                  <a:pt x="59" y="52"/>
                  <a:pt x="59" y="52"/>
                  <a:pt x="59" y="52"/>
                </a:cubicBezTo>
                <a:cubicBezTo>
                  <a:pt x="59" y="52"/>
                  <a:pt x="59" y="52"/>
                  <a:pt x="59" y="52"/>
                </a:cubicBezTo>
                <a:cubicBezTo>
                  <a:pt x="63" y="52"/>
                  <a:pt x="63" y="52"/>
                  <a:pt x="63" y="52"/>
                </a:cubicBezTo>
                <a:cubicBezTo>
                  <a:pt x="63" y="52"/>
                  <a:pt x="63" y="52"/>
                  <a:pt x="63" y="52"/>
                </a:cubicBezTo>
                <a:cubicBezTo>
                  <a:pt x="63" y="52"/>
                  <a:pt x="63" y="52"/>
                  <a:pt x="64" y="52"/>
                </a:cubicBezTo>
                <a:cubicBezTo>
                  <a:pt x="64" y="52"/>
                  <a:pt x="64" y="52"/>
                  <a:pt x="64" y="52"/>
                </a:cubicBezTo>
                <a:cubicBezTo>
                  <a:pt x="64" y="52"/>
                  <a:pt x="64" y="52"/>
                  <a:pt x="64" y="52"/>
                </a:cubicBezTo>
                <a:lnTo>
                  <a:pt x="64" y="53"/>
                </a:lnTo>
                <a:close/>
                <a:moveTo>
                  <a:pt x="64" y="51"/>
                </a:moveTo>
                <a:cubicBezTo>
                  <a:pt x="64" y="51"/>
                  <a:pt x="64" y="51"/>
                  <a:pt x="63" y="51"/>
                </a:cubicBezTo>
                <a:cubicBezTo>
                  <a:pt x="63" y="51"/>
                  <a:pt x="63" y="51"/>
                  <a:pt x="63" y="51"/>
                </a:cubicBezTo>
                <a:cubicBezTo>
                  <a:pt x="63" y="51"/>
                  <a:pt x="63" y="51"/>
                  <a:pt x="63" y="51"/>
                </a:cubicBezTo>
                <a:cubicBezTo>
                  <a:pt x="59" y="51"/>
                  <a:pt x="59" y="51"/>
                  <a:pt x="59" y="51"/>
                </a:cubicBezTo>
                <a:cubicBezTo>
                  <a:pt x="59" y="51"/>
                  <a:pt x="59" y="51"/>
                  <a:pt x="59" y="51"/>
                </a:cubicBezTo>
                <a:cubicBezTo>
                  <a:pt x="59" y="51"/>
                  <a:pt x="59" y="51"/>
                  <a:pt x="59" y="51"/>
                </a:cubicBezTo>
                <a:cubicBezTo>
                  <a:pt x="59" y="51"/>
                  <a:pt x="58" y="51"/>
                  <a:pt x="58" y="51"/>
                </a:cubicBezTo>
                <a:cubicBezTo>
                  <a:pt x="58" y="51"/>
                  <a:pt x="58" y="51"/>
                  <a:pt x="58" y="51"/>
                </a:cubicBezTo>
                <a:cubicBezTo>
                  <a:pt x="58" y="50"/>
                  <a:pt x="58" y="50"/>
                  <a:pt x="58" y="50"/>
                </a:cubicBezTo>
                <a:cubicBezTo>
                  <a:pt x="58" y="50"/>
                  <a:pt x="58" y="50"/>
                  <a:pt x="58" y="50"/>
                </a:cubicBezTo>
                <a:cubicBezTo>
                  <a:pt x="58" y="50"/>
                  <a:pt x="58" y="50"/>
                  <a:pt x="58" y="50"/>
                </a:cubicBezTo>
                <a:cubicBezTo>
                  <a:pt x="59" y="50"/>
                  <a:pt x="59" y="50"/>
                  <a:pt x="59" y="50"/>
                </a:cubicBezTo>
                <a:cubicBezTo>
                  <a:pt x="59" y="50"/>
                  <a:pt x="59" y="50"/>
                  <a:pt x="59" y="50"/>
                </a:cubicBezTo>
                <a:cubicBezTo>
                  <a:pt x="62" y="50"/>
                  <a:pt x="62" y="50"/>
                  <a:pt x="62" y="50"/>
                </a:cubicBezTo>
                <a:cubicBezTo>
                  <a:pt x="63" y="50"/>
                  <a:pt x="63" y="50"/>
                  <a:pt x="63" y="50"/>
                </a:cubicBezTo>
                <a:cubicBezTo>
                  <a:pt x="63" y="50"/>
                  <a:pt x="63" y="50"/>
                  <a:pt x="63" y="50"/>
                </a:cubicBezTo>
                <a:cubicBezTo>
                  <a:pt x="63" y="50"/>
                  <a:pt x="63" y="50"/>
                  <a:pt x="63" y="50"/>
                </a:cubicBezTo>
                <a:cubicBezTo>
                  <a:pt x="63" y="50"/>
                  <a:pt x="63" y="50"/>
                  <a:pt x="63" y="50"/>
                </a:cubicBezTo>
                <a:cubicBezTo>
                  <a:pt x="64" y="51"/>
                  <a:pt x="64" y="51"/>
                  <a:pt x="64" y="51"/>
                </a:cubicBezTo>
                <a:cubicBezTo>
                  <a:pt x="64" y="51"/>
                  <a:pt x="64" y="51"/>
                  <a:pt x="64" y="51"/>
                </a:cubicBezTo>
                <a:close/>
                <a:moveTo>
                  <a:pt x="52" y="60"/>
                </a:moveTo>
                <a:cubicBezTo>
                  <a:pt x="53" y="59"/>
                  <a:pt x="53" y="59"/>
                  <a:pt x="53" y="59"/>
                </a:cubicBezTo>
                <a:cubicBezTo>
                  <a:pt x="53" y="59"/>
                  <a:pt x="53" y="59"/>
                  <a:pt x="53" y="59"/>
                </a:cubicBezTo>
                <a:cubicBezTo>
                  <a:pt x="53" y="59"/>
                  <a:pt x="53" y="59"/>
                  <a:pt x="54" y="59"/>
                </a:cubicBezTo>
                <a:cubicBezTo>
                  <a:pt x="57" y="59"/>
                  <a:pt x="57" y="59"/>
                  <a:pt x="57" y="59"/>
                </a:cubicBezTo>
                <a:cubicBezTo>
                  <a:pt x="58" y="59"/>
                  <a:pt x="58" y="59"/>
                  <a:pt x="58" y="59"/>
                </a:cubicBezTo>
                <a:cubicBezTo>
                  <a:pt x="58" y="59"/>
                  <a:pt x="58" y="59"/>
                  <a:pt x="58" y="59"/>
                </a:cubicBezTo>
                <a:cubicBezTo>
                  <a:pt x="58" y="59"/>
                  <a:pt x="58" y="59"/>
                  <a:pt x="59" y="60"/>
                </a:cubicBezTo>
                <a:cubicBezTo>
                  <a:pt x="59" y="60"/>
                  <a:pt x="59" y="60"/>
                  <a:pt x="59" y="60"/>
                </a:cubicBezTo>
                <a:cubicBezTo>
                  <a:pt x="59" y="61"/>
                  <a:pt x="59" y="61"/>
                  <a:pt x="59" y="61"/>
                </a:cubicBezTo>
                <a:cubicBezTo>
                  <a:pt x="59" y="61"/>
                  <a:pt x="59" y="61"/>
                  <a:pt x="59" y="61"/>
                </a:cubicBezTo>
                <a:cubicBezTo>
                  <a:pt x="59" y="61"/>
                  <a:pt x="59" y="61"/>
                  <a:pt x="58" y="61"/>
                </a:cubicBezTo>
                <a:cubicBezTo>
                  <a:pt x="58" y="61"/>
                  <a:pt x="58" y="62"/>
                  <a:pt x="58" y="62"/>
                </a:cubicBezTo>
                <a:cubicBezTo>
                  <a:pt x="58" y="62"/>
                  <a:pt x="58" y="62"/>
                  <a:pt x="58" y="62"/>
                </a:cubicBezTo>
                <a:cubicBezTo>
                  <a:pt x="54" y="62"/>
                  <a:pt x="54" y="62"/>
                  <a:pt x="54" y="62"/>
                </a:cubicBezTo>
                <a:cubicBezTo>
                  <a:pt x="53" y="62"/>
                  <a:pt x="53" y="62"/>
                  <a:pt x="53" y="62"/>
                </a:cubicBezTo>
                <a:cubicBezTo>
                  <a:pt x="53" y="62"/>
                  <a:pt x="53" y="61"/>
                  <a:pt x="53" y="61"/>
                </a:cubicBezTo>
                <a:cubicBezTo>
                  <a:pt x="53" y="61"/>
                  <a:pt x="53" y="61"/>
                  <a:pt x="52" y="61"/>
                </a:cubicBezTo>
                <a:cubicBezTo>
                  <a:pt x="52" y="61"/>
                  <a:pt x="52" y="61"/>
                  <a:pt x="52" y="61"/>
                </a:cubicBezTo>
                <a:cubicBezTo>
                  <a:pt x="52" y="60"/>
                  <a:pt x="52" y="60"/>
                  <a:pt x="52" y="60"/>
                </a:cubicBezTo>
                <a:cubicBezTo>
                  <a:pt x="52" y="60"/>
                  <a:pt x="52" y="60"/>
                  <a:pt x="52" y="60"/>
                </a:cubicBezTo>
                <a:close/>
                <a:moveTo>
                  <a:pt x="59" y="55"/>
                </a:moveTo>
                <a:cubicBezTo>
                  <a:pt x="59" y="54"/>
                  <a:pt x="59" y="54"/>
                  <a:pt x="59" y="54"/>
                </a:cubicBezTo>
                <a:cubicBezTo>
                  <a:pt x="59" y="54"/>
                  <a:pt x="59" y="54"/>
                  <a:pt x="59" y="54"/>
                </a:cubicBezTo>
                <a:cubicBezTo>
                  <a:pt x="59" y="54"/>
                  <a:pt x="59" y="54"/>
                  <a:pt x="59" y="54"/>
                </a:cubicBezTo>
                <a:cubicBezTo>
                  <a:pt x="59" y="54"/>
                  <a:pt x="60" y="54"/>
                  <a:pt x="60" y="54"/>
                </a:cubicBezTo>
                <a:cubicBezTo>
                  <a:pt x="63" y="54"/>
                  <a:pt x="63" y="54"/>
                  <a:pt x="63" y="54"/>
                </a:cubicBezTo>
                <a:cubicBezTo>
                  <a:pt x="63" y="54"/>
                  <a:pt x="64" y="54"/>
                  <a:pt x="64" y="54"/>
                </a:cubicBezTo>
                <a:cubicBezTo>
                  <a:pt x="64" y="54"/>
                  <a:pt x="64" y="54"/>
                  <a:pt x="64" y="54"/>
                </a:cubicBezTo>
                <a:cubicBezTo>
                  <a:pt x="64" y="54"/>
                  <a:pt x="64" y="54"/>
                  <a:pt x="64" y="54"/>
                </a:cubicBezTo>
                <a:cubicBezTo>
                  <a:pt x="64" y="54"/>
                  <a:pt x="64" y="54"/>
                  <a:pt x="64" y="55"/>
                </a:cubicBezTo>
                <a:cubicBezTo>
                  <a:pt x="65" y="56"/>
                  <a:pt x="65" y="56"/>
                  <a:pt x="65" y="56"/>
                </a:cubicBezTo>
                <a:cubicBezTo>
                  <a:pt x="65" y="56"/>
                  <a:pt x="65" y="56"/>
                  <a:pt x="65" y="56"/>
                </a:cubicBezTo>
                <a:cubicBezTo>
                  <a:pt x="65" y="56"/>
                  <a:pt x="65" y="56"/>
                  <a:pt x="64" y="56"/>
                </a:cubicBezTo>
                <a:cubicBezTo>
                  <a:pt x="64" y="56"/>
                  <a:pt x="64" y="56"/>
                  <a:pt x="64" y="56"/>
                </a:cubicBezTo>
                <a:cubicBezTo>
                  <a:pt x="64" y="56"/>
                  <a:pt x="64" y="56"/>
                  <a:pt x="64" y="56"/>
                </a:cubicBezTo>
                <a:cubicBezTo>
                  <a:pt x="60" y="56"/>
                  <a:pt x="60" y="56"/>
                  <a:pt x="60" y="56"/>
                </a:cubicBezTo>
                <a:cubicBezTo>
                  <a:pt x="60" y="56"/>
                  <a:pt x="60" y="56"/>
                  <a:pt x="60" y="56"/>
                </a:cubicBezTo>
                <a:cubicBezTo>
                  <a:pt x="59" y="56"/>
                  <a:pt x="59" y="56"/>
                  <a:pt x="59" y="56"/>
                </a:cubicBezTo>
                <a:cubicBezTo>
                  <a:pt x="59" y="56"/>
                  <a:pt x="59" y="56"/>
                  <a:pt x="59" y="56"/>
                </a:cubicBezTo>
                <a:cubicBezTo>
                  <a:pt x="59" y="56"/>
                  <a:pt x="59" y="56"/>
                  <a:pt x="59" y="56"/>
                </a:cubicBezTo>
                <a:lnTo>
                  <a:pt x="59" y="55"/>
                </a:lnTo>
                <a:close/>
                <a:moveTo>
                  <a:pt x="59" y="57"/>
                </a:moveTo>
                <a:cubicBezTo>
                  <a:pt x="59" y="57"/>
                  <a:pt x="59" y="57"/>
                  <a:pt x="59" y="57"/>
                </a:cubicBezTo>
                <a:cubicBezTo>
                  <a:pt x="59" y="57"/>
                  <a:pt x="60" y="57"/>
                  <a:pt x="60" y="57"/>
                </a:cubicBezTo>
                <a:cubicBezTo>
                  <a:pt x="60" y="56"/>
                  <a:pt x="60" y="56"/>
                  <a:pt x="60" y="56"/>
                </a:cubicBezTo>
                <a:cubicBezTo>
                  <a:pt x="64" y="56"/>
                  <a:pt x="64" y="56"/>
                  <a:pt x="64" y="56"/>
                </a:cubicBezTo>
                <a:cubicBezTo>
                  <a:pt x="64" y="56"/>
                  <a:pt x="64" y="56"/>
                  <a:pt x="64" y="57"/>
                </a:cubicBezTo>
                <a:cubicBezTo>
                  <a:pt x="64" y="57"/>
                  <a:pt x="65" y="57"/>
                  <a:pt x="65" y="57"/>
                </a:cubicBezTo>
                <a:cubicBezTo>
                  <a:pt x="65" y="57"/>
                  <a:pt x="65" y="57"/>
                  <a:pt x="65" y="57"/>
                </a:cubicBezTo>
                <a:cubicBezTo>
                  <a:pt x="65" y="57"/>
                  <a:pt x="65" y="57"/>
                  <a:pt x="65" y="57"/>
                </a:cubicBezTo>
                <a:cubicBezTo>
                  <a:pt x="65" y="58"/>
                  <a:pt x="65" y="58"/>
                  <a:pt x="65" y="58"/>
                </a:cubicBezTo>
                <a:cubicBezTo>
                  <a:pt x="65" y="58"/>
                  <a:pt x="65" y="58"/>
                  <a:pt x="65" y="58"/>
                </a:cubicBezTo>
                <a:cubicBezTo>
                  <a:pt x="65" y="58"/>
                  <a:pt x="65" y="58"/>
                  <a:pt x="65" y="59"/>
                </a:cubicBezTo>
                <a:cubicBezTo>
                  <a:pt x="65" y="59"/>
                  <a:pt x="65" y="59"/>
                  <a:pt x="65" y="59"/>
                </a:cubicBezTo>
                <a:cubicBezTo>
                  <a:pt x="65" y="59"/>
                  <a:pt x="64" y="59"/>
                  <a:pt x="64" y="59"/>
                </a:cubicBezTo>
                <a:cubicBezTo>
                  <a:pt x="60" y="59"/>
                  <a:pt x="60" y="59"/>
                  <a:pt x="60" y="59"/>
                </a:cubicBezTo>
                <a:cubicBezTo>
                  <a:pt x="60" y="59"/>
                  <a:pt x="60" y="59"/>
                  <a:pt x="60" y="59"/>
                </a:cubicBezTo>
                <a:cubicBezTo>
                  <a:pt x="60" y="59"/>
                  <a:pt x="60" y="59"/>
                  <a:pt x="60" y="59"/>
                </a:cubicBezTo>
                <a:cubicBezTo>
                  <a:pt x="59" y="58"/>
                  <a:pt x="59" y="58"/>
                  <a:pt x="59" y="58"/>
                </a:cubicBezTo>
                <a:cubicBezTo>
                  <a:pt x="59" y="58"/>
                  <a:pt x="59" y="58"/>
                  <a:pt x="59" y="58"/>
                </a:cubicBezTo>
                <a:cubicBezTo>
                  <a:pt x="59" y="57"/>
                  <a:pt x="59" y="57"/>
                  <a:pt x="59" y="57"/>
                </a:cubicBezTo>
                <a:cubicBezTo>
                  <a:pt x="59" y="57"/>
                  <a:pt x="59" y="57"/>
                  <a:pt x="59" y="57"/>
                </a:cubicBezTo>
                <a:close/>
                <a:moveTo>
                  <a:pt x="59" y="60"/>
                </a:moveTo>
                <a:cubicBezTo>
                  <a:pt x="59" y="59"/>
                  <a:pt x="60" y="59"/>
                  <a:pt x="60" y="59"/>
                </a:cubicBezTo>
                <a:cubicBezTo>
                  <a:pt x="60" y="59"/>
                  <a:pt x="60" y="59"/>
                  <a:pt x="60" y="59"/>
                </a:cubicBezTo>
                <a:cubicBezTo>
                  <a:pt x="60" y="59"/>
                  <a:pt x="60" y="59"/>
                  <a:pt x="60" y="59"/>
                </a:cubicBezTo>
                <a:cubicBezTo>
                  <a:pt x="64" y="59"/>
                  <a:pt x="64" y="59"/>
                  <a:pt x="64" y="59"/>
                </a:cubicBezTo>
                <a:cubicBezTo>
                  <a:pt x="65" y="59"/>
                  <a:pt x="65" y="59"/>
                  <a:pt x="65" y="59"/>
                </a:cubicBezTo>
                <a:cubicBezTo>
                  <a:pt x="65" y="59"/>
                  <a:pt x="65" y="59"/>
                  <a:pt x="65" y="59"/>
                </a:cubicBezTo>
                <a:cubicBezTo>
                  <a:pt x="65" y="59"/>
                  <a:pt x="65" y="59"/>
                  <a:pt x="66" y="60"/>
                </a:cubicBezTo>
                <a:cubicBezTo>
                  <a:pt x="66" y="60"/>
                  <a:pt x="66" y="60"/>
                  <a:pt x="66" y="60"/>
                </a:cubicBezTo>
                <a:cubicBezTo>
                  <a:pt x="66" y="61"/>
                  <a:pt x="66" y="61"/>
                  <a:pt x="66" y="61"/>
                </a:cubicBezTo>
                <a:cubicBezTo>
                  <a:pt x="66" y="61"/>
                  <a:pt x="66" y="61"/>
                  <a:pt x="66" y="61"/>
                </a:cubicBezTo>
                <a:cubicBezTo>
                  <a:pt x="66" y="61"/>
                  <a:pt x="66" y="61"/>
                  <a:pt x="66" y="61"/>
                </a:cubicBezTo>
                <a:cubicBezTo>
                  <a:pt x="66" y="61"/>
                  <a:pt x="65" y="62"/>
                  <a:pt x="65" y="62"/>
                </a:cubicBezTo>
                <a:cubicBezTo>
                  <a:pt x="65" y="62"/>
                  <a:pt x="65" y="62"/>
                  <a:pt x="65" y="62"/>
                </a:cubicBezTo>
                <a:cubicBezTo>
                  <a:pt x="61" y="62"/>
                  <a:pt x="61" y="62"/>
                  <a:pt x="61" y="62"/>
                </a:cubicBezTo>
                <a:cubicBezTo>
                  <a:pt x="61" y="62"/>
                  <a:pt x="60" y="62"/>
                  <a:pt x="60" y="62"/>
                </a:cubicBezTo>
                <a:cubicBezTo>
                  <a:pt x="60" y="62"/>
                  <a:pt x="60" y="61"/>
                  <a:pt x="60" y="61"/>
                </a:cubicBezTo>
                <a:cubicBezTo>
                  <a:pt x="60" y="61"/>
                  <a:pt x="60" y="61"/>
                  <a:pt x="60" y="61"/>
                </a:cubicBezTo>
                <a:cubicBezTo>
                  <a:pt x="60" y="61"/>
                  <a:pt x="60" y="61"/>
                  <a:pt x="60" y="61"/>
                </a:cubicBezTo>
                <a:cubicBezTo>
                  <a:pt x="59" y="60"/>
                  <a:pt x="59" y="60"/>
                  <a:pt x="59" y="60"/>
                </a:cubicBezTo>
                <a:cubicBezTo>
                  <a:pt x="59" y="60"/>
                  <a:pt x="59" y="60"/>
                  <a:pt x="59" y="60"/>
                </a:cubicBezTo>
                <a:close/>
                <a:moveTo>
                  <a:pt x="66" y="57"/>
                </a:moveTo>
                <a:cubicBezTo>
                  <a:pt x="66" y="57"/>
                  <a:pt x="66" y="57"/>
                  <a:pt x="66" y="57"/>
                </a:cubicBezTo>
                <a:cubicBezTo>
                  <a:pt x="66" y="57"/>
                  <a:pt x="66" y="57"/>
                  <a:pt x="66" y="57"/>
                </a:cubicBezTo>
                <a:cubicBezTo>
                  <a:pt x="66" y="57"/>
                  <a:pt x="66" y="57"/>
                  <a:pt x="66" y="57"/>
                </a:cubicBezTo>
                <a:cubicBezTo>
                  <a:pt x="66" y="56"/>
                  <a:pt x="67" y="56"/>
                  <a:pt x="67" y="56"/>
                </a:cubicBezTo>
                <a:cubicBezTo>
                  <a:pt x="70" y="56"/>
                  <a:pt x="70" y="56"/>
                  <a:pt x="70" y="56"/>
                </a:cubicBezTo>
                <a:cubicBezTo>
                  <a:pt x="71" y="56"/>
                  <a:pt x="71" y="56"/>
                  <a:pt x="71" y="57"/>
                </a:cubicBezTo>
                <a:cubicBezTo>
                  <a:pt x="71" y="57"/>
                  <a:pt x="71" y="57"/>
                  <a:pt x="71" y="57"/>
                </a:cubicBezTo>
                <a:cubicBezTo>
                  <a:pt x="71" y="57"/>
                  <a:pt x="71" y="57"/>
                  <a:pt x="72" y="57"/>
                </a:cubicBezTo>
                <a:cubicBezTo>
                  <a:pt x="72" y="57"/>
                  <a:pt x="72" y="57"/>
                  <a:pt x="72" y="57"/>
                </a:cubicBezTo>
                <a:cubicBezTo>
                  <a:pt x="72" y="58"/>
                  <a:pt x="72" y="58"/>
                  <a:pt x="72" y="58"/>
                </a:cubicBezTo>
                <a:cubicBezTo>
                  <a:pt x="72" y="58"/>
                  <a:pt x="72" y="58"/>
                  <a:pt x="72" y="58"/>
                </a:cubicBezTo>
                <a:cubicBezTo>
                  <a:pt x="72" y="58"/>
                  <a:pt x="72" y="58"/>
                  <a:pt x="72" y="59"/>
                </a:cubicBezTo>
                <a:cubicBezTo>
                  <a:pt x="72" y="59"/>
                  <a:pt x="72" y="59"/>
                  <a:pt x="72" y="59"/>
                </a:cubicBezTo>
                <a:cubicBezTo>
                  <a:pt x="71" y="59"/>
                  <a:pt x="71" y="59"/>
                  <a:pt x="71" y="59"/>
                </a:cubicBezTo>
                <a:cubicBezTo>
                  <a:pt x="67" y="59"/>
                  <a:pt x="67" y="59"/>
                  <a:pt x="67" y="59"/>
                </a:cubicBezTo>
                <a:cubicBezTo>
                  <a:pt x="67" y="59"/>
                  <a:pt x="67" y="59"/>
                  <a:pt x="67" y="59"/>
                </a:cubicBezTo>
                <a:cubicBezTo>
                  <a:pt x="67" y="59"/>
                  <a:pt x="66" y="59"/>
                  <a:pt x="66" y="59"/>
                </a:cubicBezTo>
                <a:cubicBezTo>
                  <a:pt x="66" y="58"/>
                  <a:pt x="66" y="58"/>
                  <a:pt x="66" y="58"/>
                </a:cubicBezTo>
                <a:cubicBezTo>
                  <a:pt x="66" y="58"/>
                  <a:pt x="66" y="58"/>
                  <a:pt x="66" y="58"/>
                </a:cubicBezTo>
                <a:lnTo>
                  <a:pt x="66" y="57"/>
                </a:lnTo>
                <a:close/>
                <a:moveTo>
                  <a:pt x="66" y="60"/>
                </a:moveTo>
                <a:cubicBezTo>
                  <a:pt x="66" y="59"/>
                  <a:pt x="66" y="59"/>
                  <a:pt x="67" y="59"/>
                </a:cubicBezTo>
                <a:cubicBezTo>
                  <a:pt x="67" y="59"/>
                  <a:pt x="67" y="59"/>
                  <a:pt x="67" y="59"/>
                </a:cubicBezTo>
                <a:cubicBezTo>
                  <a:pt x="67" y="59"/>
                  <a:pt x="67" y="59"/>
                  <a:pt x="67" y="59"/>
                </a:cubicBezTo>
                <a:cubicBezTo>
                  <a:pt x="71" y="59"/>
                  <a:pt x="71" y="59"/>
                  <a:pt x="71" y="59"/>
                </a:cubicBezTo>
                <a:cubicBezTo>
                  <a:pt x="71" y="59"/>
                  <a:pt x="72" y="59"/>
                  <a:pt x="72" y="59"/>
                </a:cubicBezTo>
                <a:cubicBezTo>
                  <a:pt x="72" y="59"/>
                  <a:pt x="72" y="59"/>
                  <a:pt x="72" y="59"/>
                </a:cubicBezTo>
                <a:cubicBezTo>
                  <a:pt x="72" y="59"/>
                  <a:pt x="72" y="59"/>
                  <a:pt x="72" y="60"/>
                </a:cubicBezTo>
                <a:cubicBezTo>
                  <a:pt x="73" y="60"/>
                  <a:pt x="73" y="60"/>
                  <a:pt x="73" y="60"/>
                </a:cubicBezTo>
                <a:cubicBezTo>
                  <a:pt x="73" y="61"/>
                  <a:pt x="73" y="61"/>
                  <a:pt x="73" y="61"/>
                </a:cubicBezTo>
                <a:cubicBezTo>
                  <a:pt x="73" y="61"/>
                  <a:pt x="73" y="61"/>
                  <a:pt x="73" y="61"/>
                </a:cubicBezTo>
                <a:cubicBezTo>
                  <a:pt x="73" y="61"/>
                  <a:pt x="73" y="61"/>
                  <a:pt x="73" y="61"/>
                </a:cubicBezTo>
                <a:cubicBezTo>
                  <a:pt x="73" y="61"/>
                  <a:pt x="73" y="62"/>
                  <a:pt x="73" y="62"/>
                </a:cubicBezTo>
                <a:cubicBezTo>
                  <a:pt x="72" y="62"/>
                  <a:pt x="72" y="62"/>
                  <a:pt x="72" y="62"/>
                </a:cubicBezTo>
                <a:cubicBezTo>
                  <a:pt x="68" y="62"/>
                  <a:pt x="68" y="62"/>
                  <a:pt x="68" y="62"/>
                </a:cubicBezTo>
                <a:cubicBezTo>
                  <a:pt x="68" y="62"/>
                  <a:pt x="68" y="62"/>
                  <a:pt x="67" y="62"/>
                </a:cubicBezTo>
                <a:cubicBezTo>
                  <a:pt x="67" y="62"/>
                  <a:pt x="67" y="61"/>
                  <a:pt x="67" y="61"/>
                </a:cubicBezTo>
                <a:cubicBezTo>
                  <a:pt x="67" y="61"/>
                  <a:pt x="67" y="61"/>
                  <a:pt x="67" y="61"/>
                </a:cubicBezTo>
                <a:cubicBezTo>
                  <a:pt x="67" y="61"/>
                  <a:pt x="67" y="61"/>
                  <a:pt x="67" y="61"/>
                </a:cubicBezTo>
                <a:cubicBezTo>
                  <a:pt x="66" y="60"/>
                  <a:pt x="66" y="60"/>
                  <a:pt x="66" y="60"/>
                </a:cubicBezTo>
                <a:cubicBezTo>
                  <a:pt x="66" y="60"/>
                  <a:pt x="66" y="60"/>
                  <a:pt x="66" y="60"/>
                </a:cubicBezTo>
                <a:close/>
                <a:moveTo>
                  <a:pt x="73" y="58"/>
                </a:moveTo>
                <a:cubicBezTo>
                  <a:pt x="73" y="58"/>
                  <a:pt x="73" y="58"/>
                  <a:pt x="73" y="58"/>
                </a:cubicBezTo>
                <a:cubicBezTo>
                  <a:pt x="72" y="57"/>
                  <a:pt x="72" y="57"/>
                  <a:pt x="72" y="57"/>
                </a:cubicBezTo>
                <a:cubicBezTo>
                  <a:pt x="72" y="57"/>
                  <a:pt x="72" y="57"/>
                  <a:pt x="72" y="57"/>
                </a:cubicBezTo>
                <a:cubicBezTo>
                  <a:pt x="72" y="57"/>
                  <a:pt x="72" y="57"/>
                  <a:pt x="73" y="57"/>
                </a:cubicBezTo>
                <a:cubicBezTo>
                  <a:pt x="73" y="57"/>
                  <a:pt x="73" y="57"/>
                  <a:pt x="73" y="57"/>
                </a:cubicBezTo>
                <a:cubicBezTo>
                  <a:pt x="73" y="56"/>
                  <a:pt x="73" y="56"/>
                  <a:pt x="73" y="56"/>
                </a:cubicBezTo>
                <a:cubicBezTo>
                  <a:pt x="77" y="56"/>
                  <a:pt x="77" y="56"/>
                  <a:pt x="77" y="56"/>
                </a:cubicBezTo>
                <a:cubicBezTo>
                  <a:pt x="77" y="56"/>
                  <a:pt x="77" y="56"/>
                  <a:pt x="77" y="57"/>
                </a:cubicBezTo>
                <a:cubicBezTo>
                  <a:pt x="78" y="57"/>
                  <a:pt x="78" y="57"/>
                  <a:pt x="78" y="57"/>
                </a:cubicBezTo>
                <a:cubicBezTo>
                  <a:pt x="78" y="57"/>
                  <a:pt x="78" y="57"/>
                  <a:pt x="78" y="57"/>
                </a:cubicBezTo>
                <a:cubicBezTo>
                  <a:pt x="78" y="57"/>
                  <a:pt x="78" y="57"/>
                  <a:pt x="78" y="57"/>
                </a:cubicBezTo>
                <a:cubicBezTo>
                  <a:pt x="79" y="58"/>
                  <a:pt x="79" y="58"/>
                  <a:pt x="79" y="58"/>
                </a:cubicBezTo>
                <a:cubicBezTo>
                  <a:pt x="79" y="58"/>
                  <a:pt x="79" y="58"/>
                  <a:pt x="79" y="58"/>
                </a:cubicBezTo>
                <a:cubicBezTo>
                  <a:pt x="79" y="58"/>
                  <a:pt x="79" y="58"/>
                  <a:pt x="79" y="59"/>
                </a:cubicBezTo>
                <a:cubicBezTo>
                  <a:pt x="79" y="59"/>
                  <a:pt x="79" y="59"/>
                  <a:pt x="78" y="59"/>
                </a:cubicBezTo>
                <a:cubicBezTo>
                  <a:pt x="78" y="59"/>
                  <a:pt x="78" y="59"/>
                  <a:pt x="78" y="59"/>
                </a:cubicBezTo>
                <a:cubicBezTo>
                  <a:pt x="74" y="59"/>
                  <a:pt x="74" y="59"/>
                  <a:pt x="74" y="59"/>
                </a:cubicBezTo>
                <a:cubicBezTo>
                  <a:pt x="74" y="59"/>
                  <a:pt x="74" y="59"/>
                  <a:pt x="74" y="59"/>
                </a:cubicBezTo>
                <a:cubicBezTo>
                  <a:pt x="73" y="59"/>
                  <a:pt x="73" y="59"/>
                  <a:pt x="73" y="59"/>
                </a:cubicBezTo>
                <a:cubicBezTo>
                  <a:pt x="73" y="58"/>
                  <a:pt x="73" y="58"/>
                  <a:pt x="73" y="58"/>
                </a:cubicBezTo>
                <a:close/>
                <a:moveTo>
                  <a:pt x="82" y="52"/>
                </a:moveTo>
                <a:cubicBezTo>
                  <a:pt x="83" y="53"/>
                  <a:pt x="83" y="53"/>
                  <a:pt x="83" y="53"/>
                </a:cubicBezTo>
                <a:cubicBezTo>
                  <a:pt x="83" y="53"/>
                  <a:pt x="83" y="53"/>
                  <a:pt x="83" y="53"/>
                </a:cubicBezTo>
                <a:cubicBezTo>
                  <a:pt x="83" y="53"/>
                  <a:pt x="83" y="53"/>
                  <a:pt x="83" y="53"/>
                </a:cubicBezTo>
                <a:cubicBezTo>
                  <a:pt x="83" y="54"/>
                  <a:pt x="83" y="54"/>
                  <a:pt x="82" y="54"/>
                </a:cubicBezTo>
                <a:cubicBezTo>
                  <a:pt x="82" y="54"/>
                  <a:pt x="82" y="54"/>
                  <a:pt x="82" y="54"/>
                </a:cubicBezTo>
                <a:cubicBezTo>
                  <a:pt x="78" y="54"/>
                  <a:pt x="78" y="54"/>
                  <a:pt x="78" y="54"/>
                </a:cubicBezTo>
                <a:cubicBezTo>
                  <a:pt x="78" y="54"/>
                  <a:pt x="78" y="54"/>
                  <a:pt x="78" y="54"/>
                </a:cubicBezTo>
                <a:cubicBezTo>
                  <a:pt x="78" y="54"/>
                  <a:pt x="78" y="54"/>
                  <a:pt x="78" y="53"/>
                </a:cubicBezTo>
                <a:cubicBezTo>
                  <a:pt x="78" y="53"/>
                  <a:pt x="77" y="53"/>
                  <a:pt x="77" y="53"/>
                </a:cubicBezTo>
                <a:cubicBezTo>
                  <a:pt x="77" y="53"/>
                  <a:pt x="77" y="53"/>
                  <a:pt x="77" y="53"/>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8" y="52"/>
                </a:cubicBezTo>
                <a:cubicBezTo>
                  <a:pt x="81" y="52"/>
                  <a:pt x="81" y="52"/>
                  <a:pt x="81" y="52"/>
                </a:cubicBezTo>
                <a:cubicBezTo>
                  <a:pt x="81" y="52"/>
                  <a:pt x="81" y="52"/>
                  <a:pt x="81" y="52"/>
                </a:cubicBezTo>
                <a:cubicBezTo>
                  <a:pt x="82" y="52"/>
                  <a:pt x="82" y="52"/>
                  <a:pt x="82" y="52"/>
                </a:cubicBezTo>
                <a:cubicBezTo>
                  <a:pt x="82" y="52"/>
                  <a:pt x="82" y="52"/>
                  <a:pt x="82" y="52"/>
                </a:cubicBezTo>
                <a:cubicBezTo>
                  <a:pt x="82" y="52"/>
                  <a:pt x="82" y="52"/>
                  <a:pt x="82" y="52"/>
                </a:cubicBezTo>
                <a:close/>
                <a:moveTo>
                  <a:pt x="19" y="43"/>
                </a:moveTo>
                <a:cubicBezTo>
                  <a:pt x="19" y="6"/>
                  <a:pt x="19" y="6"/>
                  <a:pt x="19" y="6"/>
                </a:cubicBezTo>
                <a:cubicBezTo>
                  <a:pt x="19" y="4"/>
                  <a:pt x="22" y="1"/>
                  <a:pt x="25" y="1"/>
                </a:cubicBezTo>
                <a:cubicBezTo>
                  <a:pt x="80" y="1"/>
                  <a:pt x="80" y="1"/>
                  <a:pt x="80" y="1"/>
                </a:cubicBezTo>
                <a:cubicBezTo>
                  <a:pt x="82" y="1"/>
                  <a:pt x="85" y="4"/>
                  <a:pt x="85" y="6"/>
                </a:cubicBezTo>
                <a:cubicBezTo>
                  <a:pt x="85" y="43"/>
                  <a:pt x="85" y="43"/>
                  <a:pt x="85" y="43"/>
                </a:cubicBezTo>
                <a:cubicBezTo>
                  <a:pt x="85" y="45"/>
                  <a:pt x="82" y="48"/>
                  <a:pt x="80" y="48"/>
                </a:cubicBezTo>
                <a:cubicBezTo>
                  <a:pt x="25" y="48"/>
                  <a:pt x="25" y="48"/>
                  <a:pt x="25" y="48"/>
                </a:cubicBezTo>
                <a:cubicBezTo>
                  <a:pt x="22" y="48"/>
                  <a:pt x="19" y="45"/>
                  <a:pt x="19" y="43"/>
                </a:cubicBezTo>
                <a:close/>
                <a:moveTo>
                  <a:pt x="40" y="52"/>
                </a:moveTo>
                <a:cubicBezTo>
                  <a:pt x="41" y="52"/>
                  <a:pt x="41" y="52"/>
                  <a:pt x="41" y="52"/>
                </a:cubicBezTo>
                <a:cubicBezTo>
                  <a:pt x="41" y="52"/>
                  <a:pt x="41" y="52"/>
                  <a:pt x="41" y="52"/>
                </a:cubicBezTo>
                <a:cubicBezTo>
                  <a:pt x="45" y="52"/>
                  <a:pt x="45" y="52"/>
                  <a:pt x="45" y="52"/>
                </a:cubicBezTo>
                <a:cubicBezTo>
                  <a:pt x="45" y="52"/>
                  <a:pt x="45" y="52"/>
                  <a:pt x="45" y="52"/>
                </a:cubicBezTo>
                <a:cubicBezTo>
                  <a:pt x="45" y="52"/>
                  <a:pt x="45" y="52"/>
                  <a:pt x="45" y="52"/>
                </a:cubicBezTo>
                <a:cubicBezTo>
                  <a:pt x="45" y="52"/>
                  <a:pt x="45" y="52"/>
                  <a:pt x="46" y="52"/>
                </a:cubicBezTo>
                <a:cubicBezTo>
                  <a:pt x="46" y="52"/>
                  <a:pt x="46" y="52"/>
                  <a:pt x="46" y="52"/>
                </a:cubicBezTo>
                <a:cubicBezTo>
                  <a:pt x="45" y="53"/>
                  <a:pt x="45" y="53"/>
                  <a:pt x="45" y="53"/>
                </a:cubicBezTo>
                <a:cubicBezTo>
                  <a:pt x="45" y="53"/>
                  <a:pt x="45" y="53"/>
                  <a:pt x="45" y="53"/>
                </a:cubicBezTo>
                <a:cubicBezTo>
                  <a:pt x="45" y="53"/>
                  <a:pt x="45" y="53"/>
                  <a:pt x="45" y="53"/>
                </a:cubicBezTo>
                <a:cubicBezTo>
                  <a:pt x="45" y="54"/>
                  <a:pt x="45" y="54"/>
                  <a:pt x="45" y="54"/>
                </a:cubicBezTo>
                <a:cubicBezTo>
                  <a:pt x="45" y="54"/>
                  <a:pt x="45" y="54"/>
                  <a:pt x="44" y="54"/>
                </a:cubicBezTo>
                <a:cubicBezTo>
                  <a:pt x="41" y="54"/>
                  <a:pt x="41" y="54"/>
                  <a:pt x="41" y="54"/>
                </a:cubicBezTo>
                <a:cubicBezTo>
                  <a:pt x="41" y="54"/>
                  <a:pt x="41" y="54"/>
                  <a:pt x="40" y="54"/>
                </a:cubicBezTo>
                <a:cubicBezTo>
                  <a:pt x="40" y="54"/>
                  <a:pt x="40" y="54"/>
                  <a:pt x="40" y="53"/>
                </a:cubicBezTo>
                <a:cubicBezTo>
                  <a:pt x="40" y="53"/>
                  <a:pt x="40" y="53"/>
                  <a:pt x="40" y="53"/>
                </a:cubicBezTo>
                <a:cubicBezTo>
                  <a:pt x="40" y="53"/>
                  <a:pt x="40" y="53"/>
                  <a:pt x="40" y="53"/>
                </a:cubicBezTo>
                <a:cubicBezTo>
                  <a:pt x="40" y="52"/>
                  <a:pt x="40" y="52"/>
                  <a:pt x="40" y="52"/>
                </a:cubicBezTo>
                <a:cubicBezTo>
                  <a:pt x="40" y="52"/>
                  <a:pt x="40" y="52"/>
                  <a:pt x="40" y="52"/>
                </a:cubicBezTo>
                <a:cubicBezTo>
                  <a:pt x="40" y="52"/>
                  <a:pt x="40" y="52"/>
                  <a:pt x="40" y="52"/>
                </a:cubicBezTo>
                <a:close/>
                <a:moveTo>
                  <a:pt x="40" y="51"/>
                </a:moveTo>
                <a:cubicBezTo>
                  <a:pt x="41" y="50"/>
                  <a:pt x="41" y="50"/>
                  <a:pt x="41" y="50"/>
                </a:cubicBezTo>
                <a:cubicBezTo>
                  <a:pt x="41" y="50"/>
                  <a:pt x="41" y="50"/>
                  <a:pt x="41" y="50"/>
                </a:cubicBezTo>
                <a:cubicBezTo>
                  <a:pt x="41" y="50"/>
                  <a:pt x="41" y="50"/>
                  <a:pt x="41" y="50"/>
                </a:cubicBezTo>
                <a:cubicBezTo>
                  <a:pt x="41" y="50"/>
                  <a:pt x="41" y="50"/>
                  <a:pt x="41" y="50"/>
                </a:cubicBezTo>
                <a:cubicBezTo>
                  <a:pt x="41" y="50"/>
                  <a:pt x="41" y="50"/>
                  <a:pt x="42" y="50"/>
                </a:cubicBezTo>
                <a:cubicBezTo>
                  <a:pt x="45" y="50"/>
                  <a:pt x="45" y="50"/>
                  <a:pt x="45" y="50"/>
                </a:cubicBezTo>
                <a:cubicBezTo>
                  <a:pt x="45" y="50"/>
                  <a:pt x="45" y="50"/>
                  <a:pt x="45" y="50"/>
                </a:cubicBezTo>
                <a:cubicBezTo>
                  <a:pt x="45" y="50"/>
                  <a:pt x="46" y="50"/>
                  <a:pt x="46" y="50"/>
                </a:cubicBezTo>
                <a:cubicBezTo>
                  <a:pt x="46" y="50"/>
                  <a:pt x="46" y="50"/>
                  <a:pt x="46" y="50"/>
                </a:cubicBezTo>
                <a:cubicBezTo>
                  <a:pt x="46" y="50"/>
                  <a:pt x="46" y="50"/>
                  <a:pt x="46" y="50"/>
                </a:cubicBezTo>
                <a:cubicBezTo>
                  <a:pt x="46" y="51"/>
                  <a:pt x="46" y="51"/>
                  <a:pt x="46" y="51"/>
                </a:cubicBezTo>
                <a:cubicBezTo>
                  <a:pt x="46" y="51"/>
                  <a:pt x="46" y="51"/>
                  <a:pt x="46" y="51"/>
                </a:cubicBezTo>
                <a:cubicBezTo>
                  <a:pt x="46" y="51"/>
                  <a:pt x="46" y="51"/>
                  <a:pt x="45" y="51"/>
                </a:cubicBezTo>
                <a:cubicBezTo>
                  <a:pt x="45" y="51"/>
                  <a:pt x="45" y="51"/>
                  <a:pt x="45" y="51"/>
                </a:cubicBezTo>
                <a:cubicBezTo>
                  <a:pt x="45" y="51"/>
                  <a:pt x="45" y="51"/>
                  <a:pt x="45" y="51"/>
                </a:cubicBezTo>
                <a:cubicBezTo>
                  <a:pt x="41" y="51"/>
                  <a:pt x="41" y="51"/>
                  <a:pt x="41" y="51"/>
                </a:cubicBezTo>
                <a:cubicBezTo>
                  <a:pt x="41" y="51"/>
                  <a:pt x="41" y="51"/>
                  <a:pt x="41" y="51"/>
                </a:cubicBezTo>
                <a:cubicBezTo>
                  <a:pt x="41" y="51"/>
                  <a:pt x="41" y="51"/>
                  <a:pt x="41" y="51"/>
                </a:cubicBezTo>
                <a:cubicBezTo>
                  <a:pt x="41" y="51"/>
                  <a:pt x="40" y="51"/>
                  <a:pt x="40" y="51"/>
                </a:cubicBezTo>
                <a:cubicBezTo>
                  <a:pt x="40" y="51"/>
                  <a:pt x="40" y="51"/>
                  <a:pt x="40" y="51"/>
                </a:cubicBezTo>
                <a:close/>
                <a:moveTo>
                  <a:pt x="40" y="51"/>
                </a:moveTo>
                <a:cubicBezTo>
                  <a:pt x="40" y="51"/>
                  <a:pt x="40" y="51"/>
                  <a:pt x="40" y="51"/>
                </a:cubicBezTo>
                <a:cubicBezTo>
                  <a:pt x="40" y="51"/>
                  <a:pt x="40" y="51"/>
                  <a:pt x="39" y="51"/>
                </a:cubicBezTo>
                <a:cubicBezTo>
                  <a:pt x="39" y="51"/>
                  <a:pt x="39" y="51"/>
                  <a:pt x="39" y="51"/>
                </a:cubicBezTo>
                <a:cubicBezTo>
                  <a:pt x="39" y="51"/>
                  <a:pt x="39" y="51"/>
                  <a:pt x="39" y="51"/>
                </a:cubicBezTo>
                <a:cubicBezTo>
                  <a:pt x="35" y="51"/>
                  <a:pt x="35" y="51"/>
                  <a:pt x="35" y="51"/>
                </a:cubicBezTo>
                <a:cubicBezTo>
                  <a:pt x="35" y="51"/>
                  <a:pt x="35" y="51"/>
                  <a:pt x="35" y="51"/>
                </a:cubicBezTo>
                <a:cubicBezTo>
                  <a:pt x="35" y="51"/>
                  <a:pt x="35" y="51"/>
                  <a:pt x="35" y="51"/>
                </a:cubicBezTo>
                <a:cubicBezTo>
                  <a:pt x="35" y="51"/>
                  <a:pt x="34" y="51"/>
                  <a:pt x="34" y="51"/>
                </a:cubicBezTo>
                <a:cubicBezTo>
                  <a:pt x="34" y="51"/>
                  <a:pt x="34" y="51"/>
                  <a:pt x="34" y="51"/>
                </a:cubicBezTo>
                <a:cubicBezTo>
                  <a:pt x="35" y="50"/>
                  <a:pt x="35" y="50"/>
                  <a:pt x="35" y="50"/>
                </a:cubicBezTo>
                <a:cubicBezTo>
                  <a:pt x="35" y="50"/>
                  <a:pt x="35" y="50"/>
                  <a:pt x="35" y="50"/>
                </a:cubicBezTo>
                <a:cubicBezTo>
                  <a:pt x="35" y="50"/>
                  <a:pt x="35" y="50"/>
                  <a:pt x="35" y="50"/>
                </a:cubicBezTo>
                <a:cubicBezTo>
                  <a:pt x="35" y="50"/>
                  <a:pt x="35" y="50"/>
                  <a:pt x="35" y="50"/>
                </a:cubicBezTo>
                <a:cubicBezTo>
                  <a:pt x="36" y="50"/>
                  <a:pt x="36" y="50"/>
                  <a:pt x="36" y="50"/>
                </a:cubicBezTo>
                <a:cubicBezTo>
                  <a:pt x="39" y="50"/>
                  <a:pt x="39" y="50"/>
                  <a:pt x="39" y="50"/>
                </a:cubicBezTo>
                <a:cubicBezTo>
                  <a:pt x="39" y="50"/>
                  <a:pt x="39" y="50"/>
                  <a:pt x="39" y="50"/>
                </a:cubicBezTo>
                <a:cubicBezTo>
                  <a:pt x="40" y="50"/>
                  <a:pt x="40" y="50"/>
                  <a:pt x="40" y="50"/>
                </a:cubicBezTo>
                <a:cubicBezTo>
                  <a:pt x="40" y="50"/>
                  <a:pt x="40" y="50"/>
                  <a:pt x="40" y="50"/>
                </a:cubicBezTo>
                <a:cubicBezTo>
                  <a:pt x="40" y="50"/>
                  <a:pt x="40" y="50"/>
                  <a:pt x="40" y="50"/>
                </a:cubicBezTo>
                <a:lnTo>
                  <a:pt x="40" y="51"/>
                </a:lnTo>
                <a:close/>
                <a:moveTo>
                  <a:pt x="35" y="52"/>
                </a:moveTo>
                <a:cubicBezTo>
                  <a:pt x="35" y="52"/>
                  <a:pt x="35" y="52"/>
                  <a:pt x="35" y="52"/>
                </a:cubicBezTo>
                <a:cubicBezTo>
                  <a:pt x="39" y="52"/>
                  <a:pt x="39" y="52"/>
                  <a:pt x="39" y="52"/>
                </a:cubicBezTo>
                <a:cubicBezTo>
                  <a:pt x="39" y="52"/>
                  <a:pt x="39" y="52"/>
                  <a:pt x="39" y="52"/>
                </a:cubicBezTo>
                <a:cubicBezTo>
                  <a:pt x="39" y="52"/>
                  <a:pt x="39" y="52"/>
                  <a:pt x="39" y="52"/>
                </a:cubicBezTo>
                <a:cubicBezTo>
                  <a:pt x="39" y="52"/>
                  <a:pt x="39" y="52"/>
                  <a:pt x="39" y="52"/>
                </a:cubicBezTo>
                <a:cubicBezTo>
                  <a:pt x="39" y="52"/>
                  <a:pt x="39" y="52"/>
                  <a:pt x="39" y="52"/>
                </a:cubicBezTo>
                <a:cubicBezTo>
                  <a:pt x="39" y="53"/>
                  <a:pt x="39" y="53"/>
                  <a:pt x="39" y="53"/>
                </a:cubicBezTo>
                <a:cubicBezTo>
                  <a:pt x="39" y="53"/>
                  <a:pt x="39" y="53"/>
                  <a:pt x="39" y="53"/>
                </a:cubicBezTo>
                <a:cubicBezTo>
                  <a:pt x="39" y="53"/>
                  <a:pt x="39" y="53"/>
                  <a:pt x="39" y="53"/>
                </a:cubicBezTo>
                <a:cubicBezTo>
                  <a:pt x="39" y="54"/>
                  <a:pt x="39" y="54"/>
                  <a:pt x="39" y="54"/>
                </a:cubicBezTo>
                <a:cubicBezTo>
                  <a:pt x="38" y="54"/>
                  <a:pt x="38" y="54"/>
                  <a:pt x="38" y="54"/>
                </a:cubicBezTo>
                <a:cubicBezTo>
                  <a:pt x="35" y="54"/>
                  <a:pt x="35" y="54"/>
                  <a:pt x="35" y="54"/>
                </a:cubicBezTo>
                <a:cubicBezTo>
                  <a:pt x="34" y="54"/>
                  <a:pt x="34" y="54"/>
                  <a:pt x="34" y="54"/>
                </a:cubicBezTo>
                <a:cubicBezTo>
                  <a:pt x="34" y="54"/>
                  <a:pt x="34" y="54"/>
                  <a:pt x="34" y="53"/>
                </a:cubicBezTo>
                <a:cubicBezTo>
                  <a:pt x="34" y="53"/>
                  <a:pt x="34" y="53"/>
                  <a:pt x="34" y="53"/>
                </a:cubicBezTo>
                <a:cubicBezTo>
                  <a:pt x="34" y="53"/>
                  <a:pt x="34" y="53"/>
                  <a:pt x="34" y="53"/>
                </a:cubicBezTo>
                <a:cubicBezTo>
                  <a:pt x="34" y="52"/>
                  <a:pt x="34" y="52"/>
                  <a:pt x="34" y="52"/>
                </a:cubicBezTo>
                <a:cubicBezTo>
                  <a:pt x="34" y="52"/>
                  <a:pt x="34" y="52"/>
                  <a:pt x="34" y="52"/>
                </a:cubicBezTo>
                <a:cubicBezTo>
                  <a:pt x="34" y="52"/>
                  <a:pt x="34" y="52"/>
                  <a:pt x="34" y="52"/>
                </a:cubicBezTo>
                <a:cubicBezTo>
                  <a:pt x="34" y="52"/>
                  <a:pt x="35" y="52"/>
                  <a:pt x="35" y="52"/>
                </a:cubicBezTo>
                <a:close/>
                <a:moveTo>
                  <a:pt x="39" y="55"/>
                </a:moveTo>
                <a:cubicBezTo>
                  <a:pt x="39" y="56"/>
                  <a:pt x="39" y="56"/>
                  <a:pt x="39" y="56"/>
                </a:cubicBezTo>
                <a:cubicBezTo>
                  <a:pt x="39" y="56"/>
                  <a:pt x="39" y="56"/>
                  <a:pt x="39" y="56"/>
                </a:cubicBezTo>
                <a:cubicBezTo>
                  <a:pt x="39" y="56"/>
                  <a:pt x="38" y="56"/>
                  <a:pt x="38" y="56"/>
                </a:cubicBezTo>
                <a:cubicBezTo>
                  <a:pt x="38" y="56"/>
                  <a:pt x="38" y="56"/>
                  <a:pt x="38" y="56"/>
                </a:cubicBezTo>
                <a:cubicBezTo>
                  <a:pt x="38" y="56"/>
                  <a:pt x="38" y="56"/>
                  <a:pt x="38" y="56"/>
                </a:cubicBezTo>
                <a:cubicBezTo>
                  <a:pt x="34" y="56"/>
                  <a:pt x="34" y="56"/>
                  <a:pt x="34" y="56"/>
                </a:cubicBezTo>
                <a:cubicBezTo>
                  <a:pt x="34" y="56"/>
                  <a:pt x="33" y="56"/>
                  <a:pt x="33" y="56"/>
                </a:cubicBezTo>
                <a:cubicBezTo>
                  <a:pt x="33" y="56"/>
                  <a:pt x="33" y="56"/>
                  <a:pt x="33" y="56"/>
                </a:cubicBezTo>
                <a:cubicBezTo>
                  <a:pt x="33" y="56"/>
                  <a:pt x="33" y="56"/>
                  <a:pt x="33" y="56"/>
                </a:cubicBezTo>
                <a:cubicBezTo>
                  <a:pt x="33" y="56"/>
                  <a:pt x="33" y="56"/>
                  <a:pt x="33" y="56"/>
                </a:cubicBezTo>
                <a:cubicBezTo>
                  <a:pt x="33" y="55"/>
                  <a:pt x="33" y="55"/>
                  <a:pt x="33" y="55"/>
                </a:cubicBezTo>
                <a:cubicBezTo>
                  <a:pt x="33" y="54"/>
                  <a:pt x="33" y="54"/>
                  <a:pt x="33" y="54"/>
                </a:cubicBezTo>
                <a:cubicBezTo>
                  <a:pt x="33" y="54"/>
                  <a:pt x="34" y="54"/>
                  <a:pt x="34" y="54"/>
                </a:cubicBezTo>
                <a:cubicBezTo>
                  <a:pt x="34" y="54"/>
                  <a:pt x="34" y="54"/>
                  <a:pt x="34" y="54"/>
                </a:cubicBezTo>
                <a:cubicBezTo>
                  <a:pt x="34" y="54"/>
                  <a:pt x="34" y="54"/>
                  <a:pt x="34" y="54"/>
                </a:cubicBezTo>
                <a:cubicBezTo>
                  <a:pt x="38" y="54"/>
                  <a:pt x="38" y="54"/>
                  <a:pt x="38" y="54"/>
                </a:cubicBezTo>
                <a:cubicBezTo>
                  <a:pt x="38" y="54"/>
                  <a:pt x="38" y="54"/>
                  <a:pt x="38" y="54"/>
                </a:cubicBezTo>
                <a:cubicBezTo>
                  <a:pt x="39" y="54"/>
                  <a:pt x="39" y="54"/>
                  <a:pt x="39" y="54"/>
                </a:cubicBezTo>
                <a:cubicBezTo>
                  <a:pt x="39" y="54"/>
                  <a:pt x="39" y="54"/>
                  <a:pt x="39" y="54"/>
                </a:cubicBezTo>
                <a:cubicBezTo>
                  <a:pt x="39" y="54"/>
                  <a:pt x="39" y="54"/>
                  <a:pt x="39" y="55"/>
                </a:cubicBezTo>
                <a:close/>
                <a:moveTo>
                  <a:pt x="34" y="51"/>
                </a:moveTo>
                <a:cubicBezTo>
                  <a:pt x="34" y="51"/>
                  <a:pt x="34" y="51"/>
                  <a:pt x="34" y="51"/>
                </a:cubicBezTo>
                <a:cubicBezTo>
                  <a:pt x="34" y="51"/>
                  <a:pt x="34" y="51"/>
                  <a:pt x="33" y="51"/>
                </a:cubicBezTo>
                <a:cubicBezTo>
                  <a:pt x="33" y="51"/>
                  <a:pt x="33" y="51"/>
                  <a:pt x="33" y="51"/>
                </a:cubicBezTo>
                <a:cubicBezTo>
                  <a:pt x="33" y="51"/>
                  <a:pt x="33" y="51"/>
                  <a:pt x="33" y="51"/>
                </a:cubicBezTo>
                <a:cubicBezTo>
                  <a:pt x="29" y="51"/>
                  <a:pt x="29" y="51"/>
                  <a:pt x="29" y="51"/>
                </a:cubicBezTo>
                <a:cubicBezTo>
                  <a:pt x="29" y="51"/>
                  <a:pt x="29" y="51"/>
                  <a:pt x="29" y="51"/>
                </a:cubicBezTo>
                <a:cubicBezTo>
                  <a:pt x="29" y="51"/>
                  <a:pt x="29" y="51"/>
                  <a:pt x="29" y="51"/>
                </a:cubicBezTo>
                <a:cubicBezTo>
                  <a:pt x="29" y="51"/>
                  <a:pt x="28" y="51"/>
                  <a:pt x="28" y="51"/>
                </a:cubicBezTo>
                <a:cubicBezTo>
                  <a:pt x="28" y="51"/>
                  <a:pt x="28" y="51"/>
                  <a:pt x="28" y="51"/>
                </a:cubicBezTo>
                <a:cubicBezTo>
                  <a:pt x="29" y="50"/>
                  <a:pt x="29" y="50"/>
                  <a:pt x="29" y="50"/>
                </a:cubicBezTo>
                <a:cubicBezTo>
                  <a:pt x="29" y="50"/>
                  <a:pt x="29" y="50"/>
                  <a:pt x="29" y="50"/>
                </a:cubicBezTo>
                <a:cubicBezTo>
                  <a:pt x="29" y="50"/>
                  <a:pt x="29" y="50"/>
                  <a:pt x="29" y="50"/>
                </a:cubicBezTo>
                <a:cubicBezTo>
                  <a:pt x="29" y="50"/>
                  <a:pt x="29" y="50"/>
                  <a:pt x="30" y="50"/>
                </a:cubicBezTo>
                <a:cubicBezTo>
                  <a:pt x="30" y="50"/>
                  <a:pt x="30" y="50"/>
                  <a:pt x="30" y="50"/>
                </a:cubicBezTo>
                <a:cubicBezTo>
                  <a:pt x="33" y="50"/>
                  <a:pt x="33" y="50"/>
                  <a:pt x="33" y="50"/>
                </a:cubicBezTo>
                <a:cubicBezTo>
                  <a:pt x="33" y="50"/>
                  <a:pt x="34" y="50"/>
                  <a:pt x="34" y="50"/>
                </a:cubicBezTo>
                <a:cubicBezTo>
                  <a:pt x="34" y="50"/>
                  <a:pt x="34" y="50"/>
                  <a:pt x="34" y="50"/>
                </a:cubicBezTo>
                <a:cubicBezTo>
                  <a:pt x="34" y="50"/>
                  <a:pt x="34" y="50"/>
                  <a:pt x="34" y="50"/>
                </a:cubicBezTo>
                <a:cubicBezTo>
                  <a:pt x="34" y="50"/>
                  <a:pt x="34" y="50"/>
                  <a:pt x="34" y="50"/>
                </a:cubicBezTo>
                <a:lnTo>
                  <a:pt x="34" y="51"/>
                </a:lnTo>
                <a:close/>
                <a:moveTo>
                  <a:pt x="29" y="52"/>
                </a:moveTo>
                <a:cubicBezTo>
                  <a:pt x="29" y="52"/>
                  <a:pt x="29" y="52"/>
                  <a:pt x="29" y="52"/>
                </a:cubicBezTo>
                <a:cubicBezTo>
                  <a:pt x="33" y="52"/>
                  <a:pt x="33" y="52"/>
                  <a:pt x="33" y="52"/>
                </a:cubicBezTo>
                <a:cubicBezTo>
                  <a:pt x="33" y="52"/>
                  <a:pt x="33" y="52"/>
                  <a:pt x="33" y="52"/>
                </a:cubicBezTo>
                <a:cubicBezTo>
                  <a:pt x="33" y="52"/>
                  <a:pt x="33" y="52"/>
                  <a:pt x="33" y="52"/>
                </a:cubicBezTo>
                <a:cubicBezTo>
                  <a:pt x="33" y="52"/>
                  <a:pt x="33" y="52"/>
                  <a:pt x="33" y="52"/>
                </a:cubicBezTo>
                <a:cubicBezTo>
                  <a:pt x="33" y="52"/>
                  <a:pt x="33" y="52"/>
                  <a:pt x="33" y="52"/>
                </a:cubicBezTo>
                <a:cubicBezTo>
                  <a:pt x="33" y="53"/>
                  <a:pt x="33" y="53"/>
                  <a:pt x="33" y="53"/>
                </a:cubicBezTo>
                <a:cubicBezTo>
                  <a:pt x="33" y="53"/>
                  <a:pt x="33" y="53"/>
                  <a:pt x="33" y="53"/>
                </a:cubicBezTo>
                <a:cubicBezTo>
                  <a:pt x="33" y="53"/>
                  <a:pt x="33" y="53"/>
                  <a:pt x="33" y="53"/>
                </a:cubicBezTo>
                <a:cubicBezTo>
                  <a:pt x="33" y="54"/>
                  <a:pt x="32" y="54"/>
                  <a:pt x="32" y="54"/>
                </a:cubicBezTo>
                <a:cubicBezTo>
                  <a:pt x="32" y="54"/>
                  <a:pt x="32" y="54"/>
                  <a:pt x="32" y="54"/>
                </a:cubicBezTo>
                <a:cubicBezTo>
                  <a:pt x="28" y="54"/>
                  <a:pt x="28" y="54"/>
                  <a:pt x="28" y="54"/>
                </a:cubicBezTo>
                <a:cubicBezTo>
                  <a:pt x="28" y="54"/>
                  <a:pt x="28" y="54"/>
                  <a:pt x="28" y="54"/>
                </a:cubicBezTo>
                <a:cubicBezTo>
                  <a:pt x="28" y="54"/>
                  <a:pt x="28" y="54"/>
                  <a:pt x="28" y="53"/>
                </a:cubicBezTo>
                <a:cubicBezTo>
                  <a:pt x="28" y="53"/>
                  <a:pt x="27" y="53"/>
                  <a:pt x="27" y="53"/>
                </a:cubicBezTo>
                <a:cubicBezTo>
                  <a:pt x="27" y="53"/>
                  <a:pt x="27" y="53"/>
                  <a:pt x="27" y="53"/>
                </a:cubicBezTo>
                <a:cubicBezTo>
                  <a:pt x="28" y="52"/>
                  <a:pt x="28" y="52"/>
                  <a:pt x="28" y="52"/>
                </a:cubicBezTo>
                <a:cubicBezTo>
                  <a:pt x="28" y="52"/>
                  <a:pt x="28" y="52"/>
                  <a:pt x="28" y="52"/>
                </a:cubicBezTo>
                <a:cubicBezTo>
                  <a:pt x="28" y="52"/>
                  <a:pt x="28" y="52"/>
                  <a:pt x="28" y="52"/>
                </a:cubicBezTo>
                <a:cubicBezTo>
                  <a:pt x="28" y="52"/>
                  <a:pt x="29" y="52"/>
                  <a:pt x="29" y="52"/>
                </a:cubicBezTo>
                <a:close/>
                <a:moveTo>
                  <a:pt x="28" y="50"/>
                </a:moveTo>
                <a:cubicBezTo>
                  <a:pt x="28" y="51"/>
                  <a:pt x="28" y="51"/>
                  <a:pt x="28" y="51"/>
                </a:cubicBezTo>
                <a:cubicBezTo>
                  <a:pt x="28" y="51"/>
                  <a:pt x="28" y="51"/>
                  <a:pt x="28" y="51"/>
                </a:cubicBezTo>
                <a:cubicBezTo>
                  <a:pt x="28" y="51"/>
                  <a:pt x="28" y="51"/>
                  <a:pt x="27" y="51"/>
                </a:cubicBezTo>
                <a:cubicBezTo>
                  <a:pt x="27" y="51"/>
                  <a:pt x="27" y="51"/>
                  <a:pt x="27" y="51"/>
                </a:cubicBezTo>
                <a:cubicBezTo>
                  <a:pt x="27" y="51"/>
                  <a:pt x="27" y="51"/>
                  <a:pt x="27" y="51"/>
                </a:cubicBezTo>
                <a:cubicBezTo>
                  <a:pt x="23" y="51"/>
                  <a:pt x="23" y="51"/>
                  <a:pt x="23" y="51"/>
                </a:cubicBezTo>
                <a:cubicBezTo>
                  <a:pt x="23" y="51"/>
                  <a:pt x="23" y="51"/>
                  <a:pt x="23" y="51"/>
                </a:cubicBezTo>
                <a:cubicBezTo>
                  <a:pt x="23" y="51"/>
                  <a:pt x="23" y="51"/>
                  <a:pt x="23" y="51"/>
                </a:cubicBezTo>
                <a:cubicBezTo>
                  <a:pt x="23" y="51"/>
                  <a:pt x="22" y="51"/>
                  <a:pt x="22" y="51"/>
                </a:cubicBezTo>
                <a:cubicBezTo>
                  <a:pt x="22" y="51"/>
                  <a:pt x="22" y="51"/>
                  <a:pt x="22" y="51"/>
                </a:cubicBezTo>
                <a:cubicBezTo>
                  <a:pt x="23" y="50"/>
                  <a:pt x="23" y="50"/>
                  <a:pt x="23" y="50"/>
                </a:cubicBezTo>
                <a:cubicBezTo>
                  <a:pt x="23" y="50"/>
                  <a:pt x="23" y="50"/>
                  <a:pt x="23" y="50"/>
                </a:cubicBezTo>
                <a:cubicBezTo>
                  <a:pt x="23" y="50"/>
                  <a:pt x="23" y="50"/>
                  <a:pt x="23" y="50"/>
                </a:cubicBezTo>
                <a:cubicBezTo>
                  <a:pt x="24" y="50"/>
                  <a:pt x="24" y="50"/>
                  <a:pt x="24" y="50"/>
                </a:cubicBezTo>
                <a:cubicBezTo>
                  <a:pt x="24" y="50"/>
                  <a:pt x="24" y="50"/>
                  <a:pt x="24"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lose/>
                <a:moveTo>
                  <a:pt x="28" y="54"/>
                </a:moveTo>
                <a:cubicBezTo>
                  <a:pt x="28" y="54"/>
                  <a:pt x="28" y="54"/>
                  <a:pt x="28" y="54"/>
                </a:cubicBezTo>
                <a:cubicBezTo>
                  <a:pt x="32" y="54"/>
                  <a:pt x="32" y="54"/>
                  <a:pt x="32" y="54"/>
                </a:cubicBezTo>
                <a:cubicBezTo>
                  <a:pt x="32" y="54"/>
                  <a:pt x="32" y="54"/>
                  <a:pt x="32" y="54"/>
                </a:cubicBezTo>
                <a:cubicBezTo>
                  <a:pt x="32" y="54"/>
                  <a:pt x="32" y="54"/>
                  <a:pt x="32" y="54"/>
                </a:cubicBezTo>
                <a:cubicBezTo>
                  <a:pt x="32" y="54"/>
                  <a:pt x="33" y="54"/>
                  <a:pt x="33" y="54"/>
                </a:cubicBezTo>
                <a:cubicBezTo>
                  <a:pt x="33" y="54"/>
                  <a:pt x="33" y="54"/>
                  <a:pt x="33" y="55"/>
                </a:cubicBezTo>
                <a:cubicBezTo>
                  <a:pt x="32" y="56"/>
                  <a:pt x="32" y="56"/>
                  <a:pt x="32" y="56"/>
                </a:cubicBezTo>
                <a:cubicBezTo>
                  <a:pt x="32" y="56"/>
                  <a:pt x="32" y="56"/>
                  <a:pt x="32" y="56"/>
                </a:cubicBezTo>
                <a:cubicBezTo>
                  <a:pt x="32" y="56"/>
                  <a:pt x="32" y="56"/>
                  <a:pt x="32" y="56"/>
                </a:cubicBezTo>
                <a:cubicBezTo>
                  <a:pt x="32" y="56"/>
                  <a:pt x="32" y="56"/>
                  <a:pt x="31" y="56"/>
                </a:cubicBezTo>
                <a:cubicBezTo>
                  <a:pt x="31" y="56"/>
                  <a:pt x="31" y="56"/>
                  <a:pt x="31" y="56"/>
                </a:cubicBezTo>
                <a:cubicBezTo>
                  <a:pt x="27" y="56"/>
                  <a:pt x="27" y="56"/>
                  <a:pt x="27" y="56"/>
                </a:cubicBezTo>
                <a:cubicBezTo>
                  <a:pt x="27" y="56"/>
                  <a:pt x="27" y="56"/>
                  <a:pt x="27" y="56"/>
                </a:cubicBezTo>
                <a:cubicBezTo>
                  <a:pt x="27" y="56"/>
                  <a:pt x="27" y="56"/>
                  <a:pt x="27" y="56"/>
                </a:cubicBezTo>
                <a:cubicBezTo>
                  <a:pt x="26" y="56"/>
                  <a:pt x="26" y="56"/>
                  <a:pt x="26" y="56"/>
                </a:cubicBezTo>
                <a:cubicBezTo>
                  <a:pt x="26" y="56"/>
                  <a:pt x="26" y="56"/>
                  <a:pt x="26" y="56"/>
                </a:cubicBezTo>
                <a:cubicBezTo>
                  <a:pt x="27" y="55"/>
                  <a:pt x="27" y="55"/>
                  <a:pt x="27" y="55"/>
                </a:cubicBezTo>
                <a:cubicBezTo>
                  <a:pt x="27" y="54"/>
                  <a:pt x="27" y="54"/>
                  <a:pt x="27" y="54"/>
                </a:cubicBezTo>
                <a:cubicBezTo>
                  <a:pt x="27" y="54"/>
                  <a:pt x="27" y="54"/>
                  <a:pt x="27" y="54"/>
                </a:cubicBezTo>
                <a:cubicBezTo>
                  <a:pt x="27" y="54"/>
                  <a:pt x="28" y="54"/>
                  <a:pt x="28" y="54"/>
                </a:cubicBezTo>
                <a:close/>
                <a:moveTo>
                  <a:pt x="27" y="57"/>
                </a:moveTo>
                <a:cubicBezTo>
                  <a:pt x="27" y="56"/>
                  <a:pt x="27" y="56"/>
                  <a:pt x="27" y="56"/>
                </a:cubicBezTo>
                <a:cubicBezTo>
                  <a:pt x="31" y="56"/>
                  <a:pt x="31" y="56"/>
                  <a:pt x="31" y="56"/>
                </a:cubicBezTo>
                <a:cubicBezTo>
                  <a:pt x="31" y="56"/>
                  <a:pt x="31" y="56"/>
                  <a:pt x="31" y="57"/>
                </a:cubicBezTo>
                <a:cubicBezTo>
                  <a:pt x="31" y="57"/>
                  <a:pt x="31" y="57"/>
                  <a:pt x="31" y="57"/>
                </a:cubicBezTo>
                <a:cubicBezTo>
                  <a:pt x="32" y="57"/>
                  <a:pt x="32" y="57"/>
                  <a:pt x="32" y="57"/>
                </a:cubicBezTo>
                <a:cubicBezTo>
                  <a:pt x="32" y="57"/>
                  <a:pt x="32" y="57"/>
                  <a:pt x="32" y="57"/>
                </a:cubicBezTo>
                <a:cubicBezTo>
                  <a:pt x="31" y="58"/>
                  <a:pt x="31" y="58"/>
                  <a:pt x="31" y="58"/>
                </a:cubicBezTo>
                <a:cubicBezTo>
                  <a:pt x="31" y="58"/>
                  <a:pt x="31" y="58"/>
                  <a:pt x="31" y="58"/>
                </a:cubicBezTo>
                <a:cubicBezTo>
                  <a:pt x="31" y="58"/>
                  <a:pt x="31" y="58"/>
                  <a:pt x="31" y="59"/>
                </a:cubicBezTo>
                <a:cubicBezTo>
                  <a:pt x="31" y="59"/>
                  <a:pt x="31" y="59"/>
                  <a:pt x="30" y="59"/>
                </a:cubicBezTo>
                <a:cubicBezTo>
                  <a:pt x="30" y="59"/>
                  <a:pt x="30" y="59"/>
                  <a:pt x="30" y="59"/>
                </a:cubicBezTo>
                <a:cubicBezTo>
                  <a:pt x="26" y="59"/>
                  <a:pt x="26" y="59"/>
                  <a:pt x="26" y="59"/>
                </a:cubicBezTo>
                <a:cubicBezTo>
                  <a:pt x="26" y="59"/>
                  <a:pt x="26" y="59"/>
                  <a:pt x="26" y="59"/>
                </a:cubicBezTo>
                <a:cubicBezTo>
                  <a:pt x="26" y="59"/>
                  <a:pt x="25" y="59"/>
                  <a:pt x="25" y="59"/>
                </a:cubicBezTo>
                <a:cubicBezTo>
                  <a:pt x="25" y="58"/>
                  <a:pt x="25" y="58"/>
                  <a:pt x="25" y="58"/>
                </a:cubicBezTo>
                <a:cubicBezTo>
                  <a:pt x="25" y="58"/>
                  <a:pt x="25" y="58"/>
                  <a:pt x="25" y="58"/>
                </a:cubicBezTo>
                <a:cubicBezTo>
                  <a:pt x="26" y="57"/>
                  <a:pt x="26" y="57"/>
                  <a:pt x="26" y="57"/>
                </a:cubicBezTo>
                <a:cubicBezTo>
                  <a:pt x="26" y="57"/>
                  <a:pt x="26" y="57"/>
                  <a:pt x="26" y="57"/>
                </a:cubicBezTo>
                <a:cubicBezTo>
                  <a:pt x="26" y="57"/>
                  <a:pt x="26" y="57"/>
                  <a:pt x="26" y="57"/>
                </a:cubicBezTo>
                <a:cubicBezTo>
                  <a:pt x="26" y="57"/>
                  <a:pt x="26" y="57"/>
                  <a:pt x="27" y="57"/>
                </a:cubicBezTo>
                <a:close/>
                <a:moveTo>
                  <a:pt x="31" y="60"/>
                </a:moveTo>
                <a:cubicBezTo>
                  <a:pt x="31" y="60"/>
                  <a:pt x="32" y="60"/>
                  <a:pt x="32" y="60"/>
                </a:cubicBezTo>
                <a:cubicBezTo>
                  <a:pt x="32" y="59"/>
                  <a:pt x="32" y="59"/>
                  <a:pt x="32" y="59"/>
                </a:cubicBezTo>
                <a:cubicBezTo>
                  <a:pt x="32" y="59"/>
                  <a:pt x="32" y="59"/>
                  <a:pt x="32" y="59"/>
                </a:cubicBezTo>
                <a:cubicBezTo>
                  <a:pt x="32" y="59"/>
                  <a:pt x="33" y="59"/>
                  <a:pt x="33" y="59"/>
                </a:cubicBezTo>
                <a:cubicBezTo>
                  <a:pt x="37" y="59"/>
                  <a:pt x="37" y="59"/>
                  <a:pt x="37" y="59"/>
                </a:cubicBezTo>
                <a:cubicBezTo>
                  <a:pt x="37" y="59"/>
                  <a:pt x="37" y="59"/>
                  <a:pt x="37" y="59"/>
                </a:cubicBezTo>
                <a:cubicBezTo>
                  <a:pt x="37" y="59"/>
                  <a:pt x="37" y="59"/>
                  <a:pt x="37" y="59"/>
                </a:cubicBezTo>
                <a:cubicBezTo>
                  <a:pt x="38" y="59"/>
                  <a:pt x="38" y="59"/>
                  <a:pt x="38" y="60"/>
                </a:cubicBezTo>
                <a:cubicBezTo>
                  <a:pt x="38" y="60"/>
                  <a:pt x="38" y="60"/>
                  <a:pt x="38" y="60"/>
                </a:cubicBezTo>
                <a:cubicBezTo>
                  <a:pt x="37" y="61"/>
                  <a:pt x="37" y="61"/>
                  <a:pt x="37" y="61"/>
                </a:cubicBezTo>
                <a:cubicBezTo>
                  <a:pt x="37" y="61"/>
                  <a:pt x="37" y="61"/>
                  <a:pt x="37" y="61"/>
                </a:cubicBezTo>
                <a:cubicBezTo>
                  <a:pt x="37" y="61"/>
                  <a:pt x="37" y="61"/>
                  <a:pt x="37" y="61"/>
                </a:cubicBezTo>
                <a:cubicBezTo>
                  <a:pt x="37" y="61"/>
                  <a:pt x="37" y="62"/>
                  <a:pt x="37" y="62"/>
                </a:cubicBezTo>
                <a:cubicBezTo>
                  <a:pt x="36" y="62"/>
                  <a:pt x="36" y="62"/>
                  <a:pt x="36" y="62"/>
                </a:cubicBezTo>
                <a:cubicBezTo>
                  <a:pt x="32" y="62"/>
                  <a:pt x="32" y="62"/>
                  <a:pt x="32" y="62"/>
                </a:cubicBezTo>
                <a:cubicBezTo>
                  <a:pt x="32" y="62"/>
                  <a:pt x="32" y="62"/>
                  <a:pt x="32" y="62"/>
                </a:cubicBezTo>
                <a:cubicBezTo>
                  <a:pt x="31" y="62"/>
                  <a:pt x="31" y="61"/>
                  <a:pt x="31" y="61"/>
                </a:cubicBezTo>
                <a:cubicBezTo>
                  <a:pt x="31" y="61"/>
                  <a:pt x="31" y="61"/>
                  <a:pt x="31" y="61"/>
                </a:cubicBezTo>
                <a:cubicBezTo>
                  <a:pt x="31" y="61"/>
                  <a:pt x="31" y="61"/>
                  <a:pt x="31" y="61"/>
                </a:cubicBezTo>
                <a:lnTo>
                  <a:pt x="31" y="60"/>
                </a:lnTo>
                <a:close/>
                <a:moveTo>
                  <a:pt x="38" y="59"/>
                </a:moveTo>
                <a:cubicBezTo>
                  <a:pt x="38" y="59"/>
                  <a:pt x="37" y="59"/>
                  <a:pt x="37" y="59"/>
                </a:cubicBezTo>
                <a:cubicBezTo>
                  <a:pt x="37" y="59"/>
                  <a:pt x="37" y="59"/>
                  <a:pt x="37" y="59"/>
                </a:cubicBezTo>
                <a:cubicBezTo>
                  <a:pt x="33" y="59"/>
                  <a:pt x="33" y="59"/>
                  <a:pt x="33" y="59"/>
                </a:cubicBezTo>
                <a:cubicBezTo>
                  <a:pt x="33" y="59"/>
                  <a:pt x="33" y="59"/>
                  <a:pt x="32" y="59"/>
                </a:cubicBezTo>
                <a:cubicBezTo>
                  <a:pt x="32" y="59"/>
                  <a:pt x="32" y="59"/>
                  <a:pt x="32" y="59"/>
                </a:cubicBezTo>
                <a:cubicBezTo>
                  <a:pt x="32" y="58"/>
                  <a:pt x="32" y="58"/>
                  <a:pt x="32" y="58"/>
                </a:cubicBezTo>
                <a:cubicBezTo>
                  <a:pt x="32" y="58"/>
                  <a:pt x="32" y="58"/>
                  <a:pt x="32" y="58"/>
                </a:cubicBezTo>
                <a:cubicBezTo>
                  <a:pt x="32" y="57"/>
                  <a:pt x="32" y="57"/>
                  <a:pt x="32" y="57"/>
                </a:cubicBezTo>
                <a:cubicBezTo>
                  <a:pt x="32" y="57"/>
                  <a:pt x="32" y="57"/>
                  <a:pt x="33" y="57"/>
                </a:cubicBezTo>
                <a:cubicBezTo>
                  <a:pt x="33" y="57"/>
                  <a:pt x="33" y="57"/>
                  <a:pt x="33" y="57"/>
                </a:cubicBezTo>
                <a:cubicBezTo>
                  <a:pt x="33" y="57"/>
                  <a:pt x="33" y="57"/>
                  <a:pt x="33" y="57"/>
                </a:cubicBezTo>
                <a:cubicBezTo>
                  <a:pt x="33" y="56"/>
                  <a:pt x="33" y="56"/>
                  <a:pt x="34" y="56"/>
                </a:cubicBezTo>
                <a:cubicBezTo>
                  <a:pt x="37" y="56"/>
                  <a:pt x="37" y="56"/>
                  <a:pt x="37" y="56"/>
                </a:cubicBezTo>
                <a:cubicBezTo>
                  <a:pt x="38" y="56"/>
                  <a:pt x="38" y="56"/>
                  <a:pt x="38" y="57"/>
                </a:cubicBezTo>
                <a:cubicBezTo>
                  <a:pt x="38" y="57"/>
                  <a:pt x="38" y="57"/>
                  <a:pt x="38" y="57"/>
                </a:cubicBezTo>
                <a:cubicBezTo>
                  <a:pt x="38" y="57"/>
                  <a:pt x="38" y="57"/>
                  <a:pt x="38" y="57"/>
                </a:cubicBezTo>
                <a:cubicBezTo>
                  <a:pt x="38" y="57"/>
                  <a:pt x="38" y="57"/>
                  <a:pt x="38" y="57"/>
                </a:cubicBezTo>
                <a:cubicBezTo>
                  <a:pt x="38" y="58"/>
                  <a:pt x="38" y="58"/>
                  <a:pt x="38" y="58"/>
                </a:cubicBezTo>
                <a:cubicBezTo>
                  <a:pt x="38" y="58"/>
                  <a:pt x="38" y="58"/>
                  <a:pt x="38" y="58"/>
                </a:cubicBezTo>
                <a:cubicBezTo>
                  <a:pt x="38" y="58"/>
                  <a:pt x="38" y="58"/>
                  <a:pt x="38" y="59"/>
                </a:cubicBezTo>
                <a:close/>
                <a:moveTo>
                  <a:pt x="38" y="60"/>
                </a:moveTo>
                <a:cubicBezTo>
                  <a:pt x="38" y="60"/>
                  <a:pt x="38" y="60"/>
                  <a:pt x="39" y="60"/>
                </a:cubicBezTo>
                <a:cubicBezTo>
                  <a:pt x="39" y="59"/>
                  <a:pt x="39" y="59"/>
                  <a:pt x="39" y="59"/>
                </a:cubicBezTo>
                <a:cubicBezTo>
                  <a:pt x="39" y="59"/>
                  <a:pt x="39" y="59"/>
                  <a:pt x="39" y="59"/>
                </a:cubicBezTo>
                <a:cubicBezTo>
                  <a:pt x="39" y="59"/>
                  <a:pt x="40" y="59"/>
                  <a:pt x="40" y="59"/>
                </a:cubicBezTo>
                <a:cubicBezTo>
                  <a:pt x="44" y="59"/>
                  <a:pt x="44" y="59"/>
                  <a:pt x="44" y="59"/>
                </a:cubicBezTo>
                <a:cubicBezTo>
                  <a:pt x="44" y="59"/>
                  <a:pt x="44" y="59"/>
                  <a:pt x="44" y="59"/>
                </a:cubicBezTo>
                <a:cubicBezTo>
                  <a:pt x="44" y="59"/>
                  <a:pt x="44" y="59"/>
                  <a:pt x="44" y="59"/>
                </a:cubicBezTo>
                <a:cubicBezTo>
                  <a:pt x="45" y="59"/>
                  <a:pt x="45" y="59"/>
                  <a:pt x="45" y="60"/>
                </a:cubicBezTo>
                <a:cubicBezTo>
                  <a:pt x="45" y="60"/>
                  <a:pt x="45" y="60"/>
                  <a:pt x="45" y="60"/>
                </a:cubicBezTo>
                <a:cubicBezTo>
                  <a:pt x="45" y="61"/>
                  <a:pt x="45" y="61"/>
                  <a:pt x="45" y="61"/>
                </a:cubicBezTo>
                <a:cubicBezTo>
                  <a:pt x="45" y="61"/>
                  <a:pt x="44" y="61"/>
                  <a:pt x="44" y="61"/>
                </a:cubicBezTo>
                <a:cubicBezTo>
                  <a:pt x="44" y="61"/>
                  <a:pt x="44" y="61"/>
                  <a:pt x="44" y="61"/>
                </a:cubicBezTo>
                <a:cubicBezTo>
                  <a:pt x="44" y="61"/>
                  <a:pt x="44" y="62"/>
                  <a:pt x="44" y="62"/>
                </a:cubicBezTo>
                <a:cubicBezTo>
                  <a:pt x="44" y="62"/>
                  <a:pt x="43" y="62"/>
                  <a:pt x="43" y="62"/>
                </a:cubicBezTo>
                <a:cubicBezTo>
                  <a:pt x="39" y="62"/>
                  <a:pt x="39" y="62"/>
                  <a:pt x="39" y="62"/>
                </a:cubicBezTo>
                <a:cubicBezTo>
                  <a:pt x="39" y="62"/>
                  <a:pt x="39" y="62"/>
                  <a:pt x="39" y="62"/>
                </a:cubicBezTo>
                <a:cubicBezTo>
                  <a:pt x="39" y="62"/>
                  <a:pt x="38" y="61"/>
                  <a:pt x="38" y="61"/>
                </a:cubicBezTo>
                <a:cubicBezTo>
                  <a:pt x="38" y="61"/>
                  <a:pt x="38" y="61"/>
                  <a:pt x="38" y="61"/>
                </a:cubicBezTo>
                <a:cubicBezTo>
                  <a:pt x="38" y="61"/>
                  <a:pt x="38" y="61"/>
                  <a:pt x="38" y="61"/>
                </a:cubicBezTo>
                <a:lnTo>
                  <a:pt x="38" y="60"/>
                </a:lnTo>
                <a:close/>
                <a:moveTo>
                  <a:pt x="45" y="59"/>
                </a:moveTo>
                <a:cubicBezTo>
                  <a:pt x="44" y="59"/>
                  <a:pt x="44" y="59"/>
                  <a:pt x="44" y="59"/>
                </a:cubicBezTo>
                <a:cubicBezTo>
                  <a:pt x="44" y="59"/>
                  <a:pt x="44" y="59"/>
                  <a:pt x="44" y="59"/>
                </a:cubicBezTo>
                <a:cubicBezTo>
                  <a:pt x="40" y="59"/>
                  <a:pt x="40" y="59"/>
                  <a:pt x="40" y="59"/>
                </a:cubicBezTo>
                <a:cubicBezTo>
                  <a:pt x="40" y="59"/>
                  <a:pt x="39" y="59"/>
                  <a:pt x="39" y="59"/>
                </a:cubicBezTo>
                <a:cubicBezTo>
                  <a:pt x="39" y="59"/>
                  <a:pt x="39" y="59"/>
                  <a:pt x="39" y="59"/>
                </a:cubicBezTo>
                <a:cubicBezTo>
                  <a:pt x="39" y="58"/>
                  <a:pt x="39" y="58"/>
                  <a:pt x="39" y="58"/>
                </a:cubicBezTo>
                <a:cubicBezTo>
                  <a:pt x="39" y="58"/>
                  <a:pt x="39" y="58"/>
                  <a:pt x="39" y="58"/>
                </a:cubicBezTo>
                <a:cubicBezTo>
                  <a:pt x="39" y="57"/>
                  <a:pt x="39" y="57"/>
                  <a:pt x="39" y="57"/>
                </a:cubicBezTo>
                <a:cubicBezTo>
                  <a:pt x="39" y="57"/>
                  <a:pt x="39" y="57"/>
                  <a:pt x="39" y="57"/>
                </a:cubicBezTo>
                <a:cubicBezTo>
                  <a:pt x="39" y="57"/>
                  <a:pt x="39" y="57"/>
                  <a:pt x="39" y="57"/>
                </a:cubicBezTo>
                <a:cubicBezTo>
                  <a:pt x="40" y="57"/>
                  <a:pt x="40" y="57"/>
                  <a:pt x="40" y="57"/>
                </a:cubicBezTo>
                <a:cubicBezTo>
                  <a:pt x="40" y="56"/>
                  <a:pt x="40" y="56"/>
                  <a:pt x="40" y="56"/>
                </a:cubicBezTo>
                <a:cubicBezTo>
                  <a:pt x="44" y="56"/>
                  <a:pt x="44" y="56"/>
                  <a:pt x="44" y="56"/>
                </a:cubicBezTo>
                <a:cubicBezTo>
                  <a:pt x="44" y="56"/>
                  <a:pt x="44" y="56"/>
                  <a:pt x="44" y="57"/>
                </a:cubicBezTo>
                <a:cubicBezTo>
                  <a:pt x="45" y="57"/>
                  <a:pt x="45" y="57"/>
                  <a:pt x="45" y="57"/>
                </a:cubicBezTo>
                <a:cubicBezTo>
                  <a:pt x="45" y="57"/>
                  <a:pt x="45" y="57"/>
                  <a:pt x="45" y="57"/>
                </a:cubicBezTo>
                <a:cubicBezTo>
                  <a:pt x="45" y="57"/>
                  <a:pt x="45" y="57"/>
                  <a:pt x="45" y="57"/>
                </a:cubicBezTo>
                <a:cubicBezTo>
                  <a:pt x="45" y="58"/>
                  <a:pt x="45" y="58"/>
                  <a:pt x="45" y="58"/>
                </a:cubicBezTo>
                <a:cubicBezTo>
                  <a:pt x="45" y="58"/>
                  <a:pt x="45" y="58"/>
                  <a:pt x="45" y="58"/>
                </a:cubicBezTo>
                <a:cubicBezTo>
                  <a:pt x="45" y="58"/>
                  <a:pt x="45" y="58"/>
                  <a:pt x="45" y="59"/>
                </a:cubicBezTo>
                <a:close/>
                <a:moveTo>
                  <a:pt x="45" y="56"/>
                </a:moveTo>
                <a:cubicBezTo>
                  <a:pt x="45" y="56"/>
                  <a:pt x="45" y="56"/>
                  <a:pt x="44" y="56"/>
                </a:cubicBezTo>
                <a:cubicBezTo>
                  <a:pt x="44" y="56"/>
                  <a:pt x="44" y="56"/>
                  <a:pt x="44" y="56"/>
                </a:cubicBezTo>
                <a:cubicBezTo>
                  <a:pt x="40" y="56"/>
                  <a:pt x="40" y="56"/>
                  <a:pt x="40" y="56"/>
                </a:cubicBezTo>
                <a:cubicBezTo>
                  <a:pt x="40" y="56"/>
                  <a:pt x="40" y="56"/>
                  <a:pt x="40" y="56"/>
                </a:cubicBezTo>
                <a:cubicBezTo>
                  <a:pt x="40" y="56"/>
                  <a:pt x="40" y="56"/>
                  <a:pt x="40" y="56"/>
                </a:cubicBezTo>
                <a:cubicBezTo>
                  <a:pt x="40" y="56"/>
                  <a:pt x="39" y="56"/>
                  <a:pt x="39" y="56"/>
                </a:cubicBezTo>
                <a:cubicBezTo>
                  <a:pt x="39" y="56"/>
                  <a:pt x="39" y="56"/>
                  <a:pt x="39" y="56"/>
                </a:cubicBezTo>
                <a:cubicBezTo>
                  <a:pt x="40" y="55"/>
                  <a:pt x="40" y="55"/>
                  <a:pt x="40" y="55"/>
                </a:cubicBezTo>
                <a:cubicBezTo>
                  <a:pt x="40" y="54"/>
                  <a:pt x="40" y="54"/>
                  <a:pt x="40" y="54"/>
                </a:cubicBezTo>
                <a:cubicBezTo>
                  <a:pt x="40" y="54"/>
                  <a:pt x="40" y="54"/>
                  <a:pt x="40" y="54"/>
                </a:cubicBezTo>
                <a:cubicBezTo>
                  <a:pt x="40" y="54"/>
                  <a:pt x="40" y="54"/>
                  <a:pt x="40" y="54"/>
                </a:cubicBezTo>
                <a:cubicBezTo>
                  <a:pt x="40" y="54"/>
                  <a:pt x="41" y="54"/>
                  <a:pt x="41" y="54"/>
                </a:cubicBezTo>
                <a:cubicBezTo>
                  <a:pt x="44" y="54"/>
                  <a:pt x="44" y="54"/>
                  <a:pt x="44" y="54"/>
                </a:cubicBezTo>
                <a:cubicBezTo>
                  <a:pt x="44" y="54"/>
                  <a:pt x="45" y="54"/>
                  <a:pt x="45" y="54"/>
                </a:cubicBezTo>
                <a:cubicBezTo>
                  <a:pt x="45" y="54"/>
                  <a:pt x="45" y="54"/>
                  <a:pt x="45" y="54"/>
                </a:cubicBezTo>
                <a:cubicBezTo>
                  <a:pt x="45" y="54"/>
                  <a:pt x="45" y="54"/>
                  <a:pt x="45" y="54"/>
                </a:cubicBezTo>
                <a:cubicBezTo>
                  <a:pt x="45" y="54"/>
                  <a:pt x="45" y="54"/>
                  <a:pt x="45" y="55"/>
                </a:cubicBezTo>
                <a:cubicBezTo>
                  <a:pt x="45" y="56"/>
                  <a:pt x="45" y="56"/>
                  <a:pt x="45" y="56"/>
                </a:cubicBezTo>
                <a:cubicBezTo>
                  <a:pt x="45" y="56"/>
                  <a:pt x="45" y="56"/>
                  <a:pt x="45" y="56"/>
                </a:cubicBezTo>
                <a:cubicBezTo>
                  <a:pt x="45" y="56"/>
                  <a:pt x="45" y="56"/>
                  <a:pt x="45" y="56"/>
                </a:cubicBezTo>
                <a:close/>
                <a:moveTo>
                  <a:pt x="45" y="60"/>
                </a:moveTo>
                <a:cubicBezTo>
                  <a:pt x="45" y="60"/>
                  <a:pt x="45" y="60"/>
                  <a:pt x="46" y="60"/>
                </a:cubicBezTo>
                <a:cubicBezTo>
                  <a:pt x="46" y="59"/>
                  <a:pt x="46" y="59"/>
                  <a:pt x="46" y="59"/>
                </a:cubicBezTo>
                <a:cubicBezTo>
                  <a:pt x="46" y="59"/>
                  <a:pt x="46" y="59"/>
                  <a:pt x="46" y="59"/>
                </a:cubicBezTo>
                <a:cubicBezTo>
                  <a:pt x="46" y="59"/>
                  <a:pt x="46" y="59"/>
                  <a:pt x="47" y="59"/>
                </a:cubicBezTo>
                <a:cubicBezTo>
                  <a:pt x="51" y="59"/>
                  <a:pt x="51" y="59"/>
                  <a:pt x="51" y="59"/>
                </a:cubicBezTo>
                <a:cubicBezTo>
                  <a:pt x="51" y="59"/>
                  <a:pt x="51" y="59"/>
                  <a:pt x="51" y="59"/>
                </a:cubicBezTo>
                <a:cubicBezTo>
                  <a:pt x="51" y="59"/>
                  <a:pt x="51" y="59"/>
                  <a:pt x="51" y="59"/>
                </a:cubicBezTo>
                <a:cubicBezTo>
                  <a:pt x="51" y="59"/>
                  <a:pt x="52" y="59"/>
                  <a:pt x="52" y="60"/>
                </a:cubicBezTo>
                <a:cubicBezTo>
                  <a:pt x="52" y="60"/>
                  <a:pt x="52" y="60"/>
                  <a:pt x="52" y="60"/>
                </a:cubicBezTo>
                <a:cubicBezTo>
                  <a:pt x="52" y="61"/>
                  <a:pt x="52" y="61"/>
                  <a:pt x="52" y="61"/>
                </a:cubicBezTo>
                <a:cubicBezTo>
                  <a:pt x="52" y="61"/>
                  <a:pt x="52" y="61"/>
                  <a:pt x="52" y="61"/>
                </a:cubicBezTo>
                <a:cubicBezTo>
                  <a:pt x="52" y="61"/>
                  <a:pt x="51" y="61"/>
                  <a:pt x="51" y="61"/>
                </a:cubicBezTo>
                <a:cubicBezTo>
                  <a:pt x="51" y="61"/>
                  <a:pt x="51" y="62"/>
                  <a:pt x="51" y="62"/>
                </a:cubicBezTo>
                <a:cubicBezTo>
                  <a:pt x="51" y="62"/>
                  <a:pt x="51" y="62"/>
                  <a:pt x="50" y="62"/>
                </a:cubicBezTo>
                <a:cubicBezTo>
                  <a:pt x="46" y="62"/>
                  <a:pt x="46" y="62"/>
                  <a:pt x="46" y="62"/>
                </a:cubicBezTo>
                <a:cubicBezTo>
                  <a:pt x="46" y="62"/>
                  <a:pt x="46" y="62"/>
                  <a:pt x="46" y="62"/>
                </a:cubicBezTo>
                <a:cubicBezTo>
                  <a:pt x="46" y="62"/>
                  <a:pt x="46" y="61"/>
                  <a:pt x="46" y="61"/>
                </a:cubicBezTo>
                <a:cubicBezTo>
                  <a:pt x="45" y="61"/>
                  <a:pt x="45" y="61"/>
                  <a:pt x="45" y="61"/>
                </a:cubicBezTo>
                <a:cubicBezTo>
                  <a:pt x="45" y="61"/>
                  <a:pt x="45" y="61"/>
                  <a:pt x="45" y="61"/>
                </a:cubicBezTo>
                <a:lnTo>
                  <a:pt x="45" y="60"/>
                </a:lnTo>
                <a:close/>
                <a:moveTo>
                  <a:pt x="52" y="58"/>
                </a:moveTo>
                <a:cubicBezTo>
                  <a:pt x="52" y="58"/>
                  <a:pt x="51" y="58"/>
                  <a:pt x="51" y="59"/>
                </a:cubicBezTo>
                <a:cubicBezTo>
                  <a:pt x="51" y="59"/>
                  <a:pt x="51" y="59"/>
                  <a:pt x="51" y="59"/>
                </a:cubicBezTo>
                <a:cubicBezTo>
                  <a:pt x="51" y="59"/>
                  <a:pt x="51" y="59"/>
                  <a:pt x="51" y="59"/>
                </a:cubicBezTo>
                <a:cubicBezTo>
                  <a:pt x="47" y="59"/>
                  <a:pt x="47" y="59"/>
                  <a:pt x="47" y="59"/>
                </a:cubicBezTo>
                <a:cubicBezTo>
                  <a:pt x="46" y="59"/>
                  <a:pt x="46" y="59"/>
                  <a:pt x="46" y="59"/>
                </a:cubicBezTo>
                <a:cubicBezTo>
                  <a:pt x="46" y="59"/>
                  <a:pt x="46" y="59"/>
                  <a:pt x="46" y="59"/>
                </a:cubicBezTo>
                <a:cubicBezTo>
                  <a:pt x="46" y="58"/>
                  <a:pt x="46" y="58"/>
                  <a:pt x="46" y="58"/>
                </a:cubicBezTo>
                <a:cubicBezTo>
                  <a:pt x="46" y="58"/>
                  <a:pt x="46" y="58"/>
                  <a:pt x="46" y="58"/>
                </a:cubicBezTo>
                <a:cubicBezTo>
                  <a:pt x="46" y="57"/>
                  <a:pt x="46" y="57"/>
                  <a:pt x="46" y="57"/>
                </a:cubicBezTo>
                <a:cubicBezTo>
                  <a:pt x="46" y="57"/>
                  <a:pt x="46" y="57"/>
                  <a:pt x="46" y="57"/>
                </a:cubicBezTo>
                <a:cubicBezTo>
                  <a:pt x="46" y="57"/>
                  <a:pt x="46" y="57"/>
                  <a:pt x="46" y="57"/>
                </a:cubicBezTo>
                <a:cubicBezTo>
                  <a:pt x="46" y="57"/>
                  <a:pt x="46" y="57"/>
                  <a:pt x="46" y="57"/>
                </a:cubicBezTo>
                <a:cubicBezTo>
                  <a:pt x="47" y="56"/>
                  <a:pt x="47" y="56"/>
                  <a:pt x="47" y="56"/>
                </a:cubicBezTo>
                <a:cubicBezTo>
                  <a:pt x="51" y="56"/>
                  <a:pt x="51" y="56"/>
                  <a:pt x="51" y="56"/>
                </a:cubicBezTo>
                <a:cubicBezTo>
                  <a:pt x="51" y="56"/>
                  <a:pt x="51" y="56"/>
                  <a:pt x="51" y="57"/>
                </a:cubicBezTo>
                <a:cubicBezTo>
                  <a:pt x="51" y="57"/>
                  <a:pt x="51" y="57"/>
                  <a:pt x="51" y="57"/>
                </a:cubicBezTo>
                <a:cubicBezTo>
                  <a:pt x="51" y="57"/>
                  <a:pt x="52" y="57"/>
                  <a:pt x="52" y="57"/>
                </a:cubicBezTo>
                <a:cubicBezTo>
                  <a:pt x="52" y="57"/>
                  <a:pt x="52" y="57"/>
                  <a:pt x="52" y="57"/>
                </a:cubicBezTo>
                <a:cubicBezTo>
                  <a:pt x="52" y="58"/>
                  <a:pt x="52" y="58"/>
                  <a:pt x="52" y="58"/>
                </a:cubicBezTo>
                <a:cubicBezTo>
                  <a:pt x="52" y="58"/>
                  <a:pt x="52" y="58"/>
                  <a:pt x="52" y="58"/>
                </a:cubicBezTo>
                <a:close/>
                <a:moveTo>
                  <a:pt x="52" y="56"/>
                </a:moveTo>
                <a:cubicBezTo>
                  <a:pt x="52" y="56"/>
                  <a:pt x="51" y="56"/>
                  <a:pt x="51" y="56"/>
                </a:cubicBezTo>
                <a:cubicBezTo>
                  <a:pt x="51" y="56"/>
                  <a:pt x="51" y="56"/>
                  <a:pt x="51" y="56"/>
                </a:cubicBezTo>
                <a:cubicBezTo>
                  <a:pt x="51" y="56"/>
                  <a:pt x="51" y="56"/>
                  <a:pt x="51" y="56"/>
                </a:cubicBezTo>
                <a:cubicBezTo>
                  <a:pt x="47" y="56"/>
                  <a:pt x="47" y="56"/>
                  <a:pt x="47" y="56"/>
                </a:cubicBezTo>
                <a:cubicBezTo>
                  <a:pt x="47" y="56"/>
                  <a:pt x="47" y="56"/>
                  <a:pt x="46" y="56"/>
                </a:cubicBezTo>
                <a:cubicBezTo>
                  <a:pt x="46" y="56"/>
                  <a:pt x="46" y="56"/>
                  <a:pt x="46" y="56"/>
                </a:cubicBezTo>
                <a:cubicBezTo>
                  <a:pt x="46" y="56"/>
                  <a:pt x="46" y="56"/>
                  <a:pt x="46" y="56"/>
                </a:cubicBezTo>
                <a:cubicBezTo>
                  <a:pt x="46" y="56"/>
                  <a:pt x="46" y="56"/>
                  <a:pt x="46" y="56"/>
                </a:cubicBezTo>
                <a:cubicBezTo>
                  <a:pt x="46" y="55"/>
                  <a:pt x="46" y="55"/>
                  <a:pt x="46" y="55"/>
                </a:cubicBezTo>
                <a:cubicBezTo>
                  <a:pt x="46" y="54"/>
                  <a:pt x="46" y="54"/>
                  <a:pt x="46" y="54"/>
                </a:cubicBezTo>
                <a:cubicBezTo>
                  <a:pt x="46" y="54"/>
                  <a:pt x="46" y="54"/>
                  <a:pt x="46" y="54"/>
                </a:cubicBezTo>
                <a:cubicBezTo>
                  <a:pt x="46" y="54"/>
                  <a:pt x="47" y="54"/>
                  <a:pt x="47" y="54"/>
                </a:cubicBezTo>
                <a:cubicBezTo>
                  <a:pt x="47" y="54"/>
                  <a:pt x="47" y="54"/>
                  <a:pt x="47" y="54"/>
                </a:cubicBezTo>
                <a:cubicBezTo>
                  <a:pt x="51" y="54"/>
                  <a:pt x="51" y="54"/>
                  <a:pt x="51" y="54"/>
                </a:cubicBezTo>
                <a:cubicBezTo>
                  <a:pt x="51" y="54"/>
                  <a:pt x="51" y="54"/>
                  <a:pt x="51" y="54"/>
                </a:cubicBezTo>
                <a:cubicBezTo>
                  <a:pt x="51" y="54"/>
                  <a:pt x="51" y="54"/>
                  <a:pt x="51" y="54"/>
                </a:cubicBezTo>
                <a:cubicBezTo>
                  <a:pt x="52" y="54"/>
                  <a:pt x="52" y="54"/>
                  <a:pt x="52" y="54"/>
                </a:cubicBezTo>
                <a:cubicBezTo>
                  <a:pt x="52" y="54"/>
                  <a:pt x="52" y="54"/>
                  <a:pt x="52" y="55"/>
                </a:cubicBezTo>
                <a:cubicBezTo>
                  <a:pt x="52" y="56"/>
                  <a:pt x="52" y="56"/>
                  <a:pt x="52" y="56"/>
                </a:cubicBezTo>
                <a:cubicBezTo>
                  <a:pt x="52" y="56"/>
                  <a:pt x="52" y="56"/>
                  <a:pt x="52" y="56"/>
                </a:cubicBezTo>
                <a:close/>
                <a:moveTo>
                  <a:pt x="52" y="53"/>
                </a:moveTo>
                <a:cubicBezTo>
                  <a:pt x="52" y="53"/>
                  <a:pt x="52" y="53"/>
                  <a:pt x="51" y="53"/>
                </a:cubicBezTo>
                <a:cubicBezTo>
                  <a:pt x="51" y="54"/>
                  <a:pt x="51" y="54"/>
                  <a:pt x="51" y="54"/>
                </a:cubicBezTo>
                <a:cubicBezTo>
                  <a:pt x="51" y="54"/>
                  <a:pt x="51" y="54"/>
                  <a:pt x="51" y="54"/>
                </a:cubicBezTo>
                <a:cubicBezTo>
                  <a:pt x="47" y="54"/>
                  <a:pt x="47" y="54"/>
                  <a:pt x="47" y="54"/>
                </a:cubicBezTo>
                <a:cubicBezTo>
                  <a:pt x="47" y="54"/>
                  <a:pt x="47" y="54"/>
                  <a:pt x="47" y="54"/>
                </a:cubicBezTo>
                <a:cubicBezTo>
                  <a:pt x="47" y="54"/>
                  <a:pt x="46" y="54"/>
                  <a:pt x="46" y="53"/>
                </a:cubicBezTo>
                <a:cubicBezTo>
                  <a:pt x="46" y="53"/>
                  <a:pt x="46" y="53"/>
                  <a:pt x="46" y="53"/>
                </a:cubicBezTo>
                <a:cubicBezTo>
                  <a:pt x="46" y="53"/>
                  <a:pt x="46" y="53"/>
                  <a:pt x="46" y="53"/>
                </a:cubicBezTo>
                <a:cubicBezTo>
                  <a:pt x="46" y="52"/>
                  <a:pt x="46" y="52"/>
                  <a:pt x="46" y="52"/>
                </a:cubicBezTo>
                <a:cubicBezTo>
                  <a:pt x="46" y="52"/>
                  <a:pt x="46" y="52"/>
                  <a:pt x="46" y="52"/>
                </a:cubicBezTo>
                <a:cubicBezTo>
                  <a:pt x="46" y="52"/>
                  <a:pt x="46" y="52"/>
                  <a:pt x="47" y="52"/>
                </a:cubicBezTo>
                <a:cubicBezTo>
                  <a:pt x="47" y="52"/>
                  <a:pt x="47" y="52"/>
                  <a:pt x="47" y="52"/>
                </a:cubicBezTo>
                <a:cubicBezTo>
                  <a:pt x="47" y="52"/>
                  <a:pt x="47" y="52"/>
                  <a:pt x="47" y="52"/>
                </a:cubicBezTo>
                <a:cubicBezTo>
                  <a:pt x="51" y="52"/>
                  <a:pt x="51" y="52"/>
                  <a:pt x="51" y="52"/>
                </a:cubicBezTo>
                <a:cubicBezTo>
                  <a:pt x="51" y="52"/>
                  <a:pt x="51" y="52"/>
                  <a:pt x="51" y="52"/>
                </a:cubicBezTo>
                <a:cubicBezTo>
                  <a:pt x="51" y="52"/>
                  <a:pt x="51" y="52"/>
                  <a:pt x="51" y="52"/>
                </a:cubicBezTo>
                <a:cubicBezTo>
                  <a:pt x="52" y="52"/>
                  <a:pt x="52" y="52"/>
                  <a:pt x="52" y="52"/>
                </a:cubicBezTo>
                <a:cubicBezTo>
                  <a:pt x="52" y="52"/>
                  <a:pt x="52" y="52"/>
                  <a:pt x="52" y="52"/>
                </a:cubicBezTo>
                <a:cubicBezTo>
                  <a:pt x="52" y="53"/>
                  <a:pt x="52" y="53"/>
                  <a:pt x="52" y="53"/>
                </a:cubicBezTo>
                <a:cubicBezTo>
                  <a:pt x="52" y="53"/>
                  <a:pt x="52" y="53"/>
                  <a:pt x="52" y="53"/>
                </a:cubicBezTo>
                <a:close/>
                <a:moveTo>
                  <a:pt x="52" y="51"/>
                </a:moveTo>
                <a:cubicBezTo>
                  <a:pt x="52" y="51"/>
                  <a:pt x="52" y="51"/>
                  <a:pt x="51" y="51"/>
                </a:cubicBezTo>
                <a:cubicBezTo>
                  <a:pt x="51" y="51"/>
                  <a:pt x="51" y="51"/>
                  <a:pt x="51" y="51"/>
                </a:cubicBezTo>
                <a:cubicBezTo>
                  <a:pt x="51" y="51"/>
                  <a:pt x="51" y="51"/>
                  <a:pt x="51" y="51"/>
                </a:cubicBezTo>
                <a:cubicBezTo>
                  <a:pt x="47" y="51"/>
                  <a:pt x="47" y="51"/>
                  <a:pt x="47" y="51"/>
                </a:cubicBezTo>
                <a:cubicBezTo>
                  <a:pt x="47" y="51"/>
                  <a:pt x="47" y="51"/>
                  <a:pt x="47" y="51"/>
                </a:cubicBezTo>
                <a:cubicBezTo>
                  <a:pt x="47" y="51"/>
                  <a:pt x="47" y="51"/>
                  <a:pt x="47" y="51"/>
                </a:cubicBezTo>
                <a:cubicBezTo>
                  <a:pt x="47" y="51"/>
                  <a:pt x="46" y="51"/>
                  <a:pt x="46" y="51"/>
                </a:cubicBezTo>
                <a:cubicBezTo>
                  <a:pt x="46" y="51"/>
                  <a:pt x="46" y="51"/>
                  <a:pt x="46" y="51"/>
                </a:cubicBezTo>
                <a:cubicBezTo>
                  <a:pt x="46" y="50"/>
                  <a:pt x="46" y="50"/>
                  <a:pt x="46" y="50"/>
                </a:cubicBezTo>
                <a:cubicBezTo>
                  <a:pt x="46" y="50"/>
                  <a:pt x="46" y="50"/>
                  <a:pt x="47" y="50"/>
                </a:cubicBezTo>
                <a:cubicBezTo>
                  <a:pt x="47" y="50"/>
                  <a:pt x="47" y="50"/>
                  <a:pt x="47" y="50"/>
                </a:cubicBezTo>
                <a:cubicBezTo>
                  <a:pt x="47" y="50"/>
                  <a:pt x="47" y="50"/>
                  <a:pt x="47" y="50"/>
                </a:cubicBezTo>
                <a:cubicBezTo>
                  <a:pt x="47" y="50"/>
                  <a:pt x="47" y="50"/>
                  <a:pt x="47" y="50"/>
                </a:cubicBezTo>
                <a:cubicBezTo>
                  <a:pt x="51" y="50"/>
                  <a:pt x="51" y="50"/>
                  <a:pt x="51" y="50"/>
                </a:cubicBezTo>
                <a:cubicBezTo>
                  <a:pt x="51" y="50"/>
                  <a:pt x="51" y="50"/>
                  <a:pt x="51" y="50"/>
                </a:cubicBezTo>
                <a:cubicBezTo>
                  <a:pt x="51" y="50"/>
                  <a:pt x="51" y="50"/>
                  <a:pt x="51" y="50"/>
                </a:cubicBezTo>
                <a:cubicBezTo>
                  <a:pt x="52" y="50"/>
                  <a:pt x="52" y="50"/>
                  <a:pt x="52" y="50"/>
                </a:cubicBezTo>
                <a:cubicBezTo>
                  <a:pt x="52" y="50"/>
                  <a:pt x="52" y="50"/>
                  <a:pt x="52" y="50"/>
                </a:cubicBezTo>
                <a:cubicBezTo>
                  <a:pt x="52" y="51"/>
                  <a:pt x="52" y="51"/>
                  <a:pt x="52" y="51"/>
                </a:cubicBezTo>
                <a:cubicBezTo>
                  <a:pt x="52" y="51"/>
                  <a:pt x="52" y="51"/>
                  <a:pt x="52" y="51"/>
                </a:cubicBezTo>
                <a:close/>
                <a:moveTo>
                  <a:pt x="21" y="53"/>
                </a:moveTo>
                <a:cubicBezTo>
                  <a:pt x="22" y="52"/>
                  <a:pt x="22" y="52"/>
                  <a:pt x="22" y="52"/>
                </a:cubicBezTo>
                <a:cubicBezTo>
                  <a:pt x="22" y="52"/>
                  <a:pt x="22" y="52"/>
                  <a:pt x="22" y="52"/>
                </a:cubicBezTo>
                <a:cubicBezTo>
                  <a:pt x="22" y="52"/>
                  <a:pt x="22" y="52"/>
                  <a:pt x="22" y="52"/>
                </a:cubicBezTo>
                <a:cubicBezTo>
                  <a:pt x="22" y="52"/>
                  <a:pt x="22" y="52"/>
                  <a:pt x="23" y="52"/>
                </a:cubicBezTo>
                <a:cubicBezTo>
                  <a:pt x="23" y="52"/>
                  <a:pt x="23" y="52"/>
                  <a:pt x="23" y="52"/>
                </a:cubicBezTo>
                <a:cubicBezTo>
                  <a:pt x="26" y="52"/>
                  <a:pt x="26" y="52"/>
                  <a:pt x="26" y="52"/>
                </a:cubicBezTo>
                <a:cubicBezTo>
                  <a:pt x="27" y="52"/>
                  <a:pt x="27" y="52"/>
                  <a:pt x="27" y="52"/>
                </a:cubicBezTo>
                <a:cubicBezTo>
                  <a:pt x="27" y="52"/>
                  <a:pt x="27" y="52"/>
                  <a:pt x="27" y="52"/>
                </a:cubicBezTo>
                <a:cubicBezTo>
                  <a:pt x="27" y="52"/>
                  <a:pt x="27" y="52"/>
                  <a:pt x="27" y="52"/>
                </a:cubicBezTo>
                <a:cubicBezTo>
                  <a:pt x="27" y="52"/>
                  <a:pt x="27" y="52"/>
                  <a:pt x="27" y="52"/>
                </a:cubicBezTo>
                <a:cubicBezTo>
                  <a:pt x="27" y="53"/>
                  <a:pt x="27" y="53"/>
                  <a:pt x="27" y="53"/>
                </a:cubicBezTo>
                <a:cubicBezTo>
                  <a:pt x="27" y="53"/>
                  <a:pt x="27" y="53"/>
                  <a:pt x="27" y="53"/>
                </a:cubicBezTo>
                <a:cubicBezTo>
                  <a:pt x="27" y="53"/>
                  <a:pt x="26" y="53"/>
                  <a:pt x="26" y="53"/>
                </a:cubicBezTo>
                <a:cubicBezTo>
                  <a:pt x="26" y="54"/>
                  <a:pt x="26" y="54"/>
                  <a:pt x="26" y="54"/>
                </a:cubicBezTo>
                <a:cubicBezTo>
                  <a:pt x="26" y="54"/>
                  <a:pt x="26" y="54"/>
                  <a:pt x="26" y="54"/>
                </a:cubicBezTo>
                <a:cubicBezTo>
                  <a:pt x="22" y="54"/>
                  <a:pt x="22" y="54"/>
                  <a:pt x="22" y="54"/>
                </a:cubicBezTo>
                <a:cubicBezTo>
                  <a:pt x="22" y="54"/>
                  <a:pt x="22" y="54"/>
                  <a:pt x="22" y="54"/>
                </a:cubicBezTo>
                <a:cubicBezTo>
                  <a:pt x="21" y="54"/>
                  <a:pt x="21" y="54"/>
                  <a:pt x="21" y="53"/>
                </a:cubicBezTo>
                <a:cubicBezTo>
                  <a:pt x="21" y="53"/>
                  <a:pt x="21" y="53"/>
                  <a:pt x="21" y="53"/>
                </a:cubicBezTo>
                <a:cubicBezTo>
                  <a:pt x="21" y="53"/>
                  <a:pt x="21" y="53"/>
                  <a:pt x="21" y="53"/>
                </a:cubicBezTo>
                <a:close/>
                <a:moveTo>
                  <a:pt x="20" y="56"/>
                </a:moveTo>
                <a:cubicBezTo>
                  <a:pt x="20" y="55"/>
                  <a:pt x="20" y="55"/>
                  <a:pt x="20" y="55"/>
                </a:cubicBezTo>
                <a:cubicBezTo>
                  <a:pt x="20" y="54"/>
                  <a:pt x="21" y="54"/>
                  <a:pt x="21" y="54"/>
                </a:cubicBezTo>
                <a:cubicBezTo>
                  <a:pt x="21" y="54"/>
                  <a:pt x="21" y="54"/>
                  <a:pt x="21" y="54"/>
                </a:cubicBezTo>
                <a:cubicBezTo>
                  <a:pt x="21" y="54"/>
                  <a:pt x="21" y="54"/>
                  <a:pt x="21" y="54"/>
                </a:cubicBezTo>
                <a:cubicBezTo>
                  <a:pt x="21" y="54"/>
                  <a:pt x="22" y="54"/>
                  <a:pt x="22" y="54"/>
                </a:cubicBezTo>
                <a:cubicBezTo>
                  <a:pt x="25" y="54"/>
                  <a:pt x="25" y="54"/>
                  <a:pt x="25" y="54"/>
                </a:cubicBezTo>
                <a:cubicBezTo>
                  <a:pt x="26" y="54"/>
                  <a:pt x="26" y="54"/>
                  <a:pt x="26" y="54"/>
                </a:cubicBezTo>
                <a:cubicBezTo>
                  <a:pt x="26" y="54"/>
                  <a:pt x="26" y="54"/>
                  <a:pt x="26" y="54"/>
                </a:cubicBezTo>
                <a:cubicBezTo>
                  <a:pt x="26" y="54"/>
                  <a:pt x="26" y="54"/>
                  <a:pt x="26" y="54"/>
                </a:cubicBezTo>
                <a:cubicBezTo>
                  <a:pt x="26" y="54"/>
                  <a:pt x="26" y="54"/>
                  <a:pt x="26" y="55"/>
                </a:cubicBezTo>
                <a:cubicBezTo>
                  <a:pt x="26" y="56"/>
                  <a:pt x="26" y="56"/>
                  <a:pt x="26" y="56"/>
                </a:cubicBezTo>
                <a:cubicBezTo>
                  <a:pt x="26" y="56"/>
                  <a:pt x="26" y="56"/>
                  <a:pt x="26" y="56"/>
                </a:cubicBezTo>
                <a:cubicBezTo>
                  <a:pt x="25" y="56"/>
                  <a:pt x="25" y="56"/>
                  <a:pt x="25" y="56"/>
                </a:cubicBezTo>
                <a:cubicBezTo>
                  <a:pt x="25" y="56"/>
                  <a:pt x="25" y="56"/>
                  <a:pt x="25" y="56"/>
                </a:cubicBezTo>
                <a:cubicBezTo>
                  <a:pt x="25" y="56"/>
                  <a:pt x="25" y="56"/>
                  <a:pt x="24" y="56"/>
                </a:cubicBezTo>
                <a:cubicBezTo>
                  <a:pt x="21" y="56"/>
                  <a:pt x="21" y="56"/>
                  <a:pt x="21" y="56"/>
                </a:cubicBezTo>
                <a:cubicBezTo>
                  <a:pt x="20" y="56"/>
                  <a:pt x="20" y="56"/>
                  <a:pt x="20" y="56"/>
                </a:cubicBezTo>
                <a:cubicBezTo>
                  <a:pt x="20" y="56"/>
                  <a:pt x="20" y="56"/>
                  <a:pt x="20" y="56"/>
                </a:cubicBezTo>
                <a:cubicBezTo>
                  <a:pt x="20" y="56"/>
                  <a:pt x="20" y="56"/>
                  <a:pt x="20" y="56"/>
                </a:cubicBezTo>
                <a:cubicBezTo>
                  <a:pt x="20" y="56"/>
                  <a:pt x="20" y="56"/>
                  <a:pt x="20" y="56"/>
                </a:cubicBezTo>
                <a:close/>
                <a:moveTo>
                  <a:pt x="18" y="58"/>
                </a:moveTo>
                <a:cubicBezTo>
                  <a:pt x="19" y="57"/>
                  <a:pt x="19" y="57"/>
                  <a:pt x="19" y="57"/>
                </a:cubicBezTo>
                <a:cubicBezTo>
                  <a:pt x="19" y="57"/>
                  <a:pt x="19" y="57"/>
                  <a:pt x="19" y="57"/>
                </a:cubicBezTo>
                <a:cubicBezTo>
                  <a:pt x="19" y="57"/>
                  <a:pt x="19" y="57"/>
                  <a:pt x="20" y="57"/>
                </a:cubicBezTo>
                <a:cubicBezTo>
                  <a:pt x="20" y="57"/>
                  <a:pt x="20" y="57"/>
                  <a:pt x="20" y="57"/>
                </a:cubicBezTo>
                <a:cubicBezTo>
                  <a:pt x="20" y="56"/>
                  <a:pt x="20" y="56"/>
                  <a:pt x="20" y="56"/>
                </a:cubicBezTo>
                <a:cubicBezTo>
                  <a:pt x="24" y="56"/>
                  <a:pt x="24" y="56"/>
                  <a:pt x="24" y="56"/>
                </a:cubicBezTo>
                <a:cubicBezTo>
                  <a:pt x="24" y="56"/>
                  <a:pt x="24" y="56"/>
                  <a:pt x="25" y="57"/>
                </a:cubicBezTo>
                <a:cubicBezTo>
                  <a:pt x="25" y="57"/>
                  <a:pt x="25" y="57"/>
                  <a:pt x="25" y="57"/>
                </a:cubicBezTo>
                <a:cubicBezTo>
                  <a:pt x="25" y="57"/>
                  <a:pt x="25" y="57"/>
                  <a:pt x="25" y="57"/>
                </a:cubicBezTo>
                <a:cubicBezTo>
                  <a:pt x="25" y="57"/>
                  <a:pt x="25" y="57"/>
                  <a:pt x="25" y="57"/>
                </a:cubicBezTo>
                <a:cubicBezTo>
                  <a:pt x="25" y="58"/>
                  <a:pt x="25" y="58"/>
                  <a:pt x="25" y="58"/>
                </a:cubicBezTo>
                <a:cubicBezTo>
                  <a:pt x="24" y="58"/>
                  <a:pt x="24" y="58"/>
                  <a:pt x="24" y="58"/>
                </a:cubicBezTo>
                <a:cubicBezTo>
                  <a:pt x="24" y="58"/>
                  <a:pt x="24" y="58"/>
                  <a:pt x="24" y="59"/>
                </a:cubicBezTo>
                <a:cubicBezTo>
                  <a:pt x="24" y="59"/>
                  <a:pt x="24" y="59"/>
                  <a:pt x="24" y="59"/>
                </a:cubicBezTo>
                <a:cubicBezTo>
                  <a:pt x="23" y="59"/>
                  <a:pt x="23" y="59"/>
                  <a:pt x="23" y="59"/>
                </a:cubicBezTo>
                <a:cubicBezTo>
                  <a:pt x="19" y="59"/>
                  <a:pt x="19" y="59"/>
                  <a:pt x="19" y="59"/>
                </a:cubicBezTo>
                <a:cubicBezTo>
                  <a:pt x="19" y="59"/>
                  <a:pt x="19" y="59"/>
                  <a:pt x="19" y="59"/>
                </a:cubicBezTo>
                <a:cubicBezTo>
                  <a:pt x="19" y="59"/>
                  <a:pt x="19" y="59"/>
                  <a:pt x="18" y="59"/>
                </a:cubicBezTo>
                <a:cubicBezTo>
                  <a:pt x="18" y="58"/>
                  <a:pt x="18" y="58"/>
                  <a:pt x="18" y="58"/>
                </a:cubicBezTo>
                <a:cubicBezTo>
                  <a:pt x="18" y="58"/>
                  <a:pt x="18" y="58"/>
                  <a:pt x="18" y="58"/>
                </a:cubicBezTo>
                <a:close/>
                <a:moveTo>
                  <a:pt x="17" y="61"/>
                </a:moveTo>
                <a:cubicBezTo>
                  <a:pt x="17" y="60"/>
                  <a:pt x="17" y="60"/>
                  <a:pt x="17" y="60"/>
                </a:cubicBezTo>
                <a:cubicBezTo>
                  <a:pt x="18" y="60"/>
                  <a:pt x="18" y="60"/>
                  <a:pt x="18" y="60"/>
                </a:cubicBezTo>
                <a:cubicBezTo>
                  <a:pt x="18" y="59"/>
                  <a:pt x="18" y="59"/>
                  <a:pt x="18" y="59"/>
                </a:cubicBezTo>
                <a:cubicBezTo>
                  <a:pt x="18" y="59"/>
                  <a:pt x="18" y="59"/>
                  <a:pt x="18" y="59"/>
                </a:cubicBezTo>
                <a:cubicBezTo>
                  <a:pt x="19" y="59"/>
                  <a:pt x="19" y="59"/>
                  <a:pt x="19" y="59"/>
                </a:cubicBezTo>
                <a:cubicBezTo>
                  <a:pt x="23" y="59"/>
                  <a:pt x="23" y="59"/>
                  <a:pt x="23" y="59"/>
                </a:cubicBezTo>
                <a:cubicBezTo>
                  <a:pt x="23" y="59"/>
                  <a:pt x="23" y="59"/>
                  <a:pt x="23" y="59"/>
                </a:cubicBezTo>
                <a:cubicBezTo>
                  <a:pt x="23" y="59"/>
                  <a:pt x="24" y="59"/>
                  <a:pt x="24" y="59"/>
                </a:cubicBezTo>
                <a:cubicBezTo>
                  <a:pt x="24" y="59"/>
                  <a:pt x="24" y="59"/>
                  <a:pt x="24" y="60"/>
                </a:cubicBezTo>
                <a:cubicBezTo>
                  <a:pt x="24" y="60"/>
                  <a:pt x="24" y="60"/>
                  <a:pt x="24" y="60"/>
                </a:cubicBezTo>
                <a:cubicBezTo>
                  <a:pt x="23" y="61"/>
                  <a:pt x="23" y="61"/>
                  <a:pt x="23" y="61"/>
                </a:cubicBezTo>
                <a:cubicBezTo>
                  <a:pt x="23" y="61"/>
                  <a:pt x="23" y="61"/>
                  <a:pt x="23" y="61"/>
                </a:cubicBezTo>
                <a:cubicBezTo>
                  <a:pt x="23" y="61"/>
                  <a:pt x="23" y="61"/>
                  <a:pt x="23" y="61"/>
                </a:cubicBezTo>
                <a:cubicBezTo>
                  <a:pt x="22" y="61"/>
                  <a:pt x="22" y="62"/>
                  <a:pt x="22" y="62"/>
                </a:cubicBezTo>
                <a:cubicBezTo>
                  <a:pt x="22" y="62"/>
                  <a:pt x="22" y="62"/>
                  <a:pt x="22" y="62"/>
                </a:cubicBezTo>
                <a:cubicBezTo>
                  <a:pt x="18" y="62"/>
                  <a:pt x="18" y="62"/>
                  <a:pt x="18" y="62"/>
                </a:cubicBezTo>
                <a:cubicBezTo>
                  <a:pt x="17" y="62"/>
                  <a:pt x="17" y="62"/>
                  <a:pt x="17" y="62"/>
                </a:cubicBezTo>
                <a:cubicBezTo>
                  <a:pt x="17" y="62"/>
                  <a:pt x="17" y="61"/>
                  <a:pt x="17" y="61"/>
                </a:cubicBezTo>
                <a:cubicBezTo>
                  <a:pt x="17" y="61"/>
                  <a:pt x="17" y="61"/>
                  <a:pt x="17" y="61"/>
                </a:cubicBezTo>
                <a:cubicBezTo>
                  <a:pt x="17" y="61"/>
                  <a:pt x="17" y="61"/>
                  <a:pt x="17" y="61"/>
                </a:cubicBezTo>
                <a:close/>
                <a:moveTo>
                  <a:pt x="22" y="63"/>
                </a:moveTo>
                <a:cubicBezTo>
                  <a:pt x="22" y="64"/>
                  <a:pt x="22" y="64"/>
                  <a:pt x="22" y="64"/>
                </a:cubicBezTo>
                <a:cubicBezTo>
                  <a:pt x="22" y="64"/>
                  <a:pt x="22" y="64"/>
                  <a:pt x="21" y="64"/>
                </a:cubicBezTo>
                <a:cubicBezTo>
                  <a:pt x="21" y="64"/>
                  <a:pt x="21" y="65"/>
                  <a:pt x="21" y="65"/>
                </a:cubicBezTo>
                <a:cubicBezTo>
                  <a:pt x="21" y="65"/>
                  <a:pt x="21" y="65"/>
                  <a:pt x="21" y="65"/>
                </a:cubicBezTo>
                <a:cubicBezTo>
                  <a:pt x="21" y="65"/>
                  <a:pt x="20" y="65"/>
                  <a:pt x="20" y="65"/>
                </a:cubicBezTo>
                <a:cubicBezTo>
                  <a:pt x="16" y="65"/>
                  <a:pt x="16" y="65"/>
                  <a:pt x="16" y="65"/>
                </a:cubicBezTo>
                <a:cubicBezTo>
                  <a:pt x="16" y="65"/>
                  <a:pt x="16" y="65"/>
                  <a:pt x="15" y="65"/>
                </a:cubicBezTo>
                <a:cubicBezTo>
                  <a:pt x="15" y="65"/>
                  <a:pt x="15" y="65"/>
                  <a:pt x="15" y="65"/>
                </a:cubicBezTo>
                <a:cubicBezTo>
                  <a:pt x="15" y="65"/>
                  <a:pt x="15" y="64"/>
                  <a:pt x="15" y="64"/>
                </a:cubicBezTo>
                <a:cubicBezTo>
                  <a:pt x="15" y="64"/>
                  <a:pt x="15" y="64"/>
                  <a:pt x="15" y="64"/>
                </a:cubicBezTo>
                <a:cubicBezTo>
                  <a:pt x="16" y="63"/>
                  <a:pt x="16" y="63"/>
                  <a:pt x="16" y="63"/>
                </a:cubicBezTo>
                <a:cubicBezTo>
                  <a:pt x="16" y="63"/>
                  <a:pt x="16" y="63"/>
                  <a:pt x="16" y="63"/>
                </a:cubicBezTo>
                <a:cubicBezTo>
                  <a:pt x="16" y="62"/>
                  <a:pt x="16" y="62"/>
                  <a:pt x="16" y="62"/>
                </a:cubicBezTo>
                <a:cubicBezTo>
                  <a:pt x="17" y="62"/>
                  <a:pt x="17" y="62"/>
                  <a:pt x="17" y="62"/>
                </a:cubicBezTo>
                <a:cubicBezTo>
                  <a:pt x="17" y="62"/>
                  <a:pt x="17" y="62"/>
                  <a:pt x="17" y="62"/>
                </a:cubicBezTo>
                <a:cubicBezTo>
                  <a:pt x="21" y="62"/>
                  <a:pt x="21" y="62"/>
                  <a:pt x="21" y="62"/>
                </a:cubicBezTo>
                <a:cubicBezTo>
                  <a:pt x="22" y="62"/>
                  <a:pt x="22" y="62"/>
                  <a:pt x="22" y="62"/>
                </a:cubicBezTo>
                <a:cubicBezTo>
                  <a:pt x="22" y="62"/>
                  <a:pt x="22" y="62"/>
                  <a:pt x="22" y="62"/>
                </a:cubicBezTo>
                <a:cubicBezTo>
                  <a:pt x="22" y="62"/>
                  <a:pt x="22" y="62"/>
                  <a:pt x="22" y="63"/>
                </a:cubicBezTo>
                <a:cubicBezTo>
                  <a:pt x="22" y="63"/>
                  <a:pt x="22" y="63"/>
                  <a:pt x="22" y="63"/>
                </a:cubicBezTo>
                <a:close/>
                <a:moveTo>
                  <a:pt x="29" y="64"/>
                </a:moveTo>
                <a:cubicBezTo>
                  <a:pt x="29" y="64"/>
                  <a:pt x="29" y="64"/>
                  <a:pt x="29" y="64"/>
                </a:cubicBezTo>
                <a:cubicBezTo>
                  <a:pt x="29" y="64"/>
                  <a:pt x="29" y="65"/>
                  <a:pt x="29" y="65"/>
                </a:cubicBezTo>
                <a:cubicBezTo>
                  <a:pt x="29" y="65"/>
                  <a:pt x="28" y="65"/>
                  <a:pt x="28" y="65"/>
                </a:cubicBezTo>
                <a:cubicBezTo>
                  <a:pt x="28" y="65"/>
                  <a:pt x="28" y="65"/>
                  <a:pt x="28" y="65"/>
                </a:cubicBezTo>
                <a:cubicBezTo>
                  <a:pt x="23" y="65"/>
                  <a:pt x="23" y="65"/>
                  <a:pt x="23" y="65"/>
                </a:cubicBezTo>
                <a:cubicBezTo>
                  <a:pt x="23" y="65"/>
                  <a:pt x="23" y="65"/>
                  <a:pt x="23" y="65"/>
                </a:cubicBezTo>
                <a:cubicBezTo>
                  <a:pt x="23" y="65"/>
                  <a:pt x="23" y="65"/>
                  <a:pt x="23" y="65"/>
                </a:cubicBezTo>
                <a:cubicBezTo>
                  <a:pt x="23" y="65"/>
                  <a:pt x="22" y="64"/>
                  <a:pt x="22" y="64"/>
                </a:cubicBezTo>
                <a:cubicBezTo>
                  <a:pt x="22" y="64"/>
                  <a:pt x="22" y="64"/>
                  <a:pt x="22" y="64"/>
                </a:cubicBezTo>
                <a:cubicBezTo>
                  <a:pt x="23" y="63"/>
                  <a:pt x="23" y="63"/>
                  <a:pt x="23" y="63"/>
                </a:cubicBezTo>
                <a:cubicBezTo>
                  <a:pt x="23" y="63"/>
                  <a:pt x="23" y="63"/>
                  <a:pt x="23" y="63"/>
                </a:cubicBezTo>
                <a:cubicBezTo>
                  <a:pt x="23" y="62"/>
                  <a:pt x="24" y="62"/>
                  <a:pt x="24" y="62"/>
                </a:cubicBezTo>
                <a:cubicBezTo>
                  <a:pt x="24" y="62"/>
                  <a:pt x="24" y="62"/>
                  <a:pt x="24" y="62"/>
                </a:cubicBezTo>
                <a:cubicBezTo>
                  <a:pt x="24" y="62"/>
                  <a:pt x="24" y="62"/>
                  <a:pt x="25" y="62"/>
                </a:cubicBezTo>
                <a:cubicBezTo>
                  <a:pt x="29" y="62"/>
                  <a:pt x="29" y="62"/>
                  <a:pt x="29" y="62"/>
                </a:cubicBezTo>
                <a:cubicBezTo>
                  <a:pt x="29" y="62"/>
                  <a:pt x="29" y="62"/>
                  <a:pt x="29" y="62"/>
                </a:cubicBezTo>
                <a:cubicBezTo>
                  <a:pt x="29" y="62"/>
                  <a:pt x="29" y="62"/>
                  <a:pt x="29" y="62"/>
                </a:cubicBezTo>
                <a:cubicBezTo>
                  <a:pt x="30" y="62"/>
                  <a:pt x="30" y="62"/>
                  <a:pt x="30" y="63"/>
                </a:cubicBezTo>
                <a:cubicBezTo>
                  <a:pt x="30" y="63"/>
                  <a:pt x="30" y="63"/>
                  <a:pt x="30" y="63"/>
                </a:cubicBezTo>
                <a:lnTo>
                  <a:pt x="29" y="64"/>
                </a:lnTo>
                <a:close/>
                <a:moveTo>
                  <a:pt x="29" y="62"/>
                </a:moveTo>
                <a:cubicBezTo>
                  <a:pt x="29" y="62"/>
                  <a:pt x="29" y="62"/>
                  <a:pt x="29" y="62"/>
                </a:cubicBezTo>
                <a:cubicBezTo>
                  <a:pt x="25" y="62"/>
                  <a:pt x="25" y="62"/>
                  <a:pt x="25" y="62"/>
                </a:cubicBezTo>
                <a:cubicBezTo>
                  <a:pt x="25" y="62"/>
                  <a:pt x="24" y="62"/>
                  <a:pt x="24" y="62"/>
                </a:cubicBezTo>
                <a:cubicBezTo>
                  <a:pt x="24" y="62"/>
                  <a:pt x="24" y="61"/>
                  <a:pt x="24" y="61"/>
                </a:cubicBezTo>
                <a:cubicBezTo>
                  <a:pt x="24" y="61"/>
                  <a:pt x="24" y="61"/>
                  <a:pt x="24" y="61"/>
                </a:cubicBezTo>
                <a:cubicBezTo>
                  <a:pt x="24" y="61"/>
                  <a:pt x="24" y="61"/>
                  <a:pt x="24" y="61"/>
                </a:cubicBezTo>
                <a:cubicBezTo>
                  <a:pt x="24" y="60"/>
                  <a:pt x="24" y="60"/>
                  <a:pt x="24" y="60"/>
                </a:cubicBezTo>
                <a:cubicBezTo>
                  <a:pt x="24" y="60"/>
                  <a:pt x="25" y="60"/>
                  <a:pt x="25" y="60"/>
                </a:cubicBezTo>
                <a:cubicBezTo>
                  <a:pt x="25" y="59"/>
                  <a:pt x="25" y="59"/>
                  <a:pt x="25" y="59"/>
                </a:cubicBezTo>
                <a:cubicBezTo>
                  <a:pt x="25" y="59"/>
                  <a:pt x="25" y="59"/>
                  <a:pt x="25" y="59"/>
                </a:cubicBezTo>
                <a:cubicBezTo>
                  <a:pt x="26" y="59"/>
                  <a:pt x="26" y="59"/>
                  <a:pt x="26" y="59"/>
                </a:cubicBezTo>
                <a:cubicBezTo>
                  <a:pt x="30" y="59"/>
                  <a:pt x="30" y="59"/>
                  <a:pt x="30" y="59"/>
                </a:cubicBezTo>
                <a:cubicBezTo>
                  <a:pt x="30" y="59"/>
                  <a:pt x="30" y="59"/>
                  <a:pt x="30" y="59"/>
                </a:cubicBezTo>
                <a:cubicBezTo>
                  <a:pt x="30" y="59"/>
                  <a:pt x="30" y="59"/>
                  <a:pt x="31" y="59"/>
                </a:cubicBezTo>
                <a:cubicBezTo>
                  <a:pt x="31" y="59"/>
                  <a:pt x="31" y="59"/>
                  <a:pt x="31" y="60"/>
                </a:cubicBezTo>
                <a:cubicBezTo>
                  <a:pt x="31" y="60"/>
                  <a:pt x="31" y="60"/>
                  <a:pt x="31" y="60"/>
                </a:cubicBezTo>
                <a:cubicBezTo>
                  <a:pt x="30" y="61"/>
                  <a:pt x="30" y="61"/>
                  <a:pt x="30" y="61"/>
                </a:cubicBezTo>
                <a:cubicBezTo>
                  <a:pt x="30" y="61"/>
                  <a:pt x="30" y="61"/>
                  <a:pt x="30" y="61"/>
                </a:cubicBezTo>
                <a:cubicBezTo>
                  <a:pt x="30" y="61"/>
                  <a:pt x="30" y="61"/>
                  <a:pt x="30" y="61"/>
                </a:cubicBezTo>
                <a:cubicBezTo>
                  <a:pt x="30" y="61"/>
                  <a:pt x="30" y="62"/>
                  <a:pt x="29" y="62"/>
                </a:cubicBezTo>
                <a:close/>
                <a:moveTo>
                  <a:pt x="52" y="77"/>
                </a:moveTo>
                <a:cubicBezTo>
                  <a:pt x="51" y="77"/>
                  <a:pt x="51" y="78"/>
                  <a:pt x="51" y="78"/>
                </a:cubicBezTo>
                <a:cubicBezTo>
                  <a:pt x="51" y="78"/>
                  <a:pt x="51" y="78"/>
                  <a:pt x="51" y="78"/>
                </a:cubicBezTo>
                <a:cubicBezTo>
                  <a:pt x="51" y="78"/>
                  <a:pt x="51" y="78"/>
                  <a:pt x="51" y="78"/>
                </a:cubicBezTo>
                <a:cubicBezTo>
                  <a:pt x="44" y="78"/>
                  <a:pt x="44" y="78"/>
                  <a:pt x="44" y="78"/>
                </a:cubicBezTo>
                <a:cubicBezTo>
                  <a:pt x="44" y="78"/>
                  <a:pt x="43" y="78"/>
                  <a:pt x="43" y="78"/>
                </a:cubicBezTo>
                <a:cubicBezTo>
                  <a:pt x="43" y="78"/>
                  <a:pt x="43" y="78"/>
                  <a:pt x="43" y="78"/>
                </a:cubicBezTo>
                <a:cubicBezTo>
                  <a:pt x="43" y="78"/>
                  <a:pt x="43" y="77"/>
                  <a:pt x="43" y="77"/>
                </a:cubicBezTo>
                <a:cubicBezTo>
                  <a:pt x="43" y="77"/>
                  <a:pt x="43" y="77"/>
                  <a:pt x="43" y="77"/>
                </a:cubicBezTo>
                <a:cubicBezTo>
                  <a:pt x="43" y="77"/>
                  <a:pt x="43" y="77"/>
                  <a:pt x="43" y="77"/>
                </a:cubicBezTo>
                <a:cubicBezTo>
                  <a:pt x="43" y="77"/>
                  <a:pt x="43" y="77"/>
                  <a:pt x="43" y="77"/>
                </a:cubicBezTo>
                <a:cubicBezTo>
                  <a:pt x="43" y="77"/>
                  <a:pt x="43" y="77"/>
                  <a:pt x="44" y="77"/>
                </a:cubicBezTo>
                <a:cubicBezTo>
                  <a:pt x="44" y="77"/>
                  <a:pt x="44" y="77"/>
                  <a:pt x="44" y="77"/>
                </a:cubicBezTo>
                <a:cubicBezTo>
                  <a:pt x="51" y="77"/>
                  <a:pt x="51" y="77"/>
                  <a:pt x="51" y="77"/>
                </a:cubicBezTo>
                <a:cubicBezTo>
                  <a:pt x="51" y="77"/>
                  <a:pt x="51" y="77"/>
                  <a:pt x="51" y="77"/>
                </a:cubicBezTo>
                <a:cubicBezTo>
                  <a:pt x="51" y="77"/>
                  <a:pt x="51" y="77"/>
                  <a:pt x="51" y="77"/>
                </a:cubicBezTo>
                <a:cubicBezTo>
                  <a:pt x="51" y="77"/>
                  <a:pt x="51" y="77"/>
                  <a:pt x="52" y="77"/>
                </a:cubicBezTo>
                <a:cubicBezTo>
                  <a:pt x="52" y="77"/>
                  <a:pt x="52" y="77"/>
                  <a:pt x="52" y="77"/>
                </a:cubicBezTo>
                <a:cubicBezTo>
                  <a:pt x="52" y="77"/>
                  <a:pt x="52" y="77"/>
                  <a:pt x="52" y="77"/>
                </a:cubicBezTo>
                <a:close/>
                <a:moveTo>
                  <a:pt x="61" y="77"/>
                </a:moveTo>
                <a:cubicBezTo>
                  <a:pt x="61" y="77"/>
                  <a:pt x="61" y="78"/>
                  <a:pt x="61" y="78"/>
                </a:cubicBezTo>
                <a:cubicBezTo>
                  <a:pt x="61" y="78"/>
                  <a:pt x="61" y="78"/>
                  <a:pt x="61" y="78"/>
                </a:cubicBezTo>
                <a:cubicBezTo>
                  <a:pt x="61" y="78"/>
                  <a:pt x="61" y="78"/>
                  <a:pt x="61" y="78"/>
                </a:cubicBezTo>
                <a:cubicBezTo>
                  <a:pt x="54" y="78"/>
                  <a:pt x="54" y="78"/>
                  <a:pt x="54" y="78"/>
                </a:cubicBezTo>
                <a:cubicBezTo>
                  <a:pt x="54" y="78"/>
                  <a:pt x="53" y="78"/>
                  <a:pt x="53" y="78"/>
                </a:cubicBezTo>
                <a:cubicBezTo>
                  <a:pt x="53" y="78"/>
                  <a:pt x="53" y="78"/>
                  <a:pt x="53" y="78"/>
                </a:cubicBezTo>
                <a:cubicBezTo>
                  <a:pt x="53" y="78"/>
                  <a:pt x="53" y="77"/>
                  <a:pt x="53" y="77"/>
                </a:cubicBezTo>
                <a:cubicBezTo>
                  <a:pt x="53" y="77"/>
                  <a:pt x="53" y="77"/>
                  <a:pt x="53" y="77"/>
                </a:cubicBezTo>
                <a:cubicBezTo>
                  <a:pt x="53" y="77"/>
                  <a:pt x="53" y="77"/>
                  <a:pt x="53" y="77"/>
                </a:cubicBezTo>
                <a:cubicBezTo>
                  <a:pt x="53" y="77"/>
                  <a:pt x="53" y="77"/>
                  <a:pt x="53" y="77"/>
                </a:cubicBezTo>
                <a:cubicBezTo>
                  <a:pt x="53" y="77"/>
                  <a:pt x="53" y="77"/>
                  <a:pt x="53" y="77"/>
                </a:cubicBezTo>
                <a:cubicBezTo>
                  <a:pt x="53" y="77"/>
                  <a:pt x="54" y="77"/>
                  <a:pt x="54" y="77"/>
                </a:cubicBezTo>
                <a:cubicBezTo>
                  <a:pt x="61" y="77"/>
                  <a:pt x="61" y="77"/>
                  <a:pt x="61" y="77"/>
                </a:cubicBezTo>
                <a:cubicBezTo>
                  <a:pt x="61" y="77"/>
                  <a:pt x="61" y="77"/>
                  <a:pt x="61" y="77"/>
                </a:cubicBezTo>
                <a:cubicBezTo>
                  <a:pt x="61" y="77"/>
                  <a:pt x="61" y="77"/>
                  <a:pt x="61" y="77"/>
                </a:cubicBezTo>
                <a:cubicBezTo>
                  <a:pt x="61" y="77"/>
                  <a:pt x="61" y="77"/>
                  <a:pt x="61" y="77"/>
                </a:cubicBezTo>
                <a:cubicBezTo>
                  <a:pt x="61" y="77"/>
                  <a:pt x="61" y="77"/>
                  <a:pt x="61" y="77"/>
                </a:cubicBezTo>
                <a:cubicBezTo>
                  <a:pt x="61" y="77"/>
                  <a:pt x="61" y="77"/>
                  <a:pt x="61" y="77"/>
                </a:cubicBezTo>
                <a:close/>
                <a:moveTo>
                  <a:pt x="63" y="75"/>
                </a:moveTo>
                <a:cubicBezTo>
                  <a:pt x="63" y="75"/>
                  <a:pt x="62" y="75"/>
                  <a:pt x="62" y="75"/>
                </a:cubicBezTo>
                <a:cubicBezTo>
                  <a:pt x="62" y="76"/>
                  <a:pt x="62" y="76"/>
                  <a:pt x="62" y="76"/>
                </a:cubicBezTo>
                <a:cubicBezTo>
                  <a:pt x="61" y="76"/>
                  <a:pt x="61" y="76"/>
                  <a:pt x="61" y="76"/>
                </a:cubicBezTo>
                <a:cubicBezTo>
                  <a:pt x="43" y="76"/>
                  <a:pt x="43" y="76"/>
                  <a:pt x="43" y="76"/>
                </a:cubicBezTo>
                <a:cubicBezTo>
                  <a:pt x="43" y="76"/>
                  <a:pt x="43" y="76"/>
                  <a:pt x="42" y="76"/>
                </a:cubicBezTo>
                <a:cubicBezTo>
                  <a:pt x="42" y="76"/>
                  <a:pt x="42" y="76"/>
                  <a:pt x="42" y="75"/>
                </a:cubicBezTo>
                <a:cubicBezTo>
                  <a:pt x="42" y="75"/>
                  <a:pt x="41" y="75"/>
                  <a:pt x="41" y="75"/>
                </a:cubicBezTo>
                <a:cubicBezTo>
                  <a:pt x="41" y="75"/>
                  <a:pt x="41" y="75"/>
                  <a:pt x="41" y="74"/>
                </a:cubicBezTo>
                <a:cubicBezTo>
                  <a:pt x="42" y="68"/>
                  <a:pt x="42" y="68"/>
                  <a:pt x="42" y="68"/>
                </a:cubicBezTo>
                <a:cubicBezTo>
                  <a:pt x="42" y="68"/>
                  <a:pt x="42" y="68"/>
                  <a:pt x="42" y="68"/>
                </a:cubicBezTo>
                <a:cubicBezTo>
                  <a:pt x="43" y="68"/>
                  <a:pt x="43" y="67"/>
                  <a:pt x="43" y="67"/>
                </a:cubicBezTo>
                <a:cubicBezTo>
                  <a:pt x="43" y="67"/>
                  <a:pt x="43" y="67"/>
                  <a:pt x="44" y="67"/>
                </a:cubicBezTo>
                <a:cubicBezTo>
                  <a:pt x="44" y="67"/>
                  <a:pt x="44" y="67"/>
                  <a:pt x="44" y="67"/>
                </a:cubicBezTo>
                <a:cubicBezTo>
                  <a:pt x="60" y="67"/>
                  <a:pt x="60" y="67"/>
                  <a:pt x="60" y="67"/>
                </a:cubicBezTo>
                <a:cubicBezTo>
                  <a:pt x="60" y="67"/>
                  <a:pt x="60" y="67"/>
                  <a:pt x="61" y="67"/>
                </a:cubicBezTo>
                <a:cubicBezTo>
                  <a:pt x="61" y="67"/>
                  <a:pt x="61" y="67"/>
                  <a:pt x="61" y="67"/>
                </a:cubicBezTo>
                <a:cubicBezTo>
                  <a:pt x="61" y="67"/>
                  <a:pt x="62" y="68"/>
                  <a:pt x="62" y="68"/>
                </a:cubicBezTo>
                <a:cubicBezTo>
                  <a:pt x="62" y="68"/>
                  <a:pt x="62" y="68"/>
                  <a:pt x="62" y="68"/>
                </a:cubicBezTo>
                <a:cubicBezTo>
                  <a:pt x="63" y="74"/>
                  <a:pt x="63" y="74"/>
                  <a:pt x="63" y="74"/>
                </a:cubicBezTo>
                <a:cubicBezTo>
                  <a:pt x="63" y="75"/>
                  <a:pt x="63" y="75"/>
                  <a:pt x="63" y="75"/>
                </a:cubicBezTo>
                <a:close/>
                <a:moveTo>
                  <a:pt x="74" y="64"/>
                </a:moveTo>
                <a:cubicBezTo>
                  <a:pt x="74" y="64"/>
                  <a:pt x="74" y="65"/>
                  <a:pt x="74" y="65"/>
                </a:cubicBezTo>
                <a:cubicBezTo>
                  <a:pt x="74" y="65"/>
                  <a:pt x="74" y="65"/>
                  <a:pt x="74" y="65"/>
                </a:cubicBezTo>
                <a:cubicBezTo>
                  <a:pt x="73" y="65"/>
                  <a:pt x="73" y="65"/>
                  <a:pt x="73" y="65"/>
                </a:cubicBezTo>
                <a:cubicBezTo>
                  <a:pt x="31" y="65"/>
                  <a:pt x="31" y="65"/>
                  <a:pt x="31" y="65"/>
                </a:cubicBezTo>
                <a:cubicBezTo>
                  <a:pt x="31" y="65"/>
                  <a:pt x="31" y="65"/>
                  <a:pt x="30" y="65"/>
                </a:cubicBezTo>
                <a:cubicBezTo>
                  <a:pt x="30" y="65"/>
                  <a:pt x="30" y="65"/>
                  <a:pt x="30" y="65"/>
                </a:cubicBezTo>
                <a:cubicBezTo>
                  <a:pt x="30" y="65"/>
                  <a:pt x="30" y="64"/>
                  <a:pt x="30" y="64"/>
                </a:cubicBezTo>
                <a:cubicBezTo>
                  <a:pt x="30" y="64"/>
                  <a:pt x="30" y="64"/>
                  <a:pt x="30" y="64"/>
                </a:cubicBezTo>
                <a:cubicBezTo>
                  <a:pt x="30" y="63"/>
                  <a:pt x="30" y="63"/>
                  <a:pt x="30" y="63"/>
                </a:cubicBezTo>
                <a:cubicBezTo>
                  <a:pt x="30" y="63"/>
                  <a:pt x="31" y="63"/>
                  <a:pt x="31" y="63"/>
                </a:cubicBezTo>
                <a:cubicBezTo>
                  <a:pt x="31" y="62"/>
                  <a:pt x="31" y="62"/>
                  <a:pt x="31" y="62"/>
                </a:cubicBezTo>
                <a:cubicBezTo>
                  <a:pt x="31" y="62"/>
                  <a:pt x="31" y="62"/>
                  <a:pt x="31" y="62"/>
                </a:cubicBezTo>
                <a:cubicBezTo>
                  <a:pt x="31" y="62"/>
                  <a:pt x="32" y="62"/>
                  <a:pt x="32" y="62"/>
                </a:cubicBezTo>
                <a:cubicBezTo>
                  <a:pt x="72" y="62"/>
                  <a:pt x="72" y="62"/>
                  <a:pt x="72" y="62"/>
                </a:cubicBezTo>
                <a:cubicBezTo>
                  <a:pt x="72" y="62"/>
                  <a:pt x="73" y="62"/>
                  <a:pt x="73" y="62"/>
                </a:cubicBezTo>
                <a:cubicBezTo>
                  <a:pt x="73" y="62"/>
                  <a:pt x="73" y="62"/>
                  <a:pt x="73" y="62"/>
                </a:cubicBezTo>
                <a:cubicBezTo>
                  <a:pt x="73" y="62"/>
                  <a:pt x="73" y="62"/>
                  <a:pt x="73" y="63"/>
                </a:cubicBezTo>
                <a:cubicBezTo>
                  <a:pt x="74" y="63"/>
                  <a:pt x="74" y="63"/>
                  <a:pt x="74" y="63"/>
                </a:cubicBezTo>
                <a:cubicBezTo>
                  <a:pt x="74" y="64"/>
                  <a:pt x="74" y="64"/>
                  <a:pt x="74" y="64"/>
                </a:cubicBezTo>
                <a:cubicBezTo>
                  <a:pt x="74" y="64"/>
                  <a:pt x="74" y="64"/>
                  <a:pt x="74" y="64"/>
                </a:cubicBezTo>
                <a:close/>
                <a:moveTo>
                  <a:pt x="74" y="61"/>
                </a:moveTo>
                <a:cubicBezTo>
                  <a:pt x="74" y="61"/>
                  <a:pt x="74" y="61"/>
                  <a:pt x="74" y="61"/>
                </a:cubicBezTo>
                <a:cubicBezTo>
                  <a:pt x="73" y="60"/>
                  <a:pt x="73" y="60"/>
                  <a:pt x="73" y="60"/>
                </a:cubicBezTo>
                <a:cubicBezTo>
                  <a:pt x="73" y="60"/>
                  <a:pt x="73" y="60"/>
                  <a:pt x="73" y="60"/>
                </a:cubicBezTo>
                <a:cubicBezTo>
                  <a:pt x="73" y="59"/>
                  <a:pt x="73" y="59"/>
                  <a:pt x="74" y="59"/>
                </a:cubicBezTo>
                <a:cubicBezTo>
                  <a:pt x="74" y="59"/>
                  <a:pt x="74" y="59"/>
                  <a:pt x="74" y="59"/>
                </a:cubicBezTo>
                <a:cubicBezTo>
                  <a:pt x="74" y="59"/>
                  <a:pt x="74" y="59"/>
                  <a:pt x="74" y="59"/>
                </a:cubicBezTo>
                <a:cubicBezTo>
                  <a:pt x="78" y="59"/>
                  <a:pt x="78" y="59"/>
                  <a:pt x="78" y="59"/>
                </a:cubicBezTo>
                <a:cubicBezTo>
                  <a:pt x="78" y="59"/>
                  <a:pt x="79" y="59"/>
                  <a:pt x="79" y="59"/>
                </a:cubicBezTo>
                <a:cubicBezTo>
                  <a:pt x="79" y="59"/>
                  <a:pt x="79" y="59"/>
                  <a:pt x="79" y="59"/>
                </a:cubicBezTo>
                <a:cubicBezTo>
                  <a:pt x="79" y="59"/>
                  <a:pt x="79" y="59"/>
                  <a:pt x="79" y="60"/>
                </a:cubicBezTo>
                <a:cubicBezTo>
                  <a:pt x="80" y="60"/>
                  <a:pt x="80" y="60"/>
                  <a:pt x="80" y="60"/>
                </a:cubicBezTo>
                <a:cubicBezTo>
                  <a:pt x="80" y="61"/>
                  <a:pt x="80" y="61"/>
                  <a:pt x="80" y="61"/>
                </a:cubicBezTo>
                <a:cubicBezTo>
                  <a:pt x="80" y="61"/>
                  <a:pt x="80" y="61"/>
                  <a:pt x="80" y="61"/>
                </a:cubicBezTo>
                <a:cubicBezTo>
                  <a:pt x="80" y="61"/>
                  <a:pt x="80" y="61"/>
                  <a:pt x="80" y="61"/>
                </a:cubicBezTo>
                <a:cubicBezTo>
                  <a:pt x="80" y="61"/>
                  <a:pt x="80" y="62"/>
                  <a:pt x="80" y="62"/>
                </a:cubicBezTo>
                <a:cubicBezTo>
                  <a:pt x="80" y="62"/>
                  <a:pt x="79" y="62"/>
                  <a:pt x="79" y="62"/>
                </a:cubicBezTo>
                <a:cubicBezTo>
                  <a:pt x="75" y="62"/>
                  <a:pt x="75" y="62"/>
                  <a:pt x="75" y="62"/>
                </a:cubicBezTo>
                <a:cubicBezTo>
                  <a:pt x="75" y="62"/>
                  <a:pt x="75" y="62"/>
                  <a:pt x="75" y="62"/>
                </a:cubicBezTo>
                <a:cubicBezTo>
                  <a:pt x="75" y="62"/>
                  <a:pt x="74" y="61"/>
                  <a:pt x="74" y="61"/>
                </a:cubicBezTo>
                <a:cubicBezTo>
                  <a:pt x="74" y="61"/>
                  <a:pt x="74" y="61"/>
                  <a:pt x="74" y="61"/>
                </a:cubicBezTo>
                <a:close/>
                <a:moveTo>
                  <a:pt x="81" y="65"/>
                </a:moveTo>
                <a:cubicBezTo>
                  <a:pt x="81" y="65"/>
                  <a:pt x="81" y="65"/>
                  <a:pt x="81" y="65"/>
                </a:cubicBezTo>
                <a:cubicBezTo>
                  <a:pt x="81" y="65"/>
                  <a:pt x="81" y="65"/>
                  <a:pt x="81" y="65"/>
                </a:cubicBezTo>
                <a:cubicBezTo>
                  <a:pt x="76" y="65"/>
                  <a:pt x="76" y="65"/>
                  <a:pt x="76" y="65"/>
                </a:cubicBezTo>
                <a:cubicBezTo>
                  <a:pt x="76" y="65"/>
                  <a:pt x="76" y="65"/>
                  <a:pt x="76" y="65"/>
                </a:cubicBezTo>
                <a:cubicBezTo>
                  <a:pt x="76" y="65"/>
                  <a:pt x="76" y="65"/>
                  <a:pt x="75" y="65"/>
                </a:cubicBezTo>
                <a:cubicBezTo>
                  <a:pt x="75" y="65"/>
                  <a:pt x="75" y="64"/>
                  <a:pt x="75" y="64"/>
                </a:cubicBezTo>
                <a:cubicBezTo>
                  <a:pt x="75" y="64"/>
                  <a:pt x="75" y="64"/>
                  <a:pt x="75" y="64"/>
                </a:cubicBezTo>
                <a:cubicBezTo>
                  <a:pt x="74" y="63"/>
                  <a:pt x="74" y="63"/>
                  <a:pt x="74" y="63"/>
                </a:cubicBezTo>
                <a:cubicBezTo>
                  <a:pt x="74" y="63"/>
                  <a:pt x="74" y="63"/>
                  <a:pt x="74" y="63"/>
                </a:cubicBezTo>
                <a:cubicBezTo>
                  <a:pt x="74" y="62"/>
                  <a:pt x="74" y="62"/>
                  <a:pt x="75" y="62"/>
                </a:cubicBezTo>
                <a:cubicBezTo>
                  <a:pt x="75" y="62"/>
                  <a:pt x="75" y="62"/>
                  <a:pt x="75" y="62"/>
                </a:cubicBezTo>
                <a:cubicBezTo>
                  <a:pt x="75" y="62"/>
                  <a:pt x="75" y="62"/>
                  <a:pt x="75" y="62"/>
                </a:cubicBezTo>
                <a:cubicBezTo>
                  <a:pt x="79" y="62"/>
                  <a:pt x="79" y="62"/>
                  <a:pt x="79" y="62"/>
                </a:cubicBezTo>
                <a:cubicBezTo>
                  <a:pt x="80" y="62"/>
                  <a:pt x="80" y="62"/>
                  <a:pt x="80" y="62"/>
                </a:cubicBezTo>
                <a:cubicBezTo>
                  <a:pt x="80" y="62"/>
                  <a:pt x="80" y="62"/>
                  <a:pt x="80" y="62"/>
                </a:cubicBezTo>
                <a:cubicBezTo>
                  <a:pt x="81" y="62"/>
                  <a:pt x="81" y="62"/>
                  <a:pt x="81" y="63"/>
                </a:cubicBezTo>
                <a:cubicBezTo>
                  <a:pt x="81" y="63"/>
                  <a:pt x="81" y="63"/>
                  <a:pt x="81" y="63"/>
                </a:cubicBezTo>
                <a:cubicBezTo>
                  <a:pt x="82" y="64"/>
                  <a:pt x="82" y="64"/>
                  <a:pt x="82" y="64"/>
                </a:cubicBezTo>
                <a:cubicBezTo>
                  <a:pt x="82" y="64"/>
                  <a:pt x="82" y="64"/>
                  <a:pt x="82" y="64"/>
                </a:cubicBezTo>
                <a:cubicBezTo>
                  <a:pt x="82" y="64"/>
                  <a:pt x="82" y="65"/>
                  <a:pt x="81" y="65"/>
                </a:cubicBezTo>
                <a:close/>
                <a:moveTo>
                  <a:pt x="89" y="65"/>
                </a:moveTo>
                <a:cubicBezTo>
                  <a:pt x="89" y="65"/>
                  <a:pt x="89" y="65"/>
                  <a:pt x="89" y="65"/>
                </a:cubicBezTo>
                <a:cubicBezTo>
                  <a:pt x="89" y="65"/>
                  <a:pt x="88" y="65"/>
                  <a:pt x="88" y="65"/>
                </a:cubicBezTo>
                <a:cubicBezTo>
                  <a:pt x="84" y="65"/>
                  <a:pt x="84" y="65"/>
                  <a:pt x="84" y="65"/>
                </a:cubicBezTo>
                <a:cubicBezTo>
                  <a:pt x="84" y="65"/>
                  <a:pt x="84" y="65"/>
                  <a:pt x="83" y="65"/>
                </a:cubicBezTo>
                <a:cubicBezTo>
                  <a:pt x="83" y="65"/>
                  <a:pt x="83" y="65"/>
                  <a:pt x="83" y="65"/>
                </a:cubicBezTo>
                <a:cubicBezTo>
                  <a:pt x="83" y="65"/>
                  <a:pt x="83" y="64"/>
                  <a:pt x="83" y="64"/>
                </a:cubicBezTo>
                <a:cubicBezTo>
                  <a:pt x="82" y="64"/>
                  <a:pt x="82" y="64"/>
                  <a:pt x="82" y="64"/>
                </a:cubicBezTo>
                <a:cubicBezTo>
                  <a:pt x="82" y="63"/>
                  <a:pt x="82" y="63"/>
                  <a:pt x="82" y="63"/>
                </a:cubicBezTo>
                <a:cubicBezTo>
                  <a:pt x="82" y="63"/>
                  <a:pt x="82" y="63"/>
                  <a:pt x="82" y="63"/>
                </a:cubicBezTo>
                <a:cubicBezTo>
                  <a:pt x="82" y="62"/>
                  <a:pt x="82" y="62"/>
                  <a:pt x="82" y="62"/>
                </a:cubicBezTo>
                <a:cubicBezTo>
                  <a:pt x="82" y="62"/>
                  <a:pt x="82" y="62"/>
                  <a:pt x="82" y="62"/>
                </a:cubicBezTo>
                <a:cubicBezTo>
                  <a:pt x="82" y="62"/>
                  <a:pt x="82" y="62"/>
                  <a:pt x="83" y="62"/>
                </a:cubicBezTo>
                <a:cubicBezTo>
                  <a:pt x="87" y="62"/>
                  <a:pt x="87" y="62"/>
                  <a:pt x="87" y="62"/>
                </a:cubicBezTo>
                <a:cubicBezTo>
                  <a:pt x="87" y="62"/>
                  <a:pt x="87" y="62"/>
                  <a:pt x="87" y="62"/>
                </a:cubicBezTo>
                <a:cubicBezTo>
                  <a:pt x="87" y="62"/>
                  <a:pt x="88" y="62"/>
                  <a:pt x="88" y="62"/>
                </a:cubicBezTo>
                <a:cubicBezTo>
                  <a:pt x="88" y="62"/>
                  <a:pt x="88" y="62"/>
                  <a:pt x="88" y="63"/>
                </a:cubicBezTo>
                <a:cubicBezTo>
                  <a:pt x="88" y="63"/>
                  <a:pt x="88" y="63"/>
                  <a:pt x="88" y="63"/>
                </a:cubicBezTo>
                <a:cubicBezTo>
                  <a:pt x="89" y="64"/>
                  <a:pt x="89" y="64"/>
                  <a:pt x="89" y="64"/>
                </a:cubicBezTo>
                <a:cubicBezTo>
                  <a:pt x="89" y="64"/>
                  <a:pt x="89" y="64"/>
                  <a:pt x="89" y="64"/>
                </a:cubicBezTo>
                <a:cubicBezTo>
                  <a:pt x="89" y="64"/>
                  <a:pt x="89" y="65"/>
                  <a:pt x="89" y="65"/>
                </a:cubicBezTo>
                <a:close/>
                <a:moveTo>
                  <a:pt x="80" y="46"/>
                </a:moveTo>
                <a:cubicBezTo>
                  <a:pt x="82" y="46"/>
                  <a:pt x="83" y="45"/>
                  <a:pt x="83" y="43"/>
                </a:cubicBezTo>
                <a:cubicBezTo>
                  <a:pt x="83" y="6"/>
                  <a:pt x="83" y="6"/>
                  <a:pt x="83" y="6"/>
                </a:cubicBezTo>
                <a:cubicBezTo>
                  <a:pt x="83" y="4"/>
                  <a:pt x="82" y="3"/>
                  <a:pt x="80" y="3"/>
                </a:cubicBezTo>
                <a:cubicBezTo>
                  <a:pt x="25" y="3"/>
                  <a:pt x="25" y="3"/>
                  <a:pt x="25" y="3"/>
                </a:cubicBezTo>
                <a:cubicBezTo>
                  <a:pt x="22" y="3"/>
                  <a:pt x="21" y="4"/>
                  <a:pt x="21" y="6"/>
                </a:cubicBezTo>
                <a:cubicBezTo>
                  <a:pt x="21" y="43"/>
                  <a:pt x="21" y="43"/>
                  <a:pt x="21" y="43"/>
                </a:cubicBezTo>
                <a:cubicBezTo>
                  <a:pt x="21" y="45"/>
                  <a:pt x="22" y="46"/>
                  <a:pt x="25" y="46"/>
                </a:cubicBezTo>
                <a:lnTo>
                  <a:pt x="80" y="46"/>
                </a:lnTo>
                <a:close/>
              </a:path>
            </a:pathLst>
          </a:custGeom>
          <a:solidFill>
            <a:schemeClr val="bg1"/>
          </a:solidFill>
          <a:ln>
            <a:noFill/>
          </a:ln>
        </p:spPr>
        <p:txBody>
          <a:bodyPr/>
          <a:lstStyle/>
          <a:p/>
        </p:txBody>
      </p:sp>
      <p:sp>
        <p:nvSpPr>
          <p:cNvPr id="52" name="Freeform 332"/>
          <p:cNvSpPr>
            <a:spLocks noGrp="1"/>
          </p:cNvSpPr>
          <p:nvPr/>
        </p:nvSpPr>
        <p:spPr>
          <a:xfrm>
            <a:off x="7755742" y="3353750"/>
            <a:ext cx="270822" cy="228150"/>
          </a:xfrm>
          <a:custGeom>
            <a:avLst/>
            <a:gdLst>
              <a:gd name="T0" fmla="*/ 2147483646 w 107"/>
              <a:gd name="T1" fmla="*/ 0 h 87"/>
              <a:gd name="T2" fmla="*/ 2147483646 w 107"/>
              <a:gd name="T3" fmla="*/ 0 h 87"/>
              <a:gd name="T4" fmla="*/ 0 w 107"/>
              <a:gd name="T5" fmla="*/ 2147483646 h 87"/>
              <a:gd name="T6" fmla="*/ 0 w 107"/>
              <a:gd name="T7" fmla="*/ 2147483646 h 87"/>
              <a:gd name="T8" fmla="*/ 2147483646 w 107"/>
              <a:gd name="T9" fmla="*/ 2147483646 h 87"/>
              <a:gd name="T10" fmla="*/ 2147483646 w 107"/>
              <a:gd name="T11" fmla="*/ 2147483646 h 87"/>
              <a:gd name="T12" fmla="*/ 2147483646 w 107"/>
              <a:gd name="T13" fmla="*/ 2147483646 h 87"/>
              <a:gd name="T14" fmla="*/ 2147483646 w 107"/>
              <a:gd name="T15" fmla="*/ 2147483646 h 87"/>
              <a:gd name="T16" fmla="*/ 2147483646 w 107"/>
              <a:gd name="T17" fmla="*/ 0 h 87"/>
              <a:gd name="T18" fmla="*/ 2147483646 w 107"/>
              <a:gd name="T19" fmla="*/ 2147483646 h 87"/>
              <a:gd name="T20" fmla="*/ 2147483646 w 107"/>
              <a:gd name="T21" fmla="*/ 2147483646 h 87"/>
              <a:gd name="T22" fmla="*/ 2147483646 w 107"/>
              <a:gd name="T23" fmla="*/ 2147483646 h 87"/>
              <a:gd name="T24" fmla="*/ 2147483646 w 107"/>
              <a:gd name="T25" fmla="*/ 2147483646 h 87"/>
              <a:gd name="T26" fmla="*/ 2147483646 w 107"/>
              <a:gd name="T27" fmla="*/ 2147483646 h 87"/>
              <a:gd name="T28" fmla="*/ 2147483646 w 107"/>
              <a:gd name="T29" fmla="*/ 2147483646 h 87"/>
              <a:gd name="T30" fmla="*/ 2147483646 w 107"/>
              <a:gd name="T31" fmla="*/ 2147483646 h 87"/>
              <a:gd name="T32" fmla="*/ 0 w 107"/>
              <a:gd name="T33" fmla="*/ 2147483646 h 87"/>
              <a:gd name="T34" fmla="*/ 0 w 107"/>
              <a:gd name="T35" fmla="*/ 2147483646 h 87"/>
              <a:gd name="T36" fmla="*/ 2147483646 w 107"/>
              <a:gd name="T37" fmla="*/ 2147483646 h 87"/>
              <a:gd name="T38" fmla="*/ 2147483646 w 107"/>
              <a:gd name="T39" fmla="*/ 2147483646 h 87"/>
              <a:gd name="T40" fmla="*/ 2147483646 w 107"/>
              <a:gd name="T41" fmla="*/ 2147483646 h 87"/>
              <a:gd name="T42" fmla="*/ 2147483646 w 107"/>
              <a:gd name="T43" fmla="*/ 2147483646 h 87"/>
              <a:gd name="T44" fmla="*/ 2147483646 w 107"/>
              <a:gd name="T45" fmla="*/ 2147483646 h 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rect l="0" t="0" r="r" b="b"/>
            <a:pathLst>
              <a:path w="107" h="87">
                <a:moveTo>
                  <a:pt x="103" y="0"/>
                </a:moveTo>
                <a:cubicBezTo>
                  <a:pt x="4" y="0"/>
                  <a:pt x="4" y="0"/>
                  <a:pt x="4" y="0"/>
                </a:cubicBezTo>
                <a:cubicBezTo>
                  <a:pt x="2" y="0"/>
                  <a:pt x="0" y="2"/>
                  <a:pt x="0" y="4"/>
                </a:cubicBezTo>
                <a:cubicBezTo>
                  <a:pt x="0" y="68"/>
                  <a:pt x="0" y="68"/>
                  <a:pt x="0" y="68"/>
                </a:cubicBezTo>
                <a:cubicBezTo>
                  <a:pt x="0" y="70"/>
                  <a:pt x="2" y="71"/>
                  <a:pt x="4" y="71"/>
                </a:cubicBezTo>
                <a:cubicBezTo>
                  <a:pt x="103" y="71"/>
                  <a:pt x="103" y="71"/>
                  <a:pt x="103" y="71"/>
                </a:cubicBezTo>
                <a:cubicBezTo>
                  <a:pt x="105" y="71"/>
                  <a:pt x="107" y="70"/>
                  <a:pt x="107" y="68"/>
                </a:cubicBezTo>
                <a:cubicBezTo>
                  <a:pt x="107" y="4"/>
                  <a:pt x="107" y="4"/>
                  <a:pt x="107" y="4"/>
                </a:cubicBezTo>
                <a:cubicBezTo>
                  <a:pt x="107" y="2"/>
                  <a:pt x="105" y="0"/>
                  <a:pt x="103" y="0"/>
                </a:cubicBezTo>
                <a:close/>
                <a:moveTo>
                  <a:pt x="99" y="64"/>
                </a:moveTo>
                <a:cubicBezTo>
                  <a:pt x="8" y="64"/>
                  <a:pt x="8" y="64"/>
                  <a:pt x="8" y="64"/>
                </a:cubicBezTo>
                <a:cubicBezTo>
                  <a:pt x="8" y="8"/>
                  <a:pt x="8" y="8"/>
                  <a:pt x="8" y="8"/>
                </a:cubicBezTo>
                <a:cubicBezTo>
                  <a:pt x="99" y="8"/>
                  <a:pt x="99" y="8"/>
                  <a:pt x="99" y="8"/>
                </a:cubicBezTo>
                <a:lnTo>
                  <a:pt x="99" y="64"/>
                </a:lnTo>
                <a:close/>
                <a:moveTo>
                  <a:pt x="104" y="79"/>
                </a:moveTo>
                <a:cubicBezTo>
                  <a:pt x="3" y="79"/>
                  <a:pt x="3" y="79"/>
                  <a:pt x="3" y="79"/>
                </a:cubicBezTo>
                <a:cubicBezTo>
                  <a:pt x="1" y="79"/>
                  <a:pt x="0" y="80"/>
                  <a:pt x="0" y="82"/>
                </a:cubicBezTo>
                <a:cubicBezTo>
                  <a:pt x="0" y="83"/>
                  <a:pt x="0" y="83"/>
                  <a:pt x="0" y="83"/>
                </a:cubicBezTo>
                <a:cubicBezTo>
                  <a:pt x="0" y="85"/>
                  <a:pt x="1" y="87"/>
                  <a:pt x="3" y="87"/>
                </a:cubicBezTo>
                <a:cubicBezTo>
                  <a:pt x="104" y="87"/>
                  <a:pt x="104" y="87"/>
                  <a:pt x="104" y="87"/>
                </a:cubicBezTo>
                <a:cubicBezTo>
                  <a:pt x="105" y="87"/>
                  <a:pt x="107" y="85"/>
                  <a:pt x="107" y="83"/>
                </a:cubicBezTo>
                <a:cubicBezTo>
                  <a:pt x="107" y="82"/>
                  <a:pt x="107" y="82"/>
                  <a:pt x="107" y="82"/>
                </a:cubicBezTo>
                <a:cubicBezTo>
                  <a:pt x="107" y="80"/>
                  <a:pt x="105" y="79"/>
                  <a:pt x="104" y="79"/>
                </a:cubicBezTo>
                <a:close/>
              </a:path>
            </a:pathLst>
          </a:custGeom>
          <a:solidFill>
            <a:schemeClr val="bg1"/>
          </a:solidFill>
          <a:ln>
            <a:noFill/>
          </a:ln>
        </p:spPr>
        <p:txBody>
          <a:bodyPr/>
          <a:lstStyle/>
          <a:p/>
        </p:txBody>
      </p:sp>
      <p:sp>
        <p:nvSpPr>
          <p:cNvPr id="53" name="TextBox 13"/>
          <p:cNvSpPr>
            <a:spLocks noGrp="1"/>
          </p:cNvSpPr>
          <p:nvPr/>
        </p:nvSpPr>
        <p:spPr>
          <a:xfrm>
            <a:off x="8359490" y="3090243"/>
            <a:ext cx="2836784" cy="1162947"/>
          </a:xfrm>
          <a:prstGeom prst="rect">
            <a:avLst/>
          </a:prstGeom>
          <a:noFill/>
          <a:ln>
            <a:noFill/>
          </a:ln>
        </p:spPr>
        <p:txBody>
          <a:bodyPr wrap="square" lIns="0" tIns="0" rIns="0" bIns="0">
            <a:spAutoFit/>
          </a:bodyPr>
          <a:lstStyle>
            <a:lvl1pPr defTabSz="121602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21602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21602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21602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21602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20000"/>
              </a:lnSpc>
              <a:spcBef>
                <a:spcPct val="0"/>
              </a:spcBef>
              <a:spcAft>
                <a:spcPts val="300"/>
              </a:spcAft>
              <a:buNone/>
            </a:pPr>
            <a:r>
              <a:rPr sz="2000" b="1">
                <a:solidFill>
                  <a:schemeClr val="tx1"/>
                </a:solidFill>
                <a:effectLst>
                  <a:outerShdw blurRad="38100" dist="19050" dir="2700000" algn="tl" rotWithShape="0">
                    <a:schemeClr val="dk1">
                      <a:alpha val="40000"/>
                    </a:schemeClr>
                  </a:outerShdw>
                </a:effectLst>
                <a:latin typeface="微软雅黑 Light"/>
                <a:ea typeface="微软雅黑 Light"/>
                <a:cs typeface="微软雅黑 Light"/>
              </a:rPr>
              <a:t>测试</a:t>
            </a:r>
            <a:endParaRPr sz="2000" b="1">
              <a:solidFill>
                <a:schemeClr val="tx1">
                  <a:lumMod val="65000"/>
                  <a:lumOff val="35000"/>
                </a:schemeClr>
              </a:solidFill>
              <a:latin typeface="微软雅黑 Light"/>
              <a:ea typeface="微软雅黑 Light"/>
              <a:cs typeface="微软雅黑 Light"/>
            </a:endParaRPr>
          </a:p>
          <a:p>
            <a:pPr>
              <a:lnSpc>
                <a:spcPct val="120000"/>
              </a:lnSpc>
              <a:spcBef>
                <a:spcPct val="0"/>
              </a:spcBef>
              <a:spcAft>
                <a:spcPts val="600"/>
              </a:spcAft>
              <a:buNone/>
            </a:pPr>
            <a:r>
              <a:rPr sz="1400">
                <a:solidFill>
                  <a:schemeClr val="bg1">
                    <a:lumMod val="50000"/>
                  </a:schemeClr>
                </a:solidFill>
                <a:latin typeface="微软雅黑 Light"/>
                <a:ea typeface="微软雅黑 Light"/>
                <a:cs typeface="微软雅黑 Light"/>
              </a:rPr>
              <a:t>以客户的高满意度为上线的最终目标，综合多种测试方法排查产品漏洞，交付最优质流畅的版本</a:t>
            </a:r>
            <a:endParaRPr sz="1400">
              <a:solidFill>
                <a:schemeClr val="bg1">
                  <a:lumMod val="50000"/>
                </a:schemeClr>
              </a:solidFill>
              <a:latin typeface="微软雅黑 Light"/>
              <a:ea typeface="微软雅黑 Light"/>
              <a:cs typeface="微软雅黑 Light"/>
            </a:endParaRPr>
          </a:p>
        </p:txBody>
      </p:sp>
      <p:sp>
        <p:nvSpPr>
          <p:cNvPr id="54" name="TextBox 13"/>
          <p:cNvSpPr>
            <a:spLocks noGrp="1"/>
          </p:cNvSpPr>
          <p:nvPr/>
        </p:nvSpPr>
        <p:spPr>
          <a:xfrm>
            <a:off x="8791510" y="4487839"/>
            <a:ext cx="1830614" cy="924560"/>
          </a:xfrm>
          <a:prstGeom prst="rect">
            <a:avLst/>
          </a:prstGeom>
          <a:noFill/>
          <a:ln>
            <a:noFill/>
          </a:ln>
        </p:spPr>
        <p:txBody>
          <a:bodyPr wrap="square" lIns="0" tIns="0" rIns="0" bIns="0">
            <a:spAutoFit/>
          </a:bodyPr>
          <a:lstStyle>
            <a:lvl1pPr defTabSz="121602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21602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21602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21602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21602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20000"/>
              </a:lnSpc>
              <a:spcBef>
                <a:spcPct val="0"/>
              </a:spcBef>
              <a:spcAft>
                <a:spcPts val="300"/>
              </a:spcAft>
              <a:buNone/>
            </a:pPr>
            <a:r>
              <a:rPr sz="2000" b="1">
                <a:solidFill>
                  <a:schemeClr val="tx1"/>
                </a:solidFill>
                <a:effectLst>
                  <a:outerShdw blurRad="38100" dist="19050" dir="2700000" algn="tl" rotWithShape="0">
                    <a:schemeClr val="dk1">
                      <a:alpha val="40000"/>
                    </a:schemeClr>
                  </a:outerShdw>
                </a:effectLst>
                <a:latin typeface="微软雅黑 Light"/>
                <a:ea typeface="微软雅黑 Light"/>
                <a:cs typeface="微软雅黑 Light"/>
              </a:rPr>
              <a:t>部署</a:t>
            </a:r>
            <a:endParaRPr sz="2000" b="1">
              <a:solidFill>
                <a:schemeClr val="tx1">
                  <a:lumMod val="65000"/>
                  <a:lumOff val="35000"/>
                </a:schemeClr>
              </a:solidFill>
              <a:latin typeface="微软雅黑 Light"/>
              <a:ea typeface="微软雅黑 Light"/>
              <a:cs typeface="微软雅黑 Light"/>
            </a:endParaRPr>
          </a:p>
          <a:p>
            <a:pPr>
              <a:lnSpc>
                <a:spcPct val="120000"/>
              </a:lnSpc>
              <a:spcBef>
                <a:spcPct val="0"/>
              </a:spcBef>
              <a:spcAft>
                <a:spcPts val="600"/>
              </a:spcAft>
              <a:buNone/>
            </a:pPr>
            <a:r>
              <a:rPr sz="1400">
                <a:solidFill>
                  <a:schemeClr val="bg1">
                    <a:lumMod val="50000"/>
                  </a:schemeClr>
                </a:solidFill>
                <a:latin typeface="微软雅黑 Light"/>
                <a:ea typeface="微软雅黑 Light"/>
                <a:cs typeface="微软雅黑 Light"/>
              </a:rPr>
              <a:t>多种服务方式，多项服务内容</a:t>
            </a:r>
            <a:endParaRPr sz="1400">
              <a:solidFill>
                <a:schemeClr val="bg1">
                  <a:lumMod val="50000"/>
                </a:schemeClr>
              </a:solidFill>
              <a:latin typeface="微软雅黑 Light"/>
              <a:ea typeface="微软雅黑 Light"/>
              <a:cs typeface="微软雅黑 Light"/>
            </a:endParaRPr>
          </a:p>
        </p:txBody>
      </p:sp>
      <p:sp>
        <p:nvSpPr>
          <p:cNvPr id="55" name="Freeform 282"/>
          <p:cNvSpPr>
            <a:spLocks noGrp="1"/>
          </p:cNvSpPr>
          <p:nvPr/>
        </p:nvSpPr>
        <p:spPr>
          <a:xfrm>
            <a:off x="8205400" y="4635119"/>
            <a:ext cx="304628" cy="276494"/>
          </a:xfrm>
          <a:custGeom>
            <a:avLst/>
            <a:gdLst>
              <a:gd name="T0" fmla="*/ 2147483646 w 87"/>
              <a:gd name="T1" fmla="*/ 2147483646 h 79"/>
              <a:gd name="T2" fmla="*/ 2147483646 w 87"/>
              <a:gd name="T3" fmla="*/ 2147483646 h 79"/>
              <a:gd name="T4" fmla="*/ 2147483646 w 87"/>
              <a:gd name="T5" fmla="*/ 2147483646 h 79"/>
              <a:gd name="T6" fmla="*/ 2147483646 w 87"/>
              <a:gd name="T7" fmla="*/ 2147483646 h 79"/>
              <a:gd name="T8" fmla="*/ 2147483646 w 87"/>
              <a:gd name="T9" fmla="*/ 2147483646 h 79"/>
              <a:gd name="T10" fmla="*/ 2147483646 w 87"/>
              <a:gd name="T11" fmla="*/ 2147483646 h 79"/>
              <a:gd name="T12" fmla="*/ 2147483646 w 87"/>
              <a:gd name="T13" fmla="*/ 2147483646 h 79"/>
              <a:gd name="T14" fmla="*/ 2147483646 w 87"/>
              <a:gd name="T15" fmla="*/ 2147483646 h 79"/>
              <a:gd name="T16" fmla="*/ 2147483646 w 87"/>
              <a:gd name="T17" fmla="*/ 2147483646 h 79"/>
              <a:gd name="T18" fmla="*/ 2147483646 w 87"/>
              <a:gd name="T19" fmla="*/ 0 h 79"/>
              <a:gd name="T20" fmla="*/ 2147483646 w 87"/>
              <a:gd name="T21" fmla="*/ 0 h 79"/>
              <a:gd name="T22" fmla="*/ 2147483646 w 87"/>
              <a:gd name="T23" fmla="*/ 2147483646 h 79"/>
              <a:gd name="T24" fmla="*/ 2147483646 w 87"/>
              <a:gd name="T25" fmla="*/ 2147483646 h 79"/>
              <a:gd name="T26" fmla="*/ 2147483646 w 87"/>
              <a:gd name="T27" fmla="*/ 2147483646 h 79"/>
              <a:gd name="T28" fmla="*/ 2147483646 w 87"/>
              <a:gd name="T29" fmla="*/ 2147483646 h 79"/>
              <a:gd name="T30" fmla="*/ 2147483646 w 87"/>
              <a:gd name="T31" fmla="*/ 2147483646 h 79"/>
              <a:gd name="T32" fmla="*/ 2147483646 w 87"/>
              <a:gd name="T33" fmla="*/ 2147483646 h 79"/>
              <a:gd name="T34" fmla="*/ 2147483646 w 87"/>
              <a:gd name="T35" fmla="*/ 2147483646 h 79"/>
              <a:gd name="T36" fmla="*/ 2147483646 w 87"/>
              <a:gd name="T37" fmla="*/ 2147483646 h 79"/>
              <a:gd name="T38" fmla="*/ 2147483646 w 87"/>
              <a:gd name="T39" fmla="*/ 2147483646 h 79"/>
              <a:gd name="T40" fmla="*/ 0 w 87"/>
              <a:gd name="T41" fmla="*/ 2147483646 h 79"/>
              <a:gd name="T42" fmla="*/ 0 w 87"/>
              <a:gd name="T43" fmla="*/ 2147483646 h 79"/>
              <a:gd name="T44" fmla="*/ 2147483646 w 87"/>
              <a:gd name="T45" fmla="*/ 2147483646 h 79"/>
              <a:gd name="T46" fmla="*/ 2147483646 w 87"/>
              <a:gd name="T47" fmla="*/ 2147483646 h 79"/>
              <a:gd name="T48" fmla="*/ 2147483646 w 87"/>
              <a:gd name="T49" fmla="*/ 2147483646 h 79"/>
              <a:gd name="T50" fmla="*/ 2147483646 w 87"/>
              <a:gd name="T51" fmla="*/ 2147483646 h 79"/>
              <a:gd name="T52" fmla="*/ 2147483646 w 87"/>
              <a:gd name="T53" fmla="*/ 2147483646 h 79"/>
              <a:gd name="T54" fmla="*/ 2147483646 w 87"/>
              <a:gd name="T55" fmla="*/ 2147483646 h 79"/>
              <a:gd name="T56" fmla="*/ 2147483646 w 87"/>
              <a:gd name="T57" fmla="*/ 2147483646 h 79"/>
              <a:gd name="T58" fmla="*/ 2147483646 w 87"/>
              <a:gd name="T59" fmla="*/ 2147483646 h 79"/>
              <a:gd name="T60" fmla="*/ 2147483646 w 87"/>
              <a:gd name="T61" fmla="*/ 2147483646 h 79"/>
              <a:gd name="T62" fmla="*/ 2147483646 w 87"/>
              <a:gd name="T63" fmla="*/ 2147483646 h 79"/>
              <a:gd name="T64" fmla="*/ 2147483646 w 87"/>
              <a:gd name="T65" fmla="*/ 2147483646 h 79"/>
              <a:gd name="T66" fmla="*/ 2147483646 w 87"/>
              <a:gd name="T67" fmla="*/ 2147483646 h 79"/>
              <a:gd name="T68" fmla="*/ 2147483646 w 87"/>
              <a:gd name="T69" fmla="*/ 2147483646 h 79"/>
              <a:gd name="T70" fmla="*/ 2147483646 w 87"/>
              <a:gd name="T71" fmla="*/ 2147483646 h 79"/>
              <a:gd name="T72" fmla="*/ 2147483646 w 87"/>
              <a:gd name="T73" fmla="*/ 2147483646 h 79"/>
              <a:gd name="T74" fmla="*/ 2147483646 w 87"/>
              <a:gd name="T75" fmla="*/ 2147483646 h 79"/>
              <a:gd name="T76" fmla="*/ 2147483646 w 87"/>
              <a:gd name="T77" fmla="*/ 2147483646 h 79"/>
              <a:gd name="T78" fmla="*/ 2147483646 w 87"/>
              <a:gd name="T79" fmla="*/ 2147483646 h 79"/>
              <a:gd name="T80" fmla="*/ 2147483646 w 87"/>
              <a:gd name="T81" fmla="*/ 2147483646 h 79"/>
              <a:gd name="T82" fmla="*/ 2147483646 w 87"/>
              <a:gd name="T83" fmla="*/ 2147483646 h 79"/>
              <a:gd name="T84" fmla="*/ 2147483646 w 87"/>
              <a:gd name="T85" fmla="*/ 2147483646 h 79"/>
              <a:gd name="T86" fmla="*/ 2147483646 w 87"/>
              <a:gd name="T87" fmla="*/ 2147483646 h 79"/>
              <a:gd name="T88" fmla="*/ 2147483646 w 87"/>
              <a:gd name="T89" fmla="*/ 2147483646 h 79"/>
              <a:gd name="T90" fmla="*/ 2147483646 w 87"/>
              <a:gd name="T91" fmla="*/ 2147483646 h 79"/>
              <a:gd name="T92" fmla="*/ 2147483646 w 87"/>
              <a:gd name="T93" fmla="*/ 2147483646 h 79"/>
              <a:gd name="T94" fmla="*/ 2147483646 w 87"/>
              <a:gd name="T95" fmla="*/ 2147483646 h 79"/>
              <a:gd name="T96" fmla="*/ 2147483646 w 87"/>
              <a:gd name="T97" fmla="*/ 2147483646 h 79"/>
              <a:gd name="T98" fmla="*/ 2147483646 w 87"/>
              <a:gd name="T99" fmla="*/ 2147483646 h 79"/>
              <a:gd name="T100" fmla="*/ 2147483646 w 87"/>
              <a:gd name="T101" fmla="*/ 2147483646 h 79"/>
              <a:gd name="T102" fmla="*/ 2147483646 w 87"/>
              <a:gd name="T103" fmla="*/ 2147483646 h 79"/>
              <a:gd name="T104" fmla="*/ 2147483646 w 87"/>
              <a:gd name="T105" fmla="*/ 2147483646 h 7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rect l="0" t="0" r="r" b="b"/>
            <a:pathLst>
              <a:path w="87" h="79">
                <a:moveTo>
                  <a:pt x="85" y="56"/>
                </a:moveTo>
                <a:cubicBezTo>
                  <a:pt x="76" y="56"/>
                  <a:pt x="76" y="56"/>
                  <a:pt x="76" y="56"/>
                </a:cubicBezTo>
                <a:cubicBezTo>
                  <a:pt x="76" y="45"/>
                  <a:pt x="76" y="45"/>
                  <a:pt x="76" y="45"/>
                </a:cubicBezTo>
                <a:cubicBezTo>
                  <a:pt x="76" y="42"/>
                  <a:pt x="74" y="40"/>
                  <a:pt x="72" y="40"/>
                </a:cubicBezTo>
                <a:cubicBezTo>
                  <a:pt x="45" y="40"/>
                  <a:pt x="45" y="40"/>
                  <a:pt x="45" y="40"/>
                </a:cubicBezTo>
                <a:cubicBezTo>
                  <a:pt x="45" y="23"/>
                  <a:pt x="45" y="23"/>
                  <a:pt x="45" y="23"/>
                </a:cubicBezTo>
                <a:cubicBezTo>
                  <a:pt x="54" y="23"/>
                  <a:pt x="54" y="23"/>
                  <a:pt x="54" y="23"/>
                </a:cubicBezTo>
                <a:cubicBezTo>
                  <a:pt x="55" y="23"/>
                  <a:pt x="56" y="22"/>
                  <a:pt x="56" y="21"/>
                </a:cubicBezTo>
                <a:cubicBezTo>
                  <a:pt x="56" y="2"/>
                  <a:pt x="56" y="2"/>
                  <a:pt x="56" y="2"/>
                </a:cubicBezTo>
                <a:cubicBezTo>
                  <a:pt x="56" y="1"/>
                  <a:pt x="55" y="0"/>
                  <a:pt x="54" y="0"/>
                </a:cubicBezTo>
                <a:cubicBezTo>
                  <a:pt x="34" y="0"/>
                  <a:pt x="34" y="0"/>
                  <a:pt x="34" y="0"/>
                </a:cubicBezTo>
                <a:cubicBezTo>
                  <a:pt x="32" y="0"/>
                  <a:pt x="32" y="1"/>
                  <a:pt x="32" y="2"/>
                </a:cubicBezTo>
                <a:cubicBezTo>
                  <a:pt x="32" y="21"/>
                  <a:pt x="32" y="21"/>
                  <a:pt x="32" y="21"/>
                </a:cubicBezTo>
                <a:cubicBezTo>
                  <a:pt x="32" y="22"/>
                  <a:pt x="32" y="23"/>
                  <a:pt x="34" y="23"/>
                </a:cubicBezTo>
                <a:cubicBezTo>
                  <a:pt x="43" y="23"/>
                  <a:pt x="43" y="23"/>
                  <a:pt x="43" y="23"/>
                </a:cubicBezTo>
                <a:cubicBezTo>
                  <a:pt x="43" y="40"/>
                  <a:pt x="43" y="40"/>
                  <a:pt x="43" y="40"/>
                </a:cubicBezTo>
                <a:cubicBezTo>
                  <a:pt x="16" y="40"/>
                  <a:pt x="16" y="40"/>
                  <a:pt x="16" y="40"/>
                </a:cubicBezTo>
                <a:cubicBezTo>
                  <a:pt x="14" y="40"/>
                  <a:pt x="11" y="42"/>
                  <a:pt x="11" y="45"/>
                </a:cubicBezTo>
                <a:cubicBezTo>
                  <a:pt x="11" y="56"/>
                  <a:pt x="11" y="56"/>
                  <a:pt x="11" y="56"/>
                </a:cubicBezTo>
                <a:cubicBezTo>
                  <a:pt x="2" y="56"/>
                  <a:pt x="2" y="56"/>
                  <a:pt x="2" y="56"/>
                </a:cubicBezTo>
                <a:cubicBezTo>
                  <a:pt x="1" y="56"/>
                  <a:pt x="0" y="57"/>
                  <a:pt x="0" y="58"/>
                </a:cubicBezTo>
                <a:cubicBezTo>
                  <a:pt x="0" y="77"/>
                  <a:pt x="0" y="77"/>
                  <a:pt x="0" y="77"/>
                </a:cubicBezTo>
                <a:cubicBezTo>
                  <a:pt x="0" y="78"/>
                  <a:pt x="1" y="79"/>
                  <a:pt x="2" y="79"/>
                </a:cubicBezTo>
                <a:cubicBezTo>
                  <a:pt x="23" y="79"/>
                  <a:pt x="23" y="79"/>
                  <a:pt x="23" y="79"/>
                </a:cubicBezTo>
                <a:cubicBezTo>
                  <a:pt x="24" y="79"/>
                  <a:pt x="25" y="78"/>
                  <a:pt x="25" y="77"/>
                </a:cubicBezTo>
                <a:cubicBezTo>
                  <a:pt x="25" y="58"/>
                  <a:pt x="25" y="58"/>
                  <a:pt x="25" y="58"/>
                </a:cubicBezTo>
                <a:cubicBezTo>
                  <a:pt x="25" y="57"/>
                  <a:pt x="24" y="56"/>
                  <a:pt x="23" y="56"/>
                </a:cubicBezTo>
                <a:cubicBezTo>
                  <a:pt x="14" y="56"/>
                  <a:pt x="14" y="56"/>
                  <a:pt x="14" y="56"/>
                </a:cubicBezTo>
                <a:cubicBezTo>
                  <a:pt x="14" y="45"/>
                  <a:pt x="14" y="45"/>
                  <a:pt x="14" y="45"/>
                </a:cubicBezTo>
                <a:cubicBezTo>
                  <a:pt x="14" y="43"/>
                  <a:pt x="15" y="42"/>
                  <a:pt x="16" y="42"/>
                </a:cubicBezTo>
                <a:cubicBezTo>
                  <a:pt x="43" y="42"/>
                  <a:pt x="43" y="42"/>
                  <a:pt x="43" y="42"/>
                </a:cubicBezTo>
                <a:cubicBezTo>
                  <a:pt x="43" y="56"/>
                  <a:pt x="43" y="56"/>
                  <a:pt x="43" y="56"/>
                </a:cubicBezTo>
                <a:cubicBezTo>
                  <a:pt x="34" y="56"/>
                  <a:pt x="34" y="56"/>
                  <a:pt x="34" y="56"/>
                </a:cubicBezTo>
                <a:cubicBezTo>
                  <a:pt x="32" y="56"/>
                  <a:pt x="32" y="57"/>
                  <a:pt x="32" y="58"/>
                </a:cubicBezTo>
                <a:cubicBezTo>
                  <a:pt x="32" y="77"/>
                  <a:pt x="32" y="77"/>
                  <a:pt x="32" y="77"/>
                </a:cubicBezTo>
                <a:cubicBezTo>
                  <a:pt x="32" y="78"/>
                  <a:pt x="32" y="79"/>
                  <a:pt x="34" y="79"/>
                </a:cubicBezTo>
                <a:cubicBezTo>
                  <a:pt x="54" y="79"/>
                  <a:pt x="54" y="79"/>
                  <a:pt x="54" y="79"/>
                </a:cubicBezTo>
                <a:cubicBezTo>
                  <a:pt x="55" y="79"/>
                  <a:pt x="56" y="78"/>
                  <a:pt x="56" y="77"/>
                </a:cubicBezTo>
                <a:cubicBezTo>
                  <a:pt x="56" y="58"/>
                  <a:pt x="56" y="58"/>
                  <a:pt x="56" y="58"/>
                </a:cubicBezTo>
                <a:cubicBezTo>
                  <a:pt x="56" y="57"/>
                  <a:pt x="55" y="56"/>
                  <a:pt x="54" y="56"/>
                </a:cubicBezTo>
                <a:cubicBezTo>
                  <a:pt x="45" y="56"/>
                  <a:pt x="45" y="56"/>
                  <a:pt x="45" y="56"/>
                </a:cubicBezTo>
                <a:cubicBezTo>
                  <a:pt x="45" y="42"/>
                  <a:pt x="45" y="42"/>
                  <a:pt x="45" y="42"/>
                </a:cubicBezTo>
                <a:cubicBezTo>
                  <a:pt x="72" y="42"/>
                  <a:pt x="72" y="42"/>
                  <a:pt x="72" y="42"/>
                </a:cubicBezTo>
                <a:cubicBezTo>
                  <a:pt x="73" y="42"/>
                  <a:pt x="74" y="43"/>
                  <a:pt x="74" y="45"/>
                </a:cubicBezTo>
                <a:cubicBezTo>
                  <a:pt x="74" y="56"/>
                  <a:pt x="74" y="56"/>
                  <a:pt x="74" y="56"/>
                </a:cubicBezTo>
                <a:cubicBezTo>
                  <a:pt x="65" y="56"/>
                  <a:pt x="65" y="56"/>
                  <a:pt x="65" y="56"/>
                </a:cubicBezTo>
                <a:cubicBezTo>
                  <a:pt x="64" y="56"/>
                  <a:pt x="63" y="57"/>
                  <a:pt x="63" y="58"/>
                </a:cubicBezTo>
                <a:cubicBezTo>
                  <a:pt x="63" y="77"/>
                  <a:pt x="63" y="77"/>
                  <a:pt x="63" y="77"/>
                </a:cubicBezTo>
                <a:cubicBezTo>
                  <a:pt x="63" y="78"/>
                  <a:pt x="64" y="79"/>
                  <a:pt x="65" y="79"/>
                </a:cubicBezTo>
                <a:cubicBezTo>
                  <a:pt x="85" y="79"/>
                  <a:pt x="85" y="79"/>
                  <a:pt x="85" y="79"/>
                </a:cubicBezTo>
                <a:cubicBezTo>
                  <a:pt x="87" y="79"/>
                  <a:pt x="87" y="78"/>
                  <a:pt x="87" y="77"/>
                </a:cubicBezTo>
                <a:cubicBezTo>
                  <a:pt x="87" y="58"/>
                  <a:pt x="87" y="58"/>
                  <a:pt x="87" y="58"/>
                </a:cubicBezTo>
                <a:cubicBezTo>
                  <a:pt x="87" y="57"/>
                  <a:pt x="87" y="56"/>
                  <a:pt x="85" y="56"/>
                </a:cubicBezTo>
                <a:close/>
              </a:path>
            </a:pathLst>
          </a:custGeom>
          <a:solidFill>
            <a:schemeClr val="bg1"/>
          </a:solidFill>
          <a:ln>
            <a:noFill/>
          </a:ln>
        </p:spPr>
        <p:txBody>
          <a:bodyPr/>
          <a:lstStyle/>
          <a:p/>
        </p:txBody>
      </p:sp>
      <p:sp>
        <p:nvSpPr>
          <p:cNvPr id="56" name="TextBox 13"/>
          <p:cNvSpPr>
            <a:spLocks noGrp="1"/>
          </p:cNvSpPr>
          <p:nvPr/>
        </p:nvSpPr>
        <p:spPr>
          <a:xfrm>
            <a:off x="8276994" y="5713884"/>
            <a:ext cx="2732636" cy="904415"/>
          </a:xfrm>
          <a:prstGeom prst="rect">
            <a:avLst/>
          </a:prstGeom>
          <a:noFill/>
          <a:ln>
            <a:noFill/>
          </a:ln>
        </p:spPr>
        <p:txBody>
          <a:bodyPr wrap="square" lIns="0" tIns="0" rIns="0" bIns="0">
            <a:spAutoFit/>
          </a:bodyPr>
          <a:lstStyle>
            <a:lvl1pPr defTabSz="121602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21602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21602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21602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21602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20000"/>
              </a:lnSpc>
              <a:spcBef>
                <a:spcPct val="0"/>
              </a:spcBef>
              <a:spcAft>
                <a:spcPts val="300"/>
              </a:spcAft>
              <a:buNone/>
            </a:pPr>
            <a:r>
              <a:rPr sz="2000" b="1">
                <a:solidFill>
                  <a:schemeClr val="tx1"/>
                </a:solidFill>
                <a:effectLst>
                  <a:outerShdw blurRad="38100" dist="19050" dir="2700000" algn="tl" rotWithShape="0">
                    <a:schemeClr val="dk1">
                      <a:alpha val="40000"/>
                    </a:schemeClr>
                  </a:outerShdw>
                </a:effectLst>
                <a:latin typeface="微软雅黑 Light"/>
                <a:ea typeface="微软雅黑 Light"/>
                <a:cs typeface="微软雅黑 Light"/>
              </a:rPr>
              <a:t>运维</a:t>
            </a:r>
            <a:endParaRPr sz="2000" b="1">
              <a:solidFill>
                <a:schemeClr val="tx1">
                  <a:lumMod val="65000"/>
                  <a:lumOff val="35000"/>
                </a:schemeClr>
              </a:solidFill>
              <a:latin typeface="微软雅黑 Light"/>
              <a:ea typeface="微软雅黑 Light"/>
              <a:cs typeface="微软雅黑 Light"/>
            </a:endParaRPr>
          </a:p>
          <a:p>
            <a:pPr>
              <a:lnSpc>
                <a:spcPct val="120000"/>
              </a:lnSpc>
              <a:spcBef>
                <a:spcPct val="0"/>
              </a:spcBef>
              <a:spcAft>
                <a:spcPts val="300"/>
              </a:spcAft>
              <a:buNone/>
            </a:pPr>
            <a:r>
              <a:rPr sz="1400">
                <a:solidFill>
                  <a:schemeClr val="bg1">
                    <a:lumMod val="50000"/>
                  </a:schemeClr>
                </a:solidFill>
                <a:latin typeface="微软雅黑 Light"/>
                <a:ea typeface="微软雅黑 Light"/>
                <a:cs typeface="微软雅黑 Light"/>
              </a:rPr>
              <a:t>提供强大的数字化运营服务，助力企业轻装上阵、快速响应</a:t>
            </a:r>
            <a:endParaRPr sz="1400">
              <a:solidFill>
                <a:schemeClr val="bg1">
                  <a:lumMod val="50000"/>
                </a:schemeClr>
              </a:solidFill>
              <a:latin typeface="微软雅黑 Light"/>
              <a:ea typeface="微软雅黑 Light"/>
              <a:cs typeface="微软雅黑 Light"/>
            </a:endParaRPr>
          </a:p>
        </p:txBody>
      </p:sp>
      <p:sp>
        <p:nvSpPr>
          <p:cNvPr id="57" name="Oval 295"/>
          <p:cNvSpPr>
            <a:spLocks noGrp="1"/>
          </p:cNvSpPr>
          <p:nvPr/>
        </p:nvSpPr>
        <p:spPr>
          <a:xfrm>
            <a:off x="7494294" y="5747743"/>
            <a:ext cx="628494" cy="620698"/>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lvl1pPr defTabSz="137477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37477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37477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37477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37477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ctr">
              <a:lnSpc>
                <a:spcPct val="120000"/>
              </a:lnSpc>
              <a:spcBef>
                <a:spcPct val="0"/>
              </a:spcBef>
              <a:buFontTx/>
              <a:buNone/>
            </a:pPr>
            <a:endParaRPr sz="3500">
              <a:solidFill>
                <a:srgbClr val="FFFFFF"/>
              </a:solidFill>
              <a:latin typeface="微软雅黑"/>
              <a:ea typeface="微软雅黑"/>
              <a:cs typeface="微软雅黑"/>
            </a:endParaRPr>
          </a:p>
        </p:txBody>
      </p:sp>
      <p:sp>
        <p:nvSpPr>
          <p:cNvPr id="58" name="Freeform 551"/>
          <p:cNvSpPr>
            <a:spLocks noGrp="1"/>
          </p:cNvSpPr>
          <p:nvPr/>
        </p:nvSpPr>
        <p:spPr>
          <a:xfrm>
            <a:off x="7640249" y="5909374"/>
            <a:ext cx="346856" cy="245062"/>
          </a:xfrm>
          <a:custGeom>
            <a:avLst/>
            <a:gdLst>
              <a:gd name="T0" fmla="*/ 2147483646 w 102"/>
              <a:gd name="T1" fmla="*/ 2147483646 h 72"/>
              <a:gd name="T2" fmla="*/ 2147483646 w 102"/>
              <a:gd name="T3" fmla="*/ 2147483646 h 72"/>
              <a:gd name="T4" fmla="*/ 2147483646 w 102"/>
              <a:gd name="T5" fmla="*/ 2147483646 h 72"/>
              <a:gd name="T6" fmla="*/ 2147483646 w 102"/>
              <a:gd name="T7" fmla="*/ 2147483646 h 72"/>
              <a:gd name="T8" fmla="*/ 2147483646 w 102"/>
              <a:gd name="T9" fmla="*/ 2147483646 h 72"/>
              <a:gd name="T10" fmla="*/ 2147483646 w 102"/>
              <a:gd name="T11" fmla="*/ 2147483646 h 72"/>
              <a:gd name="T12" fmla="*/ 2147483646 w 102"/>
              <a:gd name="T13" fmla="*/ 2147483646 h 72"/>
              <a:gd name="T14" fmla="*/ 2147483646 w 102"/>
              <a:gd name="T15" fmla="*/ 2147483646 h 72"/>
              <a:gd name="T16" fmla="*/ 2147483646 w 102"/>
              <a:gd name="T17" fmla="*/ 2147483646 h 72"/>
              <a:gd name="T18" fmla="*/ 2147483646 w 102"/>
              <a:gd name="T19" fmla="*/ 2147483646 h 72"/>
              <a:gd name="T20" fmla="*/ 2147483646 w 102"/>
              <a:gd name="T21" fmla="*/ 2147483646 h 72"/>
              <a:gd name="T22" fmla="*/ 0 w 102"/>
              <a:gd name="T23" fmla="*/ 2147483646 h 72"/>
              <a:gd name="T24" fmla="*/ 2147483646 w 102"/>
              <a:gd name="T25" fmla="*/ 2147483646 h 72"/>
              <a:gd name="T26" fmla="*/ 2147483646 w 102"/>
              <a:gd name="T27" fmla="*/ 2147483646 h 72"/>
              <a:gd name="T28" fmla="*/ 2147483646 w 102"/>
              <a:gd name="T29" fmla="*/ 2147483646 h 72"/>
              <a:gd name="T30" fmla="*/ 2147483646 w 102"/>
              <a:gd name="T31" fmla="*/ 2147483646 h 72"/>
              <a:gd name="T32" fmla="*/ 2147483646 w 102"/>
              <a:gd name="T33" fmla="*/ 2147483646 h 72"/>
              <a:gd name="T34" fmla="*/ 2147483646 w 102"/>
              <a:gd name="T35" fmla="*/ 2147483646 h 72"/>
              <a:gd name="T36" fmla="*/ 2147483646 w 102"/>
              <a:gd name="T37" fmla="*/ 2147483646 h 72"/>
              <a:gd name="T38" fmla="*/ 2147483646 w 102"/>
              <a:gd name="T39" fmla="*/ 2147483646 h 72"/>
              <a:gd name="T40" fmla="*/ 2147483646 w 102"/>
              <a:gd name="T41" fmla="*/ 2147483646 h 72"/>
              <a:gd name="T42" fmla="*/ 2147483646 w 102"/>
              <a:gd name="T43" fmla="*/ 2147483646 h 72"/>
              <a:gd name="T44" fmla="*/ 2147483646 w 102"/>
              <a:gd name="T45" fmla="*/ 2147483646 h 72"/>
              <a:gd name="T46" fmla="*/ 2147483646 w 102"/>
              <a:gd name="T47" fmla="*/ 0 h 72"/>
              <a:gd name="T48" fmla="*/ 2147483646 w 102"/>
              <a:gd name="T49" fmla="*/ 2147483646 h 72"/>
              <a:gd name="T50" fmla="*/ 2147483646 w 102"/>
              <a:gd name="T51" fmla="*/ 2147483646 h 72"/>
              <a:gd name="T52" fmla="*/ 2147483646 w 102"/>
              <a:gd name="T53" fmla="*/ 2147483646 h 7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rect l="0" t="0" r="r" b="b"/>
            <a:pathLst>
              <a:path w="102" h="72">
                <a:moveTo>
                  <a:pt x="34" y="24"/>
                </a:moveTo>
                <a:cubicBezTo>
                  <a:pt x="34" y="18"/>
                  <a:pt x="30" y="14"/>
                  <a:pt x="24" y="14"/>
                </a:cubicBezTo>
                <a:cubicBezTo>
                  <a:pt x="19" y="14"/>
                  <a:pt x="14" y="18"/>
                  <a:pt x="14" y="24"/>
                </a:cubicBezTo>
                <a:cubicBezTo>
                  <a:pt x="14" y="30"/>
                  <a:pt x="19" y="35"/>
                  <a:pt x="24" y="35"/>
                </a:cubicBezTo>
                <a:cubicBezTo>
                  <a:pt x="30" y="35"/>
                  <a:pt x="34" y="30"/>
                  <a:pt x="34" y="24"/>
                </a:cubicBezTo>
                <a:close/>
                <a:moveTo>
                  <a:pt x="102" y="72"/>
                </a:moveTo>
                <a:cubicBezTo>
                  <a:pt x="102" y="51"/>
                  <a:pt x="91" y="35"/>
                  <a:pt x="78" y="35"/>
                </a:cubicBezTo>
                <a:cubicBezTo>
                  <a:pt x="75" y="35"/>
                  <a:pt x="73" y="35"/>
                  <a:pt x="70" y="36"/>
                </a:cubicBezTo>
                <a:cubicBezTo>
                  <a:pt x="66" y="27"/>
                  <a:pt x="59" y="21"/>
                  <a:pt x="51" y="21"/>
                </a:cubicBezTo>
                <a:cubicBezTo>
                  <a:pt x="43" y="21"/>
                  <a:pt x="36" y="27"/>
                  <a:pt x="32" y="36"/>
                </a:cubicBezTo>
                <a:cubicBezTo>
                  <a:pt x="29" y="35"/>
                  <a:pt x="27" y="35"/>
                  <a:pt x="24" y="35"/>
                </a:cubicBezTo>
                <a:cubicBezTo>
                  <a:pt x="11" y="35"/>
                  <a:pt x="0" y="51"/>
                  <a:pt x="0" y="72"/>
                </a:cubicBezTo>
                <a:cubicBezTo>
                  <a:pt x="48" y="72"/>
                  <a:pt x="48" y="72"/>
                  <a:pt x="48" y="72"/>
                </a:cubicBezTo>
                <a:cubicBezTo>
                  <a:pt x="48" y="67"/>
                  <a:pt x="47" y="63"/>
                  <a:pt x="46" y="58"/>
                </a:cubicBezTo>
                <a:cubicBezTo>
                  <a:pt x="56" y="58"/>
                  <a:pt x="56" y="58"/>
                  <a:pt x="56" y="58"/>
                </a:cubicBezTo>
                <a:cubicBezTo>
                  <a:pt x="55" y="63"/>
                  <a:pt x="54" y="67"/>
                  <a:pt x="54" y="72"/>
                </a:cubicBezTo>
                <a:lnTo>
                  <a:pt x="102" y="72"/>
                </a:lnTo>
                <a:close/>
                <a:moveTo>
                  <a:pt x="88" y="24"/>
                </a:moveTo>
                <a:cubicBezTo>
                  <a:pt x="88" y="18"/>
                  <a:pt x="83" y="14"/>
                  <a:pt x="78" y="14"/>
                </a:cubicBezTo>
                <a:cubicBezTo>
                  <a:pt x="72" y="14"/>
                  <a:pt x="68" y="18"/>
                  <a:pt x="68" y="24"/>
                </a:cubicBezTo>
                <a:cubicBezTo>
                  <a:pt x="68" y="30"/>
                  <a:pt x="72" y="35"/>
                  <a:pt x="78" y="35"/>
                </a:cubicBezTo>
                <a:cubicBezTo>
                  <a:pt x="83" y="35"/>
                  <a:pt x="88" y="30"/>
                  <a:pt x="88" y="24"/>
                </a:cubicBezTo>
                <a:close/>
                <a:moveTo>
                  <a:pt x="61" y="10"/>
                </a:moveTo>
                <a:cubicBezTo>
                  <a:pt x="61" y="5"/>
                  <a:pt x="56" y="0"/>
                  <a:pt x="51" y="0"/>
                </a:cubicBezTo>
                <a:cubicBezTo>
                  <a:pt x="45" y="0"/>
                  <a:pt x="41" y="5"/>
                  <a:pt x="41" y="10"/>
                </a:cubicBezTo>
                <a:cubicBezTo>
                  <a:pt x="41" y="16"/>
                  <a:pt x="45" y="21"/>
                  <a:pt x="51" y="21"/>
                </a:cubicBezTo>
                <a:cubicBezTo>
                  <a:pt x="56" y="21"/>
                  <a:pt x="61" y="16"/>
                  <a:pt x="61" y="10"/>
                </a:cubicBezTo>
                <a:close/>
              </a:path>
            </a:pathLst>
          </a:custGeom>
          <a:solidFill>
            <a:schemeClr val="bg1"/>
          </a:solidFill>
          <a:ln>
            <a:noFill/>
          </a:ln>
        </p:spPr>
        <p:txBody>
          <a:bodyPr/>
          <a:lstStyle/>
          <a:p/>
        </p:txBody>
      </p:sp>
      <p:sp>
        <p:nvSpPr>
          <p:cNvPr id="59" name="Oval 295"/>
          <p:cNvSpPr>
            <a:spLocks noGrp="1"/>
          </p:cNvSpPr>
          <p:nvPr/>
        </p:nvSpPr>
        <p:spPr>
          <a:xfrm>
            <a:off x="4613007" y="3154412"/>
            <a:ext cx="628494" cy="620698"/>
          </a:xfrm>
          <a:prstGeom prst="ellipse">
            <a:avLst/>
          </a:prstGeom>
          <a:solidFill>
            <a:srgbClr val="DC3A39"/>
          </a:solidFill>
          <a:ln>
            <a:noFill/>
          </a:ln>
        </p:spPr>
        <p:txBody>
          <a:bodyPr anchor="ctr"/>
          <a:lstStyle>
            <a:lvl1pPr defTabSz="137477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37477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37477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37477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37477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ctr">
              <a:lnSpc>
                <a:spcPct val="120000"/>
              </a:lnSpc>
              <a:spcBef>
                <a:spcPct val="0"/>
              </a:spcBef>
              <a:buFontTx/>
              <a:buNone/>
            </a:pPr>
            <a:endParaRPr sz="3500">
              <a:solidFill>
                <a:schemeClr val="bg1">
                  <a:lumMod val="85000"/>
                </a:schemeClr>
              </a:solidFill>
              <a:latin typeface="微软雅黑"/>
              <a:ea typeface="微软雅黑"/>
              <a:cs typeface="微软雅黑"/>
            </a:endParaRPr>
          </a:p>
        </p:txBody>
      </p:sp>
      <p:sp>
        <p:nvSpPr>
          <p:cNvPr id="60" name="Freeform 550"/>
          <p:cNvSpPr>
            <a:spLocks noGrp="1"/>
          </p:cNvSpPr>
          <p:nvPr/>
        </p:nvSpPr>
        <p:spPr>
          <a:xfrm>
            <a:off x="4774171" y="3349699"/>
            <a:ext cx="332157" cy="236200"/>
          </a:xfrm>
          <a:custGeom>
            <a:avLst/>
            <a:gdLst>
              <a:gd name="T0" fmla="*/ 2147483646 w 87"/>
              <a:gd name="T1" fmla="*/ 2147483646 h 62"/>
              <a:gd name="T2" fmla="*/ 2147483646 w 87"/>
              <a:gd name="T3" fmla="*/ 2147483646 h 62"/>
              <a:gd name="T4" fmla="*/ 2147483646 w 87"/>
              <a:gd name="T5" fmla="*/ 2147483646 h 62"/>
              <a:gd name="T6" fmla="*/ 2147483646 w 87"/>
              <a:gd name="T7" fmla="*/ 0 h 62"/>
              <a:gd name="T8" fmla="*/ 2147483646 w 87"/>
              <a:gd name="T9" fmla="*/ 0 h 62"/>
              <a:gd name="T10" fmla="*/ 2147483646 w 87"/>
              <a:gd name="T11" fmla="*/ 2147483646 h 62"/>
              <a:gd name="T12" fmla="*/ 2147483646 w 87"/>
              <a:gd name="T13" fmla="*/ 2147483646 h 62"/>
              <a:gd name="T14" fmla="*/ 2147483646 w 87"/>
              <a:gd name="T15" fmla="*/ 2147483646 h 62"/>
              <a:gd name="T16" fmla="*/ 0 w 87"/>
              <a:gd name="T17" fmla="*/ 2147483646 h 62"/>
              <a:gd name="T18" fmla="*/ 0 w 87"/>
              <a:gd name="T19" fmla="*/ 2147483646 h 62"/>
              <a:gd name="T20" fmla="*/ 2147483646 w 87"/>
              <a:gd name="T21" fmla="*/ 2147483646 h 62"/>
              <a:gd name="T22" fmla="*/ 2147483646 w 87"/>
              <a:gd name="T23" fmla="*/ 2147483646 h 62"/>
              <a:gd name="T24" fmla="*/ 2147483646 w 87"/>
              <a:gd name="T25" fmla="*/ 2147483646 h 62"/>
              <a:gd name="T26" fmla="*/ 2147483646 w 87"/>
              <a:gd name="T27" fmla="*/ 2147483646 h 62"/>
              <a:gd name="T28" fmla="*/ 2147483646 w 87"/>
              <a:gd name="T29" fmla="*/ 2147483646 h 62"/>
              <a:gd name="T30" fmla="*/ 2147483646 w 87"/>
              <a:gd name="T31" fmla="*/ 2147483646 h 62"/>
              <a:gd name="T32" fmla="*/ 2147483646 w 87"/>
              <a:gd name="T33" fmla="*/ 2147483646 h 62"/>
              <a:gd name="T34" fmla="*/ 2147483646 w 87"/>
              <a:gd name="T35" fmla="*/ 2147483646 h 62"/>
              <a:gd name="T36" fmla="*/ 2147483646 w 87"/>
              <a:gd name="T37" fmla="*/ 2147483646 h 62"/>
              <a:gd name="T38" fmla="*/ 2147483646 w 87"/>
              <a:gd name="T39" fmla="*/ 2147483646 h 6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rect l="0" t="0" r="r" b="b"/>
            <a:pathLst>
              <a:path w="87" h="62">
                <a:moveTo>
                  <a:pt x="84" y="4"/>
                </a:moveTo>
                <a:cubicBezTo>
                  <a:pt x="55" y="4"/>
                  <a:pt x="55" y="4"/>
                  <a:pt x="55" y="4"/>
                </a:cubicBezTo>
                <a:cubicBezTo>
                  <a:pt x="55" y="1"/>
                  <a:pt x="55" y="1"/>
                  <a:pt x="55" y="1"/>
                </a:cubicBezTo>
                <a:cubicBezTo>
                  <a:pt x="55" y="0"/>
                  <a:pt x="54" y="0"/>
                  <a:pt x="53" y="0"/>
                </a:cubicBezTo>
                <a:cubicBezTo>
                  <a:pt x="34" y="0"/>
                  <a:pt x="34" y="0"/>
                  <a:pt x="34" y="0"/>
                </a:cubicBezTo>
                <a:cubicBezTo>
                  <a:pt x="33" y="0"/>
                  <a:pt x="32" y="0"/>
                  <a:pt x="32" y="1"/>
                </a:cubicBezTo>
                <a:cubicBezTo>
                  <a:pt x="32" y="4"/>
                  <a:pt x="32" y="4"/>
                  <a:pt x="32" y="4"/>
                </a:cubicBezTo>
                <a:cubicBezTo>
                  <a:pt x="3" y="4"/>
                  <a:pt x="3" y="4"/>
                  <a:pt x="3" y="4"/>
                </a:cubicBezTo>
                <a:cubicBezTo>
                  <a:pt x="1" y="4"/>
                  <a:pt x="0" y="6"/>
                  <a:pt x="0" y="7"/>
                </a:cubicBezTo>
                <a:cubicBezTo>
                  <a:pt x="0" y="59"/>
                  <a:pt x="0" y="59"/>
                  <a:pt x="0" y="59"/>
                </a:cubicBezTo>
                <a:cubicBezTo>
                  <a:pt x="0" y="61"/>
                  <a:pt x="1" y="62"/>
                  <a:pt x="3" y="62"/>
                </a:cubicBezTo>
                <a:cubicBezTo>
                  <a:pt x="84" y="62"/>
                  <a:pt x="84" y="62"/>
                  <a:pt x="84" y="62"/>
                </a:cubicBezTo>
                <a:cubicBezTo>
                  <a:pt x="85" y="62"/>
                  <a:pt x="87" y="61"/>
                  <a:pt x="87" y="59"/>
                </a:cubicBezTo>
                <a:cubicBezTo>
                  <a:pt x="87" y="7"/>
                  <a:pt x="87" y="7"/>
                  <a:pt x="87" y="7"/>
                </a:cubicBezTo>
                <a:cubicBezTo>
                  <a:pt x="87" y="6"/>
                  <a:pt x="85" y="4"/>
                  <a:pt x="84" y="4"/>
                </a:cubicBezTo>
                <a:close/>
                <a:moveTo>
                  <a:pt x="43" y="53"/>
                </a:moveTo>
                <a:cubicBezTo>
                  <a:pt x="32" y="53"/>
                  <a:pt x="24" y="44"/>
                  <a:pt x="24" y="33"/>
                </a:cubicBezTo>
                <a:cubicBezTo>
                  <a:pt x="24" y="22"/>
                  <a:pt x="32" y="13"/>
                  <a:pt x="43" y="13"/>
                </a:cubicBezTo>
                <a:cubicBezTo>
                  <a:pt x="54" y="13"/>
                  <a:pt x="63" y="22"/>
                  <a:pt x="63" y="33"/>
                </a:cubicBezTo>
                <a:cubicBezTo>
                  <a:pt x="63" y="44"/>
                  <a:pt x="54" y="53"/>
                  <a:pt x="43" y="53"/>
                </a:cubicBezTo>
                <a:close/>
              </a:path>
            </a:pathLst>
          </a:custGeom>
          <a:solidFill>
            <a:schemeClr val="bg1"/>
          </a:solidFill>
          <a:ln>
            <a:noFill/>
          </a:ln>
        </p:spPr>
        <p:txBody>
          <a:bodyPr/>
          <a:lstStyle/>
          <a:p/>
        </p:txBody>
      </p:sp>
      <p:sp>
        <p:nvSpPr>
          <p:cNvPr id="61" name="Oval 295"/>
          <p:cNvSpPr>
            <a:spLocks noGrp="1"/>
          </p:cNvSpPr>
          <p:nvPr/>
        </p:nvSpPr>
        <p:spPr>
          <a:xfrm>
            <a:off x="4103716" y="4518027"/>
            <a:ext cx="628494" cy="620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137477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37477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37477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37477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37477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ctr">
              <a:lnSpc>
                <a:spcPct val="120000"/>
              </a:lnSpc>
              <a:spcBef>
                <a:spcPct val="0"/>
              </a:spcBef>
              <a:buFontTx/>
              <a:buNone/>
            </a:pPr>
            <a:endParaRPr sz="3500" b="1">
              <a:ln w="18000">
                <a:solidFill>
                  <a:schemeClr val="accent2">
                    <a:satMod val="140000"/>
                  </a:schemeClr>
                </a:solidFill>
                <a:prstDash val="solid"/>
                <a:miter/>
              </a:ln>
              <a:noFill/>
              <a:effectLst>
                <a:outerShdw blurRad="25500" dist="23000" dir="7020000" algn="tl">
                  <a:srgbClr val="000000">
                    <a:alpha val="50000"/>
                  </a:srgbClr>
                </a:outerShdw>
              </a:effectLst>
              <a:latin typeface="微软雅黑"/>
              <a:ea typeface="微软雅黑"/>
              <a:cs typeface="微软雅黑"/>
            </a:endParaRPr>
          </a:p>
        </p:txBody>
      </p:sp>
      <p:sp>
        <p:nvSpPr>
          <p:cNvPr id="62" name="Freeform 217"/>
          <p:cNvSpPr>
            <a:spLocks noGrp="1"/>
          </p:cNvSpPr>
          <p:nvPr/>
        </p:nvSpPr>
        <p:spPr>
          <a:xfrm>
            <a:off x="4297470" y="4690986"/>
            <a:ext cx="256756" cy="263695"/>
          </a:xfrm>
          <a:custGeom>
            <a:avLst/>
            <a:gdLst>
              <a:gd name="T0" fmla="*/ 2147483646 w 72"/>
              <a:gd name="T1" fmla="*/ 0 h 74"/>
              <a:gd name="T2" fmla="*/ 2147483646 w 72"/>
              <a:gd name="T3" fmla="*/ 2147483646 h 74"/>
              <a:gd name="T4" fmla="*/ 2147483646 w 72"/>
              <a:gd name="T5" fmla="*/ 0 h 74"/>
              <a:gd name="T6" fmla="*/ 2147483646 w 72"/>
              <a:gd name="T7" fmla="*/ 2147483646 h 74"/>
              <a:gd name="T8" fmla="*/ 2147483646 w 72"/>
              <a:gd name="T9" fmla="*/ 2147483646 h 74"/>
              <a:gd name="T10" fmla="*/ 2147483646 w 72"/>
              <a:gd name="T11" fmla="*/ 2147483646 h 74"/>
              <a:gd name="T12" fmla="*/ 2147483646 w 72"/>
              <a:gd name="T13" fmla="*/ 2147483646 h 74"/>
              <a:gd name="T14" fmla="*/ 2147483646 w 72"/>
              <a:gd name="T15" fmla="*/ 2147483646 h 74"/>
              <a:gd name="T16" fmla="*/ 2147483646 w 72"/>
              <a:gd name="T17" fmla="*/ 2147483646 h 74"/>
              <a:gd name="T18" fmla="*/ 2147483646 w 72"/>
              <a:gd name="T19" fmla="*/ 2147483646 h 74"/>
              <a:gd name="T20" fmla="*/ 2147483646 w 72"/>
              <a:gd name="T21" fmla="*/ 2147483646 h 74"/>
              <a:gd name="T22" fmla="*/ 2147483646 w 72"/>
              <a:gd name="T23" fmla="*/ 2147483646 h 74"/>
              <a:gd name="T24" fmla="*/ 2147483646 w 72"/>
              <a:gd name="T25" fmla="*/ 2147483646 h 74"/>
              <a:gd name="T26" fmla="*/ 2147483646 w 72"/>
              <a:gd name="T27" fmla="*/ 2147483646 h 74"/>
              <a:gd name="T28" fmla="*/ 2147483646 w 72"/>
              <a:gd name="T29" fmla="*/ 2147483646 h 74"/>
              <a:gd name="T30" fmla="*/ 2147483646 w 72"/>
              <a:gd name="T31" fmla="*/ 2147483646 h 74"/>
              <a:gd name="T32" fmla="*/ 2147483646 w 72"/>
              <a:gd name="T33" fmla="*/ 2147483646 h 74"/>
              <a:gd name="T34" fmla="*/ 2147483646 w 72"/>
              <a:gd name="T35" fmla="*/ 2147483646 h 74"/>
              <a:gd name="T36" fmla="*/ 2147483646 w 72"/>
              <a:gd name="T37" fmla="*/ 2147483646 h 74"/>
              <a:gd name="T38" fmla="*/ 2147483646 w 72"/>
              <a:gd name="T39" fmla="*/ 2147483646 h 74"/>
              <a:gd name="T40" fmla="*/ 2147483646 w 72"/>
              <a:gd name="T41" fmla="*/ 2147483646 h 74"/>
              <a:gd name="T42" fmla="*/ 2147483646 w 72"/>
              <a:gd name="T43" fmla="*/ 2147483646 h 74"/>
              <a:gd name="T44" fmla="*/ 2147483646 w 72"/>
              <a:gd name="T45" fmla="*/ 2147483646 h 74"/>
              <a:gd name="T46" fmla="*/ 2147483646 w 72"/>
              <a:gd name="T47" fmla="*/ 2147483646 h 74"/>
              <a:gd name="T48" fmla="*/ 2147483646 w 72"/>
              <a:gd name="T49" fmla="*/ 2147483646 h 74"/>
              <a:gd name="T50" fmla="*/ 2147483646 w 72"/>
              <a:gd name="T51" fmla="*/ 2147483646 h 74"/>
              <a:gd name="T52" fmla="*/ 2147483646 w 72"/>
              <a:gd name="T53" fmla="*/ 2147483646 h 74"/>
              <a:gd name="T54" fmla="*/ 2147483646 w 72"/>
              <a:gd name="T55" fmla="*/ 2147483646 h 74"/>
              <a:gd name="T56" fmla="*/ 2147483646 w 72"/>
              <a:gd name="T57" fmla="*/ 2147483646 h 74"/>
              <a:gd name="T58" fmla="*/ 2147483646 w 72"/>
              <a:gd name="T59" fmla="*/ 2147483646 h 74"/>
              <a:gd name="T60" fmla="*/ 2147483646 w 72"/>
              <a:gd name="T61" fmla="*/ 2147483646 h 74"/>
              <a:gd name="T62" fmla="*/ 2147483646 w 72"/>
              <a:gd name="T63" fmla="*/ 2147483646 h 74"/>
              <a:gd name="T64" fmla="*/ 2147483646 w 72"/>
              <a:gd name="T65" fmla="*/ 2147483646 h 74"/>
              <a:gd name="T66" fmla="*/ 2147483646 w 72"/>
              <a:gd name="T67" fmla="*/ 2147483646 h 74"/>
              <a:gd name="T68" fmla="*/ 2147483646 w 72"/>
              <a:gd name="T69" fmla="*/ 2147483646 h 74"/>
              <a:gd name="T70" fmla="*/ 2147483646 w 72"/>
              <a:gd name="T71" fmla="*/ 2147483646 h 74"/>
              <a:gd name="T72" fmla="*/ 2147483646 w 72"/>
              <a:gd name="T73" fmla="*/ 2147483646 h 74"/>
              <a:gd name="T74" fmla="*/ 2147483646 w 72"/>
              <a:gd name="T75" fmla="*/ 2147483646 h 74"/>
              <a:gd name="T76" fmla="*/ 2147483646 w 72"/>
              <a:gd name="T77" fmla="*/ 2147483646 h 74"/>
              <a:gd name="T78" fmla="*/ 2147483646 w 72"/>
              <a:gd name="T79" fmla="*/ 2147483646 h 74"/>
              <a:gd name="T80" fmla="*/ 2147483646 w 72"/>
              <a:gd name="T81" fmla="*/ 2147483646 h 74"/>
              <a:gd name="T82" fmla="*/ 2147483646 w 72"/>
              <a:gd name="T83" fmla="*/ 2147483646 h 74"/>
              <a:gd name="T84" fmla="*/ 2147483646 w 72"/>
              <a:gd name="T85" fmla="*/ 2147483646 h 74"/>
              <a:gd name="T86" fmla="*/ 2147483646 w 72"/>
              <a:gd name="T87" fmla="*/ 2147483646 h 74"/>
              <a:gd name="T88" fmla="*/ 2147483646 w 72"/>
              <a:gd name="T89" fmla="*/ 2147483646 h 74"/>
              <a:gd name="T90" fmla="*/ 2147483646 w 72"/>
              <a:gd name="T91" fmla="*/ 2147483646 h 74"/>
              <a:gd name="T92" fmla="*/ 2147483646 w 72"/>
              <a:gd name="T93" fmla="*/ 2147483646 h 74"/>
              <a:gd name="T94" fmla="*/ 2147483646 w 72"/>
              <a:gd name="T95" fmla="*/ 2147483646 h 74"/>
              <a:gd name="T96" fmla="*/ 2147483646 w 72"/>
              <a:gd name="T97" fmla="*/ 2147483646 h 74"/>
              <a:gd name="T98" fmla="*/ 2147483646 w 72"/>
              <a:gd name="T99" fmla="*/ 2147483646 h 74"/>
              <a:gd name="T100" fmla="*/ 2147483646 w 72"/>
              <a:gd name="T101" fmla="*/ 2147483646 h 74"/>
              <a:gd name="T102" fmla="*/ 2147483646 w 72"/>
              <a:gd name="T103" fmla="*/ 2147483646 h 74"/>
              <a:gd name="T104" fmla="*/ 2147483646 w 72"/>
              <a:gd name="T105" fmla="*/ 2147483646 h 74"/>
              <a:gd name="T106" fmla="*/ 2147483646 w 72"/>
              <a:gd name="T107" fmla="*/ 2147483646 h 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rect l="0" t="0" r="r" b="b"/>
            <a:pathLst>
              <a:path w="72" h="74">
                <a:moveTo>
                  <a:pt x="70" y="0"/>
                </a:moveTo>
                <a:cubicBezTo>
                  <a:pt x="38" y="12"/>
                  <a:pt x="38" y="12"/>
                  <a:pt x="38" y="12"/>
                </a:cubicBezTo>
                <a:cubicBezTo>
                  <a:pt x="37" y="12"/>
                  <a:pt x="36" y="13"/>
                  <a:pt x="36" y="14"/>
                </a:cubicBezTo>
                <a:cubicBezTo>
                  <a:pt x="36" y="13"/>
                  <a:pt x="35" y="12"/>
                  <a:pt x="34" y="12"/>
                </a:cubicBezTo>
                <a:cubicBezTo>
                  <a:pt x="2" y="0"/>
                  <a:pt x="2" y="0"/>
                  <a:pt x="2" y="0"/>
                </a:cubicBezTo>
                <a:cubicBezTo>
                  <a:pt x="1" y="0"/>
                  <a:pt x="0" y="0"/>
                  <a:pt x="0" y="2"/>
                </a:cubicBezTo>
                <a:cubicBezTo>
                  <a:pt x="0" y="57"/>
                  <a:pt x="0" y="57"/>
                  <a:pt x="0" y="57"/>
                </a:cubicBezTo>
                <a:cubicBezTo>
                  <a:pt x="0" y="59"/>
                  <a:pt x="1" y="60"/>
                  <a:pt x="2" y="60"/>
                </a:cubicBezTo>
                <a:cubicBezTo>
                  <a:pt x="34" y="74"/>
                  <a:pt x="34" y="74"/>
                  <a:pt x="34" y="74"/>
                </a:cubicBezTo>
                <a:cubicBezTo>
                  <a:pt x="35" y="74"/>
                  <a:pt x="36" y="73"/>
                  <a:pt x="36" y="72"/>
                </a:cubicBezTo>
                <a:cubicBezTo>
                  <a:pt x="36" y="73"/>
                  <a:pt x="37" y="74"/>
                  <a:pt x="38" y="74"/>
                </a:cubicBezTo>
                <a:cubicBezTo>
                  <a:pt x="70" y="60"/>
                  <a:pt x="70" y="60"/>
                  <a:pt x="70" y="60"/>
                </a:cubicBezTo>
                <a:cubicBezTo>
                  <a:pt x="71" y="60"/>
                  <a:pt x="72" y="59"/>
                  <a:pt x="72" y="57"/>
                </a:cubicBezTo>
                <a:cubicBezTo>
                  <a:pt x="72" y="2"/>
                  <a:pt x="72" y="2"/>
                  <a:pt x="72" y="2"/>
                </a:cubicBezTo>
                <a:cubicBezTo>
                  <a:pt x="72" y="0"/>
                  <a:pt x="71" y="0"/>
                  <a:pt x="70" y="0"/>
                </a:cubicBezTo>
                <a:close/>
                <a:moveTo>
                  <a:pt x="31" y="67"/>
                </a:moveTo>
                <a:cubicBezTo>
                  <a:pt x="31" y="67"/>
                  <a:pt x="31" y="67"/>
                  <a:pt x="31" y="67"/>
                </a:cubicBezTo>
                <a:cubicBezTo>
                  <a:pt x="4" y="56"/>
                  <a:pt x="4" y="56"/>
                  <a:pt x="4" y="56"/>
                </a:cubicBezTo>
                <a:cubicBezTo>
                  <a:pt x="4" y="56"/>
                  <a:pt x="3" y="56"/>
                  <a:pt x="3" y="55"/>
                </a:cubicBezTo>
                <a:cubicBezTo>
                  <a:pt x="4" y="55"/>
                  <a:pt x="4" y="55"/>
                  <a:pt x="4" y="55"/>
                </a:cubicBezTo>
                <a:cubicBezTo>
                  <a:pt x="32" y="66"/>
                  <a:pt x="32" y="66"/>
                  <a:pt x="32" y="66"/>
                </a:cubicBezTo>
                <a:cubicBezTo>
                  <a:pt x="32" y="66"/>
                  <a:pt x="32" y="66"/>
                  <a:pt x="32" y="67"/>
                </a:cubicBezTo>
                <a:cubicBezTo>
                  <a:pt x="32" y="67"/>
                  <a:pt x="32" y="67"/>
                  <a:pt x="31" y="67"/>
                </a:cubicBezTo>
                <a:close/>
                <a:moveTo>
                  <a:pt x="31" y="64"/>
                </a:moveTo>
                <a:cubicBezTo>
                  <a:pt x="31" y="64"/>
                  <a:pt x="31" y="64"/>
                  <a:pt x="31" y="64"/>
                </a:cubicBezTo>
                <a:cubicBezTo>
                  <a:pt x="4" y="53"/>
                  <a:pt x="4" y="53"/>
                  <a:pt x="4" y="53"/>
                </a:cubicBezTo>
                <a:cubicBezTo>
                  <a:pt x="4" y="53"/>
                  <a:pt x="3" y="52"/>
                  <a:pt x="3" y="52"/>
                </a:cubicBezTo>
                <a:cubicBezTo>
                  <a:pt x="4" y="51"/>
                  <a:pt x="4" y="51"/>
                  <a:pt x="4" y="51"/>
                </a:cubicBezTo>
                <a:cubicBezTo>
                  <a:pt x="32" y="63"/>
                  <a:pt x="32" y="63"/>
                  <a:pt x="32" y="63"/>
                </a:cubicBezTo>
                <a:cubicBezTo>
                  <a:pt x="32" y="63"/>
                  <a:pt x="32" y="63"/>
                  <a:pt x="32" y="64"/>
                </a:cubicBezTo>
                <a:cubicBezTo>
                  <a:pt x="32" y="64"/>
                  <a:pt x="32" y="64"/>
                  <a:pt x="31" y="64"/>
                </a:cubicBezTo>
                <a:close/>
                <a:moveTo>
                  <a:pt x="31" y="61"/>
                </a:moveTo>
                <a:cubicBezTo>
                  <a:pt x="31" y="61"/>
                  <a:pt x="31" y="61"/>
                  <a:pt x="31" y="61"/>
                </a:cubicBezTo>
                <a:cubicBezTo>
                  <a:pt x="4" y="49"/>
                  <a:pt x="4" y="49"/>
                  <a:pt x="4" y="49"/>
                </a:cubicBezTo>
                <a:cubicBezTo>
                  <a:pt x="4" y="49"/>
                  <a:pt x="3" y="49"/>
                  <a:pt x="3" y="49"/>
                </a:cubicBezTo>
                <a:cubicBezTo>
                  <a:pt x="4" y="48"/>
                  <a:pt x="4" y="48"/>
                  <a:pt x="4" y="48"/>
                </a:cubicBezTo>
                <a:cubicBezTo>
                  <a:pt x="32" y="59"/>
                  <a:pt x="32" y="59"/>
                  <a:pt x="32" y="59"/>
                </a:cubicBezTo>
                <a:cubicBezTo>
                  <a:pt x="32" y="59"/>
                  <a:pt x="32" y="60"/>
                  <a:pt x="32" y="60"/>
                </a:cubicBezTo>
                <a:cubicBezTo>
                  <a:pt x="32" y="61"/>
                  <a:pt x="32" y="61"/>
                  <a:pt x="31" y="61"/>
                </a:cubicBezTo>
                <a:close/>
                <a:moveTo>
                  <a:pt x="31" y="58"/>
                </a:moveTo>
                <a:cubicBezTo>
                  <a:pt x="31" y="58"/>
                  <a:pt x="31" y="58"/>
                  <a:pt x="31" y="58"/>
                </a:cubicBezTo>
                <a:cubicBezTo>
                  <a:pt x="4" y="46"/>
                  <a:pt x="4" y="46"/>
                  <a:pt x="4" y="46"/>
                </a:cubicBezTo>
                <a:cubicBezTo>
                  <a:pt x="4" y="46"/>
                  <a:pt x="3" y="46"/>
                  <a:pt x="3" y="45"/>
                </a:cubicBezTo>
                <a:cubicBezTo>
                  <a:pt x="4" y="45"/>
                  <a:pt x="4" y="45"/>
                  <a:pt x="4" y="45"/>
                </a:cubicBezTo>
                <a:cubicBezTo>
                  <a:pt x="32" y="56"/>
                  <a:pt x="32" y="56"/>
                  <a:pt x="32" y="56"/>
                </a:cubicBezTo>
                <a:cubicBezTo>
                  <a:pt x="32" y="56"/>
                  <a:pt x="32" y="57"/>
                  <a:pt x="32" y="57"/>
                </a:cubicBezTo>
                <a:cubicBezTo>
                  <a:pt x="32" y="57"/>
                  <a:pt x="32" y="58"/>
                  <a:pt x="31" y="58"/>
                </a:cubicBezTo>
                <a:close/>
                <a:moveTo>
                  <a:pt x="31" y="54"/>
                </a:moveTo>
                <a:cubicBezTo>
                  <a:pt x="31" y="54"/>
                  <a:pt x="31" y="54"/>
                  <a:pt x="31" y="54"/>
                </a:cubicBezTo>
                <a:cubicBezTo>
                  <a:pt x="4" y="43"/>
                  <a:pt x="4" y="43"/>
                  <a:pt x="4" y="43"/>
                </a:cubicBezTo>
                <a:cubicBezTo>
                  <a:pt x="4" y="43"/>
                  <a:pt x="3" y="42"/>
                  <a:pt x="3" y="42"/>
                </a:cubicBezTo>
                <a:cubicBezTo>
                  <a:pt x="4" y="42"/>
                  <a:pt x="4" y="41"/>
                  <a:pt x="4" y="41"/>
                </a:cubicBezTo>
                <a:cubicBezTo>
                  <a:pt x="32" y="53"/>
                  <a:pt x="32" y="53"/>
                  <a:pt x="32" y="53"/>
                </a:cubicBezTo>
                <a:cubicBezTo>
                  <a:pt x="32" y="53"/>
                  <a:pt x="32" y="53"/>
                  <a:pt x="32" y="54"/>
                </a:cubicBezTo>
                <a:cubicBezTo>
                  <a:pt x="32" y="54"/>
                  <a:pt x="32" y="54"/>
                  <a:pt x="31" y="54"/>
                </a:cubicBezTo>
                <a:close/>
                <a:moveTo>
                  <a:pt x="31" y="51"/>
                </a:moveTo>
                <a:cubicBezTo>
                  <a:pt x="31" y="51"/>
                  <a:pt x="31" y="51"/>
                  <a:pt x="31" y="51"/>
                </a:cubicBezTo>
                <a:cubicBezTo>
                  <a:pt x="4" y="40"/>
                  <a:pt x="4" y="40"/>
                  <a:pt x="4" y="40"/>
                </a:cubicBezTo>
                <a:cubicBezTo>
                  <a:pt x="4" y="39"/>
                  <a:pt x="3" y="39"/>
                  <a:pt x="3" y="39"/>
                </a:cubicBezTo>
                <a:cubicBezTo>
                  <a:pt x="4" y="38"/>
                  <a:pt x="4" y="38"/>
                  <a:pt x="4" y="38"/>
                </a:cubicBezTo>
                <a:cubicBezTo>
                  <a:pt x="32" y="49"/>
                  <a:pt x="32" y="49"/>
                  <a:pt x="32" y="49"/>
                </a:cubicBezTo>
                <a:cubicBezTo>
                  <a:pt x="32" y="50"/>
                  <a:pt x="32" y="50"/>
                  <a:pt x="32" y="50"/>
                </a:cubicBezTo>
                <a:cubicBezTo>
                  <a:pt x="32" y="51"/>
                  <a:pt x="32" y="51"/>
                  <a:pt x="31" y="51"/>
                </a:cubicBezTo>
                <a:close/>
                <a:moveTo>
                  <a:pt x="31" y="48"/>
                </a:moveTo>
                <a:cubicBezTo>
                  <a:pt x="31" y="48"/>
                  <a:pt x="31" y="48"/>
                  <a:pt x="31" y="48"/>
                </a:cubicBezTo>
                <a:cubicBezTo>
                  <a:pt x="4" y="36"/>
                  <a:pt x="4" y="36"/>
                  <a:pt x="4" y="36"/>
                </a:cubicBezTo>
                <a:cubicBezTo>
                  <a:pt x="4" y="36"/>
                  <a:pt x="3" y="36"/>
                  <a:pt x="3" y="35"/>
                </a:cubicBezTo>
                <a:cubicBezTo>
                  <a:pt x="4" y="35"/>
                  <a:pt x="4" y="35"/>
                  <a:pt x="4" y="35"/>
                </a:cubicBezTo>
                <a:cubicBezTo>
                  <a:pt x="32" y="46"/>
                  <a:pt x="32" y="46"/>
                  <a:pt x="32" y="46"/>
                </a:cubicBezTo>
                <a:cubicBezTo>
                  <a:pt x="32" y="46"/>
                  <a:pt x="32" y="47"/>
                  <a:pt x="32" y="47"/>
                </a:cubicBezTo>
                <a:cubicBezTo>
                  <a:pt x="32" y="47"/>
                  <a:pt x="32" y="48"/>
                  <a:pt x="31" y="48"/>
                </a:cubicBezTo>
                <a:close/>
                <a:moveTo>
                  <a:pt x="31" y="44"/>
                </a:moveTo>
                <a:cubicBezTo>
                  <a:pt x="31" y="44"/>
                  <a:pt x="31" y="44"/>
                  <a:pt x="31" y="44"/>
                </a:cubicBezTo>
                <a:cubicBezTo>
                  <a:pt x="4" y="33"/>
                  <a:pt x="4" y="33"/>
                  <a:pt x="4" y="33"/>
                </a:cubicBezTo>
                <a:cubicBezTo>
                  <a:pt x="4" y="33"/>
                  <a:pt x="3" y="32"/>
                  <a:pt x="3" y="32"/>
                </a:cubicBezTo>
                <a:cubicBezTo>
                  <a:pt x="4" y="32"/>
                  <a:pt x="4" y="31"/>
                  <a:pt x="4" y="31"/>
                </a:cubicBezTo>
                <a:cubicBezTo>
                  <a:pt x="32" y="43"/>
                  <a:pt x="32" y="43"/>
                  <a:pt x="32" y="43"/>
                </a:cubicBezTo>
                <a:cubicBezTo>
                  <a:pt x="32" y="43"/>
                  <a:pt x="32" y="43"/>
                  <a:pt x="32" y="44"/>
                </a:cubicBezTo>
                <a:cubicBezTo>
                  <a:pt x="32" y="44"/>
                  <a:pt x="32" y="44"/>
                  <a:pt x="31" y="44"/>
                </a:cubicBezTo>
                <a:close/>
                <a:moveTo>
                  <a:pt x="31" y="41"/>
                </a:moveTo>
                <a:cubicBezTo>
                  <a:pt x="31" y="41"/>
                  <a:pt x="31" y="41"/>
                  <a:pt x="31" y="41"/>
                </a:cubicBezTo>
                <a:cubicBezTo>
                  <a:pt x="4" y="30"/>
                  <a:pt x="4" y="30"/>
                  <a:pt x="4" y="30"/>
                </a:cubicBezTo>
                <a:cubicBezTo>
                  <a:pt x="4" y="30"/>
                  <a:pt x="3" y="29"/>
                  <a:pt x="3" y="29"/>
                </a:cubicBezTo>
                <a:cubicBezTo>
                  <a:pt x="4" y="28"/>
                  <a:pt x="4" y="28"/>
                  <a:pt x="4" y="28"/>
                </a:cubicBezTo>
                <a:cubicBezTo>
                  <a:pt x="32" y="40"/>
                  <a:pt x="32" y="40"/>
                  <a:pt x="32" y="40"/>
                </a:cubicBezTo>
                <a:cubicBezTo>
                  <a:pt x="32" y="40"/>
                  <a:pt x="32" y="40"/>
                  <a:pt x="32" y="40"/>
                </a:cubicBezTo>
                <a:cubicBezTo>
                  <a:pt x="32" y="41"/>
                  <a:pt x="32" y="41"/>
                  <a:pt x="31" y="41"/>
                </a:cubicBezTo>
                <a:close/>
                <a:moveTo>
                  <a:pt x="31" y="38"/>
                </a:moveTo>
                <a:cubicBezTo>
                  <a:pt x="31" y="38"/>
                  <a:pt x="31" y="38"/>
                  <a:pt x="31" y="38"/>
                </a:cubicBezTo>
                <a:cubicBezTo>
                  <a:pt x="4" y="26"/>
                  <a:pt x="4" y="26"/>
                  <a:pt x="4" y="26"/>
                </a:cubicBezTo>
                <a:cubicBezTo>
                  <a:pt x="4" y="26"/>
                  <a:pt x="3" y="26"/>
                  <a:pt x="3" y="25"/>
                </a:cubicBezTo>
                <a:cubicBezTo>
                  <a:pt x="4" y="25"/>
                  <a:pt x="4" y="25"/>
                  <a:pt x="4" y="25"/>
                </a:cubicBezTo>
                <a:cubicBezTo>
                  <a:pt x="32" y="36"/>
                  <a:pt x="32" y="36"/>
                  <a:pt x="32" y="36"/>
                </a:cubicBezTo>
                <a:cubicBezTo>
                  <a:pt x="32" y="36"/>
                  <a:pt x="32" y="37"/>
                  <a:pt x="32" y="37"/>
                </a:cubicBezTo>
                <a:cubicBezTo>
                  <a:pt x="32" y="37"/>
                  <a:pt x="32" y="38"/>
                  <a:pt x="31" y="38"/>
                </a:cubicBezTo>
                <a:close/>
                <a:moveTo>
                  <a:pt x="31" y="34"/>
                </a:moveTo>
                <a:cubicBezTo>
                  <a:pt x="31" y="34"/>
                  <a:pt x="31" y="34"/>
                  <a:pt x="31" y="34"/>
                </a:cubicBezTo>
                <a:cubicBezTo>
                  <a:pt x="4" y="23"/>
                  <a:pt x="4" y="23"/>
                  <a:pt x="4" y="23"/>
                </a:cubicBezTo>
                <a:cubicBezTo>
                  <a:pt x="4" y="23"/>
                  <a:pt x="3" y="23"/>
                  <a:pt x="3" y="22"/>
                </a:cubicBezTo>
                <a:cubicBezTo>
                  <a:pt x="4" y="22"/>
                  <a:pt x="4" y="22"/>
                  <a:pt x="4" y="22"/>
                </a:cubicBezTo>
                <a:cubicBezTo>
                  <a:pt x="32" y="33"/>
                  <a:pt x="32" y="33"/>
                  <a:pt x="32" y="33"/>
                </a:cubicBezTo>
                <a:cubicBezTo>
                  <a:pt x="32" y="33"/>
                  <a:pt x="32" y="33"/>
                  <a:pt x="32" y="34"/>
                </a:cubicBezTo>
                <a:cubicBezTo>
                  <a:pt x="32" y="34"/>
                  <a:pt x="32" y="34"/>
                  <a:pt x="31" y="34"/>
                </a:cubicBezTo>
                <a:close/>
                <a:moveTo>
                  <a:pt x="31" y="31"/>
                </a:moveTo>
                <a:cubicBezTo>
                  <a:pt x="31" y="31"/>
                  <a:pt x="31" y="31"/>
                  <a:pt x="31" y="31"/>
                </a:cubicBezTo>
                <a:cubicBezTo>
                  <a:pt x="4" y="20"/>
                  <a:pt x="4" y="20"/>
                  <a:pt x="4" y="20"/>
                </a:cubicBezTo>
                <a:cubicBezTo>
                  <a:pt x="4" y="20"/>
                  <a:pt x="3" y="19"/>
                  <a:pt x="3" y="19"/>
                </a:cubicBezTo>
                <a:cubicBezTo>
                  <a:pt x="4" y="18"/>
                  <a:pt x="4" y="18"/>
                  <a:pt x="4" y="18"/>
                </a:cubicBezTo>
                <a:cubicBezTo>
                  <a:pt x="32" y="30"/>
                  <a:pt x="32" y="30"/>
                  <a:pt x="32" y="30"/>
                </a:cubicBezTo>
                <a:cubicBezTo>
                  <a:pt x="32" y="30"/>
                  <a:pt x="32" y="30"/>
                  <a:pt x="32" y="31"/>
                </a:cubicBezTo>
                <a:cubicBezTo>
                  <a:pt x="32" y="31"/>
                  <a:pt x="32" y="31"/>
                  <a:pt x="31" y="31"/>
                </a:cubicBezTo>
                <a:close/>
                <a:moveTo>
                  <a:pt x="31" y="28"/>
                </a:moveTo>
                <a:cubicBezTo>
                  <a:pt x="31" y="28"/>
                  <a:pt x="31" y="28"/>
                  <a:pt x="31" y="28"/>
                </a:cubicBezTo>
                <a:cubicBezTo>
                  <a:pt x="4" y="16"/>
                  <a:pt x="4" y="16"/>
                  <a:pt x="4" y="16"/>
                </a:cubicBezTo>
                <a:cubicBezTo>
                  <a:pt x="4" y="16"/>
                  <a:pt x="3" y="16"/>
                  <a:pt x="3" y="16"/>
                </a:cubicBezTo>
                <a:cubicBezTo>
                  <a:pt x="4" y="15"/>
                  <a:pt x="4" y="15"/>
                  <a:pt x="4" y="15"/>
                </a:cubicBezTo>
                <a:cubicBezTo>
                  <a:pt x="32" y="26"/>
                  <a:pt x="32" y="26"/>
                  <a:pt x="32" y="26"/>
                </a:cubicBezTo>
                <a:cubicBezTo>
                  <a:pt x="32" y="26"/>
                  <a:pt x="32" y="27"/>
                  <a:pt x="32" y="27"/>
                </a:cubicBezTo>
                <a:cubicBezTo>
                  <a:pt x="32" y="28"/>
                  <a:pt x="32" y="28"/>
                  <a:pt x="31" y="28"/>
                </a:cubicBezTo>
                <a:close/>
                <a:moveTo>
                  <a:pt x="31" y="25"/>
                </a:moveTo>
                <a:cubicBezTo>
                  <a:pt x="31" y="25"/>
                  <a:pt x="31" y="25"/>
                  <a:pt x="31" y="25"/>
                </a:cubicBezTo>
                <a:cubicBezTo>
                  <a:pt x="4" y="13"/>
                  <a:pt x="4" y="13"/>
                  <a:pt x="4" y="13"/>
                </a:cubicBezTo>
                <a:cubicBezTo>
                  <a:pt x="4" y="13"/>
                  <a:pt x="3" y="13"/>
                  <a:pt x="3" y="12"/>
                </a:cubicBezTo>
                <a:cubicBezTo>
                  <a:pt x="4" y="12"/>
                  <a:pt x="4" y="12"/>
                  <a:pt x="4" y="12"/>
                </a:cubicBezTo>
                <a:cubicBezTo>
                  <a:pt x="32" y="23"/>
                  <a:pt x="32" y="23"/>
                  <a:pt x="32" y="23"/>
                </a:cubicBezTo>
                <a:cubicBezTo>
                  <a:pt x="32" y="23"/>
                  <a:pt x="32" y="24"/>
                  <a:pt x="32" y="24"/>
                </a:cubicBezTo>
                <a:cubicBezTo>
                  <a:pt x="32" y="24"/>
                  <a:pt x="32" y="25"/>
                  <a:pt x="31" y="25"/>
                </a:cubicBezTo>
                <a:close/>
                <a:moveTo>
                  <a:pt x="31" y="21"/>
                </a:moveTo>
                <a:cubicBezTo>
                  <a:pt x="31" y="21"/>
                  <a:pt x="31" y="21"/>
                  <a:pt x="31" y="21"/>
                </a:cubicBezTo>
                <a:cubicBezTo>
                  <a:pt x="4" y="10"/>
                  <a:pt x="4" y="10"/>
                  <a:pt x="4" y="10"/>
                </a:cubicBezTo>
                <a:cubicBezTo>
                  <a:pt x="4" y="10"/>
                  <a:pt x="3" y="9"/>
                  <a:pt x="3" y="9"/>
                </a:cubicBezTo>
                <a:cubicBezTo>
                  <a:pt x="4" y="9"/>
                  <a:pt x="4" y="8"/>
                  <a:pt x="4" y="8"/>
                </a:cubicBezTo>
                <a:cubicBezTo>
                  <a:pt x="32" y="20"/>
                  <a:pt x="32" y="20"/>
                  <a:pt x="32" y="20"/>
                </a:cubicBezTo>
                <a:cubicBezTo>
                  <a:pt x="32" y="20"/>
                  <a:pt x="32" y="20"/>
                  <a:pt x="32" y="21"/>
                </a:cubicBezTo>
                <a:cubicBezTo>
                  <a:pt x="32" y="21"/>
                  <a:pt x="32" y="21"/>
                  <a:pt x="31" y="21"/>
                </a:cubicBezTo>
                <a:close/>
                <a:moveTo>
                  <a:pt x="31" y="18"/>
                </a:moveTo>
                <a:cubicBezTo>
                  <a:pt x="31" y="18"/>
                  <a:pt x="31" y="18"/>
                  <a:pt x="31" y="18"/>
                </a:cubicBezTo>
                <a:cubicBezTo>
                  <a:pt x="4" y="7"/>
                  <a:pt x="4" y="7"/>
                  <a:pt x="4" y="7"/>
                </a:cubicBezTo>
                <a:cubicBezTo>
                  <a:pt x="4" y="6"/>
                  <a:pt x="3" y="6"/>
                  <a:pt x="3" y="6"/>
                </a:cubicBezTo>
                <a:cubicBezTo>
                  <a:pt x="4" y="5"/>
                  <a:pt x="4" y="5"/>
                  <a:pt x="4" y="5"/>
                </a:cubicBezTo>
                <a:cubicBezTo>
                  <a:pt x="32" y="16"/>
                  <a:pt x="32" y="16"/>
                  <a:pt x="32" y="16"/>
                </a:cubicBezTo>
                <a:cubicBezTo>
                  <a:pt x="32" y="17"/>
                  <a:pt x="32" y="17"/>
                  <a:pt x="32" y="17"/>
                </a:cubicBezTo>
                <a:cubicBezTo>
                  <a:pt x="32" y="18"/>
                  <a:pt x="32" y="18"/>
                  <a:pt x="31" y="18"/>
                </a:cubicBezTo>
                <a:close/>
                <a:moveTo>
                  <a:pt x="68" y="56"/>
                </a:moveTo>
                <a:cubicBezTo>
                  <a:pt x="40" y="67"/>
                  <a:pt x="40" y="67"/>
                  <a:pt x="40" y="67"/>
                </a:cubicBezTo>
                <a:cubicBezTo>
                  <a:pt x="40" y="67"/>
                  <a:pt x="40" y="67"/>
                  <a:pt x="40" y="67"/>
                </a:cubicBezTo>
                <a:cubicBezTo>
                  <a:pt x="40" y="67"/>
                  <a:pt x="39" y="67"/>
                  <a:pt x="39" y="67"/>
                </a:cubicBezTo>
                <a:cubicBezTo>
                  <a:pt x="39" y="66"/>
                  <a:pt x="40" y="66"/>
                  <a:pt x="40" y="66"/>
                </a:cubicBezTo>
                <a:cubicBezTo>
                  <a:pt x="67" y="55"/>
                  <a:pt x="67" y="55"/>
                  <a:pt x="67" y="55"/>
                </a:cubicBezTo>
                <a:cubicBezTo>
                  <a:pt x="68" y="55"/>
                  <a:pt x="68" y="55"/>
                  <a:pt x="68" y="55"/>
                </a:cubicBezTo>
                <a:cubicBezTo>
                  <a:pt x="68" y="56"/>
                  <a:pt x="68" y="56"/>
                  <a:pt x="68" y="56"/>
                </a:cubicBezTo>
                <a:close/>
                <a:moveTo>
                  <a:pt x="68" y="53"/>
                </a:moveTo>
                <a:cubicBezTo>
                  <a:pt x="40" y="64"/>
                  <a:pt x="40" y="64"/>
                  <a:pt x="40" y="64"/>
                </a:cubicBezTo>
                <a:cubicBezTo>
                  <a:pt x="40" y="64"/>
                  <a:pt x="40" y="64"/>
                  <a:pt x="40" y="64"/>
                </a:cubicBezTo>
                <a:cubicBezTo>
                  <a:pt x="40" y="64"/>
                  <a:pt x="39" y="64"/>
                  <a:pt x="39" y="64"/>
                </a:cubicBezTo>
                <a:cubicBezTo>
                  <a:pt x="39" y="63"/>
                  <a:pt x="40" y="63"/>
                  <a:pt x="40" y="63"/>
                </a:cubicBezTo>
                <a:cubicBezTo>
                  <a:pt x="67" y="51"/>
                  <a:pt x="67" y="51"/>
                  <a:pt x="67" y="51"/>
                </a:cubicBezTo>
                <a:cubicBezTo>
                  <a:pt x="68" y="51"/>
                  <a:pt x="68" y="51"/>
                  <a:pt x="68" y="52"/>
                </a:cubicBezTo>
                <a:cubicBezTo>
                  <a:pt x="68" y="52"/>
                  <a:pt x="68" y="53"/>
                  <a:pt x="68" y="53"/>
                </a:cubicBezTo>
                <a:close/>
                <a:moveTo>
                  <a:pt x="68" y="49"/>
                </a:moveTo>
                <a:cubicBezTo>
                  <a:pt x="40" y="61"/>
                  <a:pt x="40" y="61"/>
                  <a:pt x="40" y="61"/>
                </a:cubicBezTo>
                <a:cubicBezTo>
                  <a:pt x="40" y="61"/>
                  <a:pt x="40" y="61"/>
                  <a:pt x="40" y="61"/>
                </a:cubicBezTo>
                <a:cubicBezTo>
                  <a:pt x="40" y="61"/>
                  <a:pt x="39" y="61"/>
                  <a:pt x="39" y="60"/>
                </a:cubicBezTo>
                <a:cubicBezTo>
                  <a:pt x="39" y="60"/>
                  <a:pt x="40" y="59"/>
                  <a:pt x="40" y="59"/>
                </a:cubicBezTo>
                <a:cubicBezTo>
                  <a:pt x="67" y="48"/>
                  <a:pt x="67" y="48"/>
                  <a:pt x="67" y="48"/>
                </a:cubicBezTo>
                <a:cubicBezTo>
                  <a:pt x="68" y="48"/>
                  <a:pt x="68" y="48"/>
                  <a:pt x="68" y="49"/>
                </a:cubicBezTo>
                <a:cubicBezTo>
                  <a:pt x="68" y="49"/>
                  <a:pt x="68" y="49"/>
                  <a:pt x="68" y="49"/>
                </a:cubicBezTo>
                <a:close/>
                <a:moveTo>
                  <a:pt x="68" y="46"/>
                </a:moveTo>
                <a:cubicBezTo>
                  <a:pt x="40" y="58"/>
                  <a:pt x="40" y="58"/>
                  <a:pt x="40" y="58"/>
                </a:cubicBezTo>
                <a:cubicBezTo>
                  <a:pt x="40" y="58"/>
                  <a:pt x="40" y="58"/>
                  <a:pt x="40" y="58"/>
                </a:cubicBezTo>
                <a:cubicBezTo>
                  <a:pt x="40" y="58"/>
                  <a:pt x="39" y="57"/>
                  <a:pt x="39" y="57"/>
                </a:cubicBezTo>
                <a:cubicBezTo>
                  <a:pt x="39" y="57"/>
                  <a:pt x="40" y="56"/>
                  <a:pt x="40" y="56"/>
                </a:cubicBezTo>
                <a:cubicBezTo>
                  <a:pt x="67" y="45"/>
                  <a:pt x="67" y="45"/>
                  <a:pt x="67" y="45"/>
                </a:cubicBezTo>
                <a:cubicBezTo>
                  <a:pt x="68" y="45"/>
                  <a:pt x="68" y="45"/>
                  <a:pt x="68" y="45"/>
                </a:cubicBezTo>
                <a:cubicBezTo>
                  <a:pt x="68" y="46"/>
                  <a:pt x="68" y="46"/>
                  <a:pt x="68" y="46"/>
                </a:cubicBezTo>
                <a:close/>
                <a:moveTo>
                  <a:pt x="68" y="43"/>
                </a:moveTo>
                <a:cubicBezTo>
                  <a:pt x="40" y="54"/>
                  <a:pt x="40" y="54"/>
                  <a:pt x="40" y="54"/>
                </a:cubicBezTo>
                <a:cubicBezTo>
                  <a:pt x="40" y="54"/>
                  <a:pt x="40" y="54"/>
                  <a:pt x="40" y="54"/>
                </a:cubicBezTo>
                <a:cubicBezTo>
                  <a:pt x="40" y="54"/>
                  <a:pt x="39" y="54"/>
                  <a:pt x="39" y="54"/>
                </a:cubicBezTo>
                <a:cubicBezTo>
                  <a:pt x="39" y="53"/>
                  <a:pt x="40" y="53"/>
                  <a:pt x="40" y="53"/>
                </a:cubicBezTo>
                <a:cubicBezTo>
                  <a:pt x="67" y="41"/>
                  <a:pt x="67" y="41"/>
                  <a:pt x="67" y="41"/>
                </a:cubicBezTo>
                <a:cubicBezTo>
                  <a:pt x="68" y="41"/>
                  <a:pt x="68" y="42"/>
                  <a:pt x="68" y="42"/>
                </a:cubicBezTo>
                <a:cubicBezTo>
                  <a:pt x="68" y="42"/>
                  <a:pt x="68" y="43"/>
                  <a:pt x="68" y="43"/>
                </a:cubicBezTo>
                <a:close/>
                <a:moveTo>
                  <a:pt x="68" y="40"/>
                </a:moveTo>
                <a:cubicBezTo>
                  <a:pt x="40" y="51"/>
                  <a:pt x="40" y="51"/>
                  <a:pt x="40" y="51"/>
                </a:cubicBezTo>
                <a:cubicBezTo>
                  <a:pt x="40" y="51"/>
                  <a:pt x="40" y="51"/>
                  <a:pt x="40" y="51"/>
                </a:cubicBezTo>
                <a:cubicBezTo>
                  <a:pt x="40" y="51"/>
                  <a:pt x="39" y="51"/>
                  <a:pt x="39" y="50"/>
                </a:cubicBezTo>
                <a:cubicBezTo>
                  <a:pt x="39" y="50"/>
                  <a:pt x="40" y="50"/>
                  <a:pt x="40" y="49"/>
                </a:cubicBezTo>
                <a:cubicBezTo>
                  <a:pt x="67" y="38"/>
                  <a:pt x="67" y="38"/>
                  <a:pt x="67" y="38"/>
                </a:cubicBezTo>
                <a:cubicBezTo>
                  <a:pt x="68" y="38"/>
                  <a:pt x="68" y="38"/>
                  <a:pt x="68" y="39"/>
                </a:cubicBezTo>
                <a:cubicBezTo>
                  <a:pt x="68" y="39"/>
                  <a:pt x="68" y="39"/>
                  <a:pt x="68" y="40"/>
                </a:cubicBezTo>
                <a:close/>
                <a:moveTo>
                  <a:pt x="68" y="36"/>
                </a:moveTo>
                <a:cubicBezTo>
                  <a:pt x="40" y="48"/>
                  <a:pt x="40" y="48"/>
                  <a:pt x="40" y="48"/>
                </a:cubicBezTo>
                <a:cubicBezTo>
                  <a:pt x="40" y="48"/>
                  <a:pt x="40" y="48"/>
                  <a:pt x="40" y="48"/>
                </a:cubicBezTo>
                <a:cubicBezTo>
                  <a:pt x="40" y="48"/>
                  <a:pt x="39" y="47"/>
                  <a:pt x="39" y="47"/>
                </a:cubicBezTo>
                <a:cubicBezTo>
                  <a:pt x="39" y="47"/>
                  <a:pt x="40" y="46"/>
                  <a:pt x="40" y="46"/>
                </a:cubicBezTo>
                <a:cubicBezTo>
                  <a:pt x="67" y="35"/>
                  <a:pt x="67" y="35"/>
                  <a:pt x="67" y="35"/>
                </a:cubicBezTo>
                <a:cubicBezTo>
                  <a:pt x="68" y="35"/>
                  <a:pt x="68" y="35"/>
                  <a:pt x="68" y="35"/>
                </a:cubicBezTo>
                <a:cubicBezTo>
                  <a:pt x="68" y="36"/>
                  <a:pt x="68" y="36"/>
                  <a:pt x="68" y="36"/>
                </a:cubicBezTo>
                <a:close/>
                <a:moveTo>
                  <a:pt x="68" y="33"/>
                </a:moveTo>
                <a:cubicBezTo>
                  <a:pt x="40" y="44"/>
                  <a:pt x="40" y="44"/>
                  <a:pt x="40" y="44"/>
                </a:cubicBezTo>
                <a:cubicBezTo>
                  <a:pt x="40" y="44"/>
                  <a:pt x="40" y="44"/>
                  <a:pt x="40" y="44"/>
                </a:cubicBezTo>
                <a:cubicBezTo>
                  <a:pt x="40" y="44"/>
                  <a:pt x="39" y="44"/>
                  <a:pt x="39" y="44"/>
                </a:cubicBezTo>
                <a:cubicBezTo>
                  <a:pt x="39" y="43"/>
                  <a:pt x="40" y="43"/>
                  <a:pt x="40" y="43"/>
                </a:cubicBezTo>
                <a:cubicBezTo>
                  <a:pt x="67" y="31"/>
                  <a:pt x="67" y="31"/>
                  <a:pt x="67" y="31"/>
                </a:cubicBezTo>
                <a:cubicBezTo>
                  <a:pt x="68" y="31"/>
                  <a:pt x="68" y="32"/>
                  <a:pt x="68" y="32"/>
                </a:cubicBezTo>
                <a:cubicBezTo>
                  <a:pt x="68" y="32"/>
                  <a:pt x="68" y="33"/>
                  <a:pt x="68" y="33"/>
                </a:cubicBezTo>
                <a:close/>
                <a:moveTo>
                  <a:pt x="68" y="30"/>
                </a:moveTo>
                <a:cubicBezTo>
                  <a:pt x="40" y="41"/>
                  <a:pt x="40" y="41"/>
                  <a:pt x="40" y="41"/>
                </a:cubicBezTo>
                <a:cubicBezTo>
                  <a:pt x="40" y="41"/>
                  <a:pt x="40" y="41"/>
                  <a:pt x="40" y="41"/>
                </a:cubicBezTo>
                <a:cubicBezTo>
                  <a:pt x="40" y="41"/>
                  <a:pt x="39" y="41"/>
                  <a:pt x="39" y="40"/>
                </a:cubicBezTo>
                <a:cubicBezTo>
                  <a:pt x="39" y="40"/>
                  <a:pt x="40" y="40"/>
                  <a:pt x="40" y="40"/>
                </a:cubicBezTo>
                <a:cubicBezTo>
                  <a:pt x="67" y="28"/>
                  <a:pt x="67" y="28"/>
                  <a:pt x="67" y="28"/>
                </a:cubicBezTo>
                <a:cubicBezTo>
                  <a:pt x="68" y="28"/>
                  <a:pt x="68" y="28"/>
                  <a:pt x="68" y="29"/>
                </a:cubicBezTo>
                <a:cubicBezTo>
                  <a:pt x="68" y="29"/>
                  <a:pt x="68" y="30"/>
                  <a:pt x="68" y="30"/>
                </a:cubicBezTo>
                <a:close/>
                <a:moveTo>
                  <a:pt x="68" y="26"/>
                </a:moveTo>
                <a:cubicBezTo>
                  <a:pt x="40" y="38"/>
                  <a:pt x="40" y="38"/>
                  <a:pt x="40" y="38"/>
                </a:cubicBezTo>
                <a:cubicBezTo>
                  <a:pt x="40" y="38"/>
                  <a:pt x="40" y="38"/>
                  <a:pt x="40" y="38"/>
                </a:cubicBezTo>
                <a:cubicBezTo>
                  <a:pt x="40" y="38"/>
                  <a:pt x="39" y="37"/>
                  <a:pt x="39" y="37"/>
                </a:cubicBezTo>
                <a:cubicBezTo>
                  <a:pt x="39" y="37"/>
                  <a:pt x="40" y="36"/>
                  <a:pt x="40" y="36"/>
                </a:cubicBezTo>
                <a:cubicBezTo>
                  <a:pt x="67" y="25"/>
                  <a:pt x="67" y="25"/>
                  <a:pt x="67" y="25"/>
                </a:cubicBezTo>
                <a:cubicBezTo>
                  <a:pt x="68" y="25"/>
                  <a:pt x="68" y="25"/>
                  <a:pt x="68" y="25"/>
                </a:cubicBezTo>
                <a:cubicBezTo>
                  <a:pt x="68" y="26"/>
                  <a:pt x="68" y="26"/>
                  <a:pt x="68" y="26"/>
                </a:cubicBezTo>
                <a:close/>
                <a:moveTo>
                  <a:pt x="68" y="23"/>
                </a:moveTo>
                <a:cubicBezTo>
                  <a:pt x="40" y="34"/>
                  <a:pt x="40" y="34"/>
                  <a:pt x="40" y="34"/>
                </a:cubicBezTo>
                <a:cubicBezTo>
                  <a:pt x="40" y="34"/>
                  <a:pt x="40" y="34"/>
                  <a:pt x="40" y="34"/>
                </a:cubicBezTo>
                <a:cubicBezTo>
                  <a:pt x="40" y="34"/>
                  <a:pt x="39" y="34"/>
                  <a:pt x="39" y="34"/>
                </a:cubicBezTo>
                <a:cubicBezTo>
                  <a:pt x="39" y="33"/>
                  <a:pt x="40" y="33"/>
                  <a:pt x="40" y="33"/>
                </a:cubicBezTo>
                <a:cubicBezTo>
                  <a:pt x="67" y="22"/>
                  <a:pt x="67" y="22"/>
                  <a:pt x="67" y="22"/>
                </a:cubicBezTo>
                <a:cubicBezTo>
                  <a:pt x="68" y="22"/>
                  <a:pt x="68" y="22"/>
                  <a:pt x="68" y="22"/>
                </a:cubicBezTo>
                <a:cubicBezTo>
                  <a:pt x="68" y="23"/>
                  <a:pt x="68" y="23"/>
                  <a:pt x="68" y="23"/>
                </a:cubicBezTo>
                <a:close/>
                <a:moveTo>
                  <a:pt x="68" y="20"/>
                </a:moveTo>
                <a:cubicBezTo>
                  <a:pt x="40" y="31"/>
                  <a:pt x="40" y="31"/>
                  <a:pt x="40" y="31"/>
                </a:cubicBezTo>
                <a:cubicBezTo>
                  <a:pt x="40" y="31"/>
                  <a:pt x="40" y="31"/>
                  <a:pt x="40" y="31"/>
                </a:cubicBezTo>
                <a:cubicBezTo>
                  <a:pt x="40" y="31"/>
                  <a:pt x="39" y="31"/>
                  <a:pt x="39" y="31"/>
                </a:cubicBezTo>
                <a:cubicBezTo>
                  <a:pt x="39" y="30"/>
                  <a:pt x="40" y="30"/>
                  <a:pt x="40" y="30"/>
                </a:cubicBezTo>
                <a:cubicBezTo>
                  <a:pt x="67" y="18"/>
                  <a:pt x="67" y="18"/>
                  <a:pt x="67" y="18"/>
                </a:cubicBezTo>
                <a:cubicBezTo>
                  <a:pt x="68" y="18"/>
                  <a:pt x="68" y="18"/>
                  <a:pt x="68" y="19"/>
                </a:cubicBezTo>
                <a:cubicBezTo>
                  <a:pt x="68" y="19"/>
                  <a:pt x="68" y="20"/>
                  <a:pt x="68" y="20"/>
                </a:cubicBezTo>
                <a:close/>
                <a:moveTo>
                  <a:pt x="68" y="16"/>
                </a:moveTo>
                <a:cubicBezTo>
                  <a:pt x="40" y="28"/>
                  <a:pt x="40" y="28"/>
                  <a:pt x="40" y="28"/>
                </a:cubicBezTo>
                <a:cubicBezTo>
                  <a:pt x="40" y="28"/>
                  <a:pt x="40" y="28"/>
                  <a:pt x="40" y="28"/>
                </a:cubicBezTo>
                <a:cubicBezTo>
                  <a:pt x="40" y="28"/>
                  <a:pt x="39" y="28"/>
                  <a:pt x="39" y="27"/>
                </a:cubicBezTo>
                <a:cubicBezTo>
                  <a:pt x="39" y="27"/>
                  <a:pt x="40" y="26"/>
                  <a:pt x="40" y="26"/>
                </a:cubicBezTo>
                <a:cubicBezTo>
                  <a:pt x="67" y="15"/>
                  <a:pt x="67" y="15"/>
                  <a:pt x="67" y="15"/>
                </a:cubicBezTo>
                <a:cubicBezTo>
                  <a:pt x="68" y="15"/>
                  <a:pt x="68" y="15"/>
                  <a:pt x="68" y="16"/>
                </a:cubicBezTo>
                <a:cubicBezTo>
                  <a:pt x="68" y="16"/>
                  <a:pt x="68" y="16"/>
                  <a:pt x="68" y="16"/>
                </a:cubicBezTo>
                <a:close/>
                <a:moveTo>
                  <a:pt x="68" y="13"/>
                </a:moveTo>
                <a:cubicBezTo>
                  <a:pt x="40" y="25"/>
                  <a:pt x="40" y="25"/>
                  <a:pt x="40" y="25"/>
                </a:cubicBezTo>
                <a:cubicBezTo>
                  <a:pt x="40" y="25"/>
                  <a:pt x="40" y="25"/>
                  <a:pt x="40" y="25"/>
                </a:cubicBezTo>
                <a:cubicBezTo>
                  <a:pt x="40" y="25"/>
                  <a:pt x="39" y="24"/>
                  <a:pt x="39" y="24"/>
                </a:cubicBezTo>
                <a:cubicBezTo>
                  <a:pt x="39" y="24"/>
                  <a:pt x="40" y="23"/>
                  <a:pt x="40" y="23"/>
                </a:cubicBezTo>
                <a:cubicBezTo>
                  <a:pt x="67" y="12"/>
                  <a:pt x="67" y="12"/>
                  <a:pt x="67" y="12"/>
                </a:cubicBezTo>
                <a:cubicBezTo>
                  <a:pt x="68" y="12"/>
                  <a:pt x="68" y="12"/>
                  <a:pt x="68" y="12"/>
                </a:cubicBezTo>
                <a:cubicBezTo>
                  <a:pt x="68" y="13"/>
                  <a:pt x="68" y="13"/>
                  <a:pt x="68" y="13"/>
                </a:cubicBezTo>
                <a:close/>
                <a:moveTo>
                  <a:pt x="68" y="10"/>
                </a:moveTo>
                <a:cubicBezTo>
                  <a:pt x="40" y="21"/>
                  <a:pt x="40" y="21"/>
                  <a:pt x="40" y="21"/>
                </a:cubicBezTo>
                <a:cubicBezTo>
                  <a:pt x="40" y="21"/>
                  <a:pt x="40" y="21"/>
                  <a:pt x="40" y="21"/>
                </a:cubicBezTo>
                <a:cubicBezTo>
                  <a:pt x="40" y="21"/>
                  <a:pt x="39" y="21"/>
                  <a:pt x="39" y="21"/>
                </a:cubicBezTo>
                <a:cubicBezTo>
                  <a:pt x="39" y="20"/>
                  <a:pt x="40" y="20"/>
                  <a:pt x="40" y="20"/>
                </a:cubicBezTo>
                <a:cubicBezTo>
                  <a:pt x="67" y="8"/>
                  <a:pt x="67" y="8"/>
                  <a:pt x="67" y="8"/>
                </a:cubicBezTo>
                <a:cubicBezTo>
                  <a:pt x="68" y="8"/>
                  <a:pt x="68" y="9"/>
                  <a:pt x="68" y="9"/>
                </a:cubicBezTo>
                <a:cubicBezTo>
                  <a:pt x="68" y="9"/>
                  <a:pt x="68" y="10"/>
                  <a:pt x="68" y="10"/>
                </a:cubicBezTo>
                <a:close/>
                <a:moveTo>
                  <a:pt x="68" y="7"/>
                </a:moveTo>
                <a:cubicBezTo>
                  <a:pt x="40" y="18"/>
                  <a:pt x="40" y="18"/>
                  <a:pt x="40" y="18"/>
                </a:cubicBezTo>
                <a:cubicBezTo>
                  <a:pt x="40" y="18"/>
                  <a:pt x="40" y="18"/>
                  <a:pt x="40" y="18"/>
                </a:cubicBezTo>
                <a:cubicBezTo>
                  <a:pt x="40" y="18"/>
                  <a:pt x="39" y="18"/>
                  <a:pt x="39" y="17"/>
                </a:cubicBezTo>
                <a:cubicBezTo>
                  <a:pt x="39" y="17"/>
                  <a:pt x="40" y="17"/>
                  <a:pt x="40" y="16"/>
                </a:cubicBezTo>
                <a:cubicBezTo>
                  <a:pt x="67" y="5"/>
                  <a:pt x="67" y="5"/>
                  <a:pt x="67" y="5"/>
                </a:cubicBezTo>
                <a:cubicBezTo>
                  <a:pt x="68" y="5"/>
                  <a:pt x="68" y="5"/>
                  <a:pt x="68" y="6"/>
                </a:cubicBezTo>
                <a:cubicBezTo>
                  <a:pt x="68" y="6"/>
                  <a:pt x="68" y="6"/>
                  <a:pt x="68" y="7"/>
                </a:cubicBezTo>
                <a:close/>
              </a:path>
            </a:pathLst>
          </a:custGeom>
          <a:solidFill>
            <a:schemeClr val="bg1"/>
          </a:solidFill>
          <a:ln>
            <a:noFill/>
          </a:ln>
        </p:spPr>
        <p:txBody>
          <a:bodyPr/>
          <a:lstStyle/>
          <a:p/>
        </p:txBody>
      </p:sp>
      <p:sp>
        <p:nvSpPr>
          <p:cNvPr id="63" name="Oval 295"/>
          <p:cNvSpPr>
            <a:spLocks noGrp="1"/>
          </p:cNvSpPr>
          <p:nvPr/>
        </p:nvSpPr>
        <p:spPr>
          <a:xfrm>
            <a:off x="4626059" y="5739034"/>
            <a:ext cx="628494" cy="62069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lvl1pPr defTabSz="137477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37477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37477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37477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37477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37477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ctr">
              <a:lnSpc>
                <a:spcPct val="120000"/>
              </a:lnSpc>
              <a:spcBef>
                <a:spcPct val="0"/>
              </a:spcBef>
              <a:buFontTx/>
              <a:buNone/>
            </a:pPr>
            <a:endParaRPr sz="3500">
              <a:solidFill>
                <a:srgbClr val="FFFFFF"/>
              </a:solidFill>
              <a:latin typeface="微软雅黑"/>
              <a:ea typeface="微软雅黑"/>
              <a:cs typeface="微软雅黑"/>
            </a:endParaRPr>
          </a:p>
        </p:txBody>
      </p:sp>
      <p:sp>
        <p:nvSpPr>
          <p:cNvPr id="64" name="Freeform 284"/>
          <p:cNvSpPr>
            <a:spLocks noGrp="1"/>
          </p:cNvSpPr>
          <p:nvPr/>
        </p:nvSpPr>
        <p:spPr>
          <a:xfrm>
            <a:off x="4780092" y="5935917"/>
            <a:ext cx="346389" cy="255293"/>
          </a:xfrm>
          <a:custGeom>
            <a:avLst/>
            <a:gdLst>
              <a:gd name="T0" fmla="*/ 2147483646 w 85"/>
              <a:gd name="T1" fmla="*/ 0 h 63"/>
              <a:gd name="T2" fmla="*/ 0 w 85"/>
              <a:gd name="T3" fmla="*/ 2147483646 h 63"/>
              <a:gd name="T4" fmla="*/ 2147483646 w 85"/>
              <a:gd name="T5" fmla="*/ 2147483646 h 63"/>
              <a:gd name="T6" fmla="*/ 2147483646 w 85"/>
              <a:gd name="T7" fmla="*/ 2147483646 h 63"/>
              <a:gd name="T8" fmla="*/ 2147483646 w 85"/>
              <a:gd name="T9" fmla="*/ 2147483646 h 63"/>
              <a:gd name="T10" fmla="*/ 2147483646 w 85"/>
              <a:gd name="T11" fmla="*/ 2147483646 h 63"/>
              <a:gd name="T12" fmla="*/ 2147483646 w 85"/>
              <a:gd name="T13" fmla="*/ 2147483646 h 63"/>
              <a:gd name="T14" fmla="*/ 2147483646 w 85"/>
              <a:gd name="T15" fmla="*/ 2147483646 h 63"/>
              <a:gd name="T16" fmla="*/ 2147483646 w 85"/>
              <a:gd name="T17" fmla="*/ 2147483646 h 63"/>
              <a:gd name="T18" fmla="*/ 2147483646 w 85"/>
              <a:gd name="T19" fmla="*/ 2147483646 h 63"/>
              <a:gd name="T20" fmla="*/ 2147483646 w 85"/>
              <a:gd name="T21" fmla="*/ 2147483646 h 63"/>
              <a:gd name="T22" fmla="*/ 2147483646 w 85"/>
              <a:gd name="T23" fmla="*/ 2147483646 h 63"/>
              <a:gd name="T24" fmla="*/ 2147483646 w 85"/>
              <a:gd name="T25" fmla="*/ 2147483646 h 63"/>
              <a:gd name="T26" fmla="*/ 2147483646 w 85"/>
              <a:gd name="T27" fmla="*/ 2147483646 h 63"/>
              <a:gd name="T28" fmla="*/ 2147483646 w 85"/>
              <a:gd name="T29" fmla="*/ 2147483646 h 63"/>
              <a:gd name="T30" fmla="*/ 2147483646 w 85"/>
              <a:gd name="T31" fmla="*/ 2147483646 h 63"/>
              <a:gd name="T32" fmla="*/ 2147483646 w 85"/>
              <a:gd name="T33" fmla="*/ 0 h 63"/>
              <a:gd name="T34" fmla="*/ 2147483646 w 85"/>
              <a:gd name="T35" fmla="*/ 2147483646 h 63"/>
              <a:gd name="T36" fmla="*/ 2147483646 w 85"/>
              <a:gd name="T37" fmla="*/ 2147483646 h 63"/>
              <a:gd name="T38" fmla="*/ 2147483646 w 85"/>
              <a:gd name="T39" fmla="*/ 2147483646 h 63"/>
              <a:gd name="T40" fmla="*/ 2147483646 w 85"/>
              <a:gd name="T41" fmla="*/ 2147483646 h 63"/>
              <a:gd name="T42" fmla="*/ 2147483646 w 85"/>
              <a:gd name="T43" fmla="*/ 2147483646 h 63"/>
              <a:gd name="T44" fmla="*/ 2147483646 w 85"/>
              <a:gd name="T45" fmla="*/ 2147483646 h 63"/>
              <a:gd name="T46" fmla="*/ 2147483646 w 85"/>
              <a:gd name="T47" fmla="*/ 2147483646 h 63"/>
              <a:gd name="T48" fmla="*/ 2147483646 w 85"/>
              <a:gd name="T49" fmla="*/ 2147483646 h 63"/>
              <a:gd name="T50" fmla="*/ 2147483646 w 85"/>
              <a:gd name="T51" fmla="*/ 2147483646 h 63"/>
              <a:gd name="T52" fmla="*/ 2147483646 w 85"/>
              <a:gd name="T53" fmla="*/ 2147483646 h 63"/>
              <a:gd name="T54" fmla="*/ 2147483646 w 85"/>
              <a:gd name="T55" fmla="*/ 2147483646 h 63"/>
              <a:gd name="T56" fmla="*/ 2147483646 w 85"/>
              <a:gd name="T57" fmla="*/ 2147483646 h 63"/>
              <a:gd name="T58" fmla="*/ 2147483646 w 85"/>
              <a:gd name="T59" fmla="*/ 2147483646 h 63"/>
              <a:gd name="T60" fmla="*/ 2147483646 w 85"/>
              <a:gd name="T61" fmla="*/ 2147483646 h 63"/>
              <a:gd name="T62" fmla="*/ 2147483646 w 85"/>
              <a:gd name="T63" fmla="*/ 2147483646 h 63"/>
              <a:gd name="T64" fmla="*/ 2147483646 w 85"/>
              <a:gd name="T65" fmla="*/ 2147483646 h 63"/>
              <a:gd name="T66" fmla="*/ 2147483646 w 85"/>
              <a:gd name="T67" fmla="*/ 2147483646 h 63"/>
              <a:gd name="T68" fmla="*/ 2147483646 w 85"/>
              <a:gd name="T69" fmla="*/ 2147483646 h 63"/>
              <a:gd name="T70" fmla="*/ 2147483646 w 85"/>
              <a:gd name="T71" fmla="*/ 2147483646 h 63"/>
              <a:gd name="T72" fmla="*/ 2147483646 w 85"/>
              <a:gd name="T73" fmla="*/ 2147483646 h 63"/>
              <a:gd name="T74" fmla="*/ 2147483646 w 85"/>
              <a:gd name="T75" fmla="*/ 2147483646 h 63"/>
              <a:gd name="T76" fmla="*/ 2147483646 w 85"/>
              <a:gd name="T77" fmla="*/ 2147483646 h 63"/>
              <a:gd name="T78" fmla="*/ 2147483646 w 85"/>
              <a:gd name="T79" fmla="*/ 2147483646 h 63"/>
              <a:gd name="T80" fmla="*/ 2147483646 w 85"/>
              <a:gd name="T81" fmla="*/ 2147483646 h 63"/>
              <a:gd name="T82" fmla="*/ 2147483646 w 85"/>
              <a:gd name="T83" fmla="*/ 2147483646 h 63"/>
              <a:gd name="T84" fmla="*/ 2147483646 w 85"/>
              <a:gd name="T85" fmla="*/ 2147483646 h 63"/>
              <a:gd name="T86" fmla="*/ 2147483646 w 85"/>
              <a:gd name="T87" fmla="*/ 2147483646 h 63"/>
              <a:gd name="T88" fmla="*/ 2147483646 w 85"/>
              <a:gd name="T89" fmla="*/ 2147483646 h 63"/>
              <a:gd name="T90" fmla="*/ 2147483646 w 85"/>
              <a:gd name="T91" fmla="*/ 2147483646 h 63"/>
              <a:gd name="T92" fmla="*/ 2147483646 w 85"/>
              <a:gd name="T93" fmla="*/ 2147483646 h 63"/>
              <a:gd name="T94" fmla="*/ 2147483646 w 85"/>
              <a:gd name="T95" fmla="*/ 2147483646 h 6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rect l="0" t="0" r="r" b="b"/>
            <a:pathLst>
              <a:path w="85" h="63">
                <a:moveTo>
                  <a:pt x="16" y="0"/>
                </a:moveTo>
                <a:cubicBezTo>
                  <a:pt x="1" y="0"/>
                  <a:pt x="1" y="0"/>
                  <a:pt x="1" y="0"/>
                </a:cubicBezTo>
                <a:cubicBezTo>
                  <a:pt x="1" y="0"/>
                  <a:pt x="0" y="1"/>
                  <a:pt x="0" y="1"/>
                </a:cubicBezTo>
                <a:cubicBezTo>
                  <a:pt x="0" y="62"/>
                  <a:pt x="0" y="62"/>
                  <a:pt x="0" y="62"/>
                </a:cubicBezTo>
                <a:cubicBezTo>
                  <a:pt x="0" y="62"/>
                  <a:pt x="1" y="63"/>
                  <a:pt x="1" y="63"/>
                </a:cubicBezTo>
                <a:cubicBezTo>
                  <a:pt x="16" y="63"/>
                  <a:pt x="16" y="63"/>
                  <a:pt x="16" y="63"/>
                </a:cubicBezTo>
                <a:cubicBezTo>
                  <a:pt x="17" y="63"/>
                  <a:pt x="18" y="62"/>
                  <a:pt x="18" y="62"/>
                </a:cubicBezTo>
                <a:cubicBezTo>
                  <a:pt x="18" y="1"/>
                  <a:pt x="18" y="1"/>
                  <a:pt x="18" y="1"/>
                </a:cubicBezTo>
                <a:cubicBezTo>
                  <a:pt x="18" y="1"/>
                  <a:pt x="17" y="0"/>
                  <a:pt x="16" y="0"/>
                </a:cubicBezTo>
                <a:close/>
                <a:moveTo>
                  <a:pt x="2" y="5"/>
                </a:moveTo>
                <a:cubicBezTo>
                  <a:pt x="2" y="4"/>
                  <a:pt x="3" y="4"/>
                  <a:pt x="3" y="4"/>
                </a:cubicBezTo>
                <a:cubicBezTo>
                  <a:pt x="14" y="4"/>
                  <a:pt x="14" y="4"/>
                  <a:pt x="14" y="4"/>
                </a:cubicBezTo>
                <a:cubicBezTo>
                  <a:pt x="15" y="4"/>
                  <a:pt x="16" y="4"/>
                  <a:pt x="16" y="5"/>
                </a:cubicBezTo>
                <a:cubicBezTo>
                  <a:pt x="16" y="28"/>
                  <a:pt x="16" y="28"/>
                  <a:pt x="16" y="28"/>
                </a:cubicBezTo>
                <a:cubicBezTo>
                  <a:pt x="16" y="28"/>
                  <a:pt x="15" y="29"/>
                  <a:pt x="14" y="29"/>
                </a:cubicBezTo>
                <a:cubicBezTo>
                  <a:pt x="3" y="29"/>
                  <a:pt x="3" y="29"/>
                  <a:pt x="3" y="29"/>
                </a:cubicBezTo>
                <a:cubicBezTo>
                  <a:pt x="3" y="29"/>
                  <a:pt x="2" y="28"/>
                  <a:pt x="2" y="28"/>
                </a:cubicBezTo>
                <a:lnTo>
                  <a:pt x="2" y="5"/>
                </a:lnTo>
                <a:close/>
                <a:moveTo>
                  <a:pt x="16" y="56"/>
                </a:moveTo>
                <a:cubicBezTo>
                  <a:pt x="2" y="56"/>
                  <a:pt x="2" y="56"/>
                  <a:pt x="2" y="56"/>
                </a:cubicBezTo>
                <a:cubicBezTo>
                  <a:pt x="2" y="56"/>
                  <a:pt x="2" y="56"/>
                  <a:pt x="2" y="56"/>
                </a:cubicBezTo>
                <a:cubicBezTo>
                  <a:pt x="2" y="55"/>
                  <a:pt x="2" y="55"/>
                  <a:pt x="2" y="55"/>
                </a:cubicBezTo>
                <a:cubicBezTo>
                  <a:pt x="16" y="55"/>
                  <a:pt x="16" y="55"/>
                  <a:pt x="16" y="55"/>
                </a:cubicBezTo>
                <a:cubicBezTo>
                  <a:pt x="16" y="55"/>
                  <a:pt x="16" y="55"/>
                  <a:pt x="16" y="56"/>
                </a:cubicBezTo>
                <a:cubicBezTo>
                  <a:pt x="16" y="56"/>
                  <a:pt x="16" y="56"/>
                  <a:pt x="16" y="56"/>
                </a:cubicBezTo>
                <a:close/>
                <a:moveTo>
                  <a:pt x="16" y="52"/>
                </a:moveTo>
                <a:cubicBezTo>
                  <a:pt x="2" y="52"/>
                  <a:pt x="2" y="52"/>
                  <a:pt x="2" y="52"/>
                </a:cubicBezTo>
                <a:cubicBezTo>
                  <a:pt x="2" y="52"/>
                  <a:pt x="2" y="52"/>
                  <a:pt x="2" y="52"/>
                </a:cubicBezTo>
                <a:cubicBezTo>
                  <a:pt x="2" y="52"/>
                  <a:pt x="2" y="51"/>
                  <a:pt x="2" y="51"/>
                </a:cubicBezTo>
                <a:cubicBezTo>
                  <a:pt x="16" y="51"/>
                  <a:pt x="16" y="51"/>
                  <a:pt x="16" y="51"/>
                </a:cubicBezTo>
                <a:cubicBezTo>
                  <a:pt x="16" y="51"/>
                  <a:pt x="16" y="52"/>
                  <a:pt x="16" y="52"/>
                </a:cubicBezTo>
                <a:cubicBezTo>
                  <a:pt x="16" y="52"/>
                  <a:pt x="16" y="52"/>
                  <a:pt x="16" y="52"/>
                </a:cubicBezTo>
                <a:close/>
                <a:moveTo>
                  <a:pt x="36" y="0"/>
                </a:moveTo>
                <a:cubicBezTo>
                  <a:pt x="21" y="0"/>
                  <a:pt x="21" y="0"/>
                  <a:pt x="21" y="0"/>
                </a:cubicBezTo>
                <a:cubicBezTo>
                  <a:pt x="20" y="0"/>
                  <a:pt x="19" y="1"/>
                  <a:pt x="19" y="1"/>
                </a:cubicBezTo>
                <a:cubicBezTo>
                  <a:pt x="19" y="62"/>
                  <a:pt x="19" y="62"/>
                  <a:pt x="19" y="62"/>
                </a:cubicBezTo>
                <a:cubicBezTo>
                  <a:pt x="19" y="62"/>
                  <a:pt x="20" y="63"/>
                  <a:pt x="21" y="63"/>
                </a:cubicBezTo>
                <a:cubicBezTo>
                  <a:pt x="36" y="63"/>
                  <a:pt x="36" y="63"/>
                  <a:pt x="36" y="63"/>
                </a:cubicBezTo>
                <a:cubicBezTo>
                  <a:pt x="37" y="63"/>
                  <a:pt x="38" y="62"/>
                  <a:pt x="38" y="62"/>
                </a:cubicBezTo>
                <a:cubicBezTo>
                  <a:pt x="38" y="1"/>
                  <a:pt x="38" y="1"/>
                  <a:pt x="38" y="1"/>
                </a:cubicBezTo>
                <a:cubicBezTo>
                  <a:pt x="38" y="1"/>
                  <a:pt x="37" y="0"/>
                  <a:pt x="36" y="0"/>
                </a:cubicBezTo>
                <a:close/>
                <a:moveTo>
                  <a:pt x="22" y="5"/>
                </a:moveTo>
                <a:cubicBezTo>
                  <a:pt x="22" y="4"/>
                  <a:pt x="22" y="4"/>
                  <a:pt x="23" y="4"/>
                </a:cubicBezTo>
                <a:cubicBezTo>
                  <a:pt x="34" y="4"/>
                  <a:pt x="34" y="4"/>
                  <a:pt x="34" y="4"/>
                </a:cubicBezTo>
                <a:cubicBezTo>
                  <a:pt x="35" y="4"/>
                  <a:pt x="35" y="4"/>
                  <a:pt x="35" y="5"/>
                </a:cubicBezTo>
                <a:cubicBezTo>
                  <a:pt x="35" y="28"/>
                  <a:pt x="35" y="28"/>
                  <a:pt x="35" y="28"/>
                </a:cubicBezTo>
                <a:cubicBezTo>
                  <a:pt x="35" y="28"/>
                  <a:pt x="35" y="29"/>
                  <a:pt x="34" y="29"/>
                </a:cubicBezTo>
                <a:cubicBezTo>
                  <a:pt x="23" y="29"/>
                  <a:pt x="23" y="29"/>
                  <a:pt x="23" y="29"/>
                </a:cubicBezTo>
                <a:cubicBezTo>
                  <a:pt x="22" y="29"/>
                  <a:pt x="22" y="28"/>
                  <a:pt x="22" y="28"/>
                </a:cubicBezTo>
                <a:lnTo>
                  <a:pt x="22" y="5"/>
                </a:lnTo>
                <a:close/>
                <a:moveTo>
                  <a:pt x="35" y="56"/>
                </a:moveTo>
                <a:cubicBezTo>
                  <a:pt x="22" y="56"/>
                  <a:pt x="22" y="56"/>
                  <a:pt x="22" y="56"/>
                </a:cubicBezTo>
                <a:cubicBezTo>
                  <a:pt x="22" y="56"/>
                  <a:pt x="21" y="56"/>
                  <a:pt x="21" y="56"/>
                </a:cubicBezTo>
                <a:cubicBezTo>
                  <a:pt x="21" y="55"/>
                  <a:pt x="22" y="55"/>
                  <a:pt x="22" y="55"/>
                </a:cubicBezTo>
                <a:cubicBezTo>
                  <a:pt x="35" y="55"/>
                  <a:pt x="35" y="55"/>
                  <a:pt x="35" y="55"/>
                </a:cubicBezTo>
                <a:cubicBezTo>
                  <a:pt x="35" y="55"/>
                  <a:pt x="36" y="55"/>
                  <a:pt x="36" y="56"/>
                </a:cubicBezTo>
                <a:cubicBezTo>
                  <a:pt x="36" y="56"/>
                  <a:pt x="35" y="56"/>
                  <a:pt x="35" y="56"/>
                </a:cubicBezTo>
                <a:close/>
                <a:moveTo>
                  <a:pt x="35" y="52"/>
                </a:moveTo>
                <a:cubicBezTo>
                  <a:pt x="22" y="52"/>
                  <a:pt x="22" y="52"/>
                  <a:pt x="22" y="52"/>
                </a:cubicBezTo>
                <a:cubicBezTo>
                  <a:pt x="22" y="52"/>
                  <a:pt x="21" y="52"/>
                  <a:pt x="21" y="52"/>
                </a:cubicBezTo>
                <a:cubicBezTo>
                  <a:pt x="21" y="52"/>
                  <a:pt x="22" y="51"/>
                  <a:pt x="22" y="51"/>
                </a:cubicBezTo>
                <a:cubicBezTo>
                  <a:pt x="35" y="51"/>
                  <a:pt x="35" y="51"/>
                  <a:pt x="35" y="51"/>
                </a:cubicBezTo>
                <a:cubicBezTo>
                  <a:pt x="35" y="51"/>
                  <a:pt x="36" y="52"/>
                  <a:pt x="36" y="52"/>
                </a:cubicBezTo>
                <a:cubicBezTo>
                  <a:pt x="36" y="52"/>
                  <a:pt x="35" y="52"/>
                  <a:pt x="35" y="52"/>
                </a:cubicBezTo>
                <a:close/>
                <a:moveTo>
                  <a:pt x="85" y="53"/>
                </a:moveTo>
                <a:cubicBezTo>
                  <a:pt x="53" y="1"/>
                  <a:pt x="53" y="1"/>
                  <a:pt x="53" y="1"/>
                </a:cubicBezTo>
                <a:cubicBezTo>
                  <a:pt x="53" y="1"/>
                  <a:pt x="52" y="1"/>
                  <a:pt x="51" y="1"/>
                </a:cubicBezTo>
                <a:cubicBezTo>
                  <a:pt x="38" y="9"/>
                  <a:pt x="38" y="9"/>
                  <a:pt x="38" y="9"/>
                </a:cubicBezTo>
                <a:cubicBezTo>
                  <a:pt x="38" y="10"/>
                  <a:pt x="37" y="10"/>
                  <a:pt x="38" y="11"/>
                </a:cubicBezTo>
                <a:cubicBezTo>
                  <a:pt x="69" y="62"/>
                  <a:pt x="69" y="62"/>
                  <a:pt x="69" y="62"/>
                </a:cubicBezTo>
                <a:cubicBezTo>
                  <a:pt x="70" y="63"/>
                  <a:pt x="70" y="63"/>
                  <a:pt x="71" y="62"/>
                </a:cubicBezTo>
                <a:cubicBezTo>
                  <a:pt x="84" y="55"/>
                  <a:pt x="84" y="55"/>
                  <a:pt x="84" y="55"/>
                </a:cubicBezTo>
                <a:cubicBezTo>
                  <a:pt x="85" y="54"/>
                  <a:pt x="85" y="53"/>
                  <a:pt x="85" y="53"/>
                </a:cubicBezTo>
                <a:close/>
                <a:moveTo>
                  <a:pt x="64" y="27"/>
                </a:moveTo>
                <a:cubicBezTo>
                  <a:pt x="55" y="32"/>
                  <a:pt x="55" y="32"/>
                  <a:pt x="55" y="32"/>
                </a:cubicBezTo>
                <a:cubicBezTo>
                  <a:pt x="54" y="33"/>
                  <a:pt x="54" y="33"/>
                  <a:pt x="53" y="32"/>
                </a:cubicBezTo>
                <a:cubicBezTo>
                  <a:pt x="42" y="13"/>
                  <a:pt x="42" y="13"/>
                  <a:pt x="42" y="13"/>
                </a:cubicBezTo>
                <a:cubicBezTo>
                  <a:pt x="41" y="12"/>
                  <a:pt x="41" y="11"/>
                  <a:pt x="42" y="11"/>
                </a:cubicBezTo>
                <a:cubicBezTo>
                  <a:pt x="51" y="5"/>
                  <a:pt x="51" y="5"/>
                  <a:pt x="51" y="5"/>
                </a:cubicBezTo>
                <a:cubicBezTo>
                  <a:pt x="52" y="5"/>
                  <a:pt x="53" y="5"/>
                  <a:pt x="53" y="6"/>
                </a:cubicBezTo>
                <a:cubicBezTo>
                  <a:pt x="65" y="25"/>
                  <a:pt x="65" y="25"/>
                  <a:pt x="65" y="25"/>
                </a:cubicBezTo>
                <a:cubicBezTo>
                  <a:pt x="65" y="26"/>
                  <a:pt x="65" y="26"/>
                  <a:pt x="64" y="27"/>
                </a:cubicBezTo>
                <a:close/>
                <a:moveTo>
                  <a:pt x="66" y="53"/>
                </a:moveTo>
                <a:cubicBezTo>
                  <a:pt x="66" y="53"/>
                  <a:pt x="66" y="53"/>
                  <a:pt x="66" y="52"/>
                </a:cubicBezTo>
                <a:cubicBezTo>
                  <a:pt x="77" y="45"/>
                  <a:pt x="77" y="45"/>
                  <a:pt x="77" y="45"/>
                </a:cubicBezTo>
                <a:cubicBezTo>
                  <a:pt x="78" y="45"/>
                  <a:pt x="78" y="45"/>
                  <a:pt x="78" y="46"/>
                </a:cubicBezTo>
                <a:cubicBezTo>
                  <a:pt x="78" y="46"/>
                  <a:pt x="78" y="46"/>
                  <a:pt x="78" y="46"/>
                </a:cubicBezTo>
                <a:cubicBezTo>
                  <a:pt x="66" y="53"/>
                  <a:pt x="66" y="53"/>
                  <a:pt x="66" y="53"/>
                </a:cubicBezTo>
                <a:cubicBezTo>
                  <a:pt x="66" y="53"/>
                  <a:pt x="66" y="53"/>
                  <a:pt x="66" y="53"/>
                </a:cubicBezTo>
                <a:close/>
                <a:moveTo>
                  <a:pt x="80" y="49"/>
                </a:moveTo>
                <a:cubicBezTo>
                  <a:pt x="68" y="56"/>
                  <a:pt x="68" y="56"/>
                  <a:pt x="68" y="56"/>
                </a:cubicBezTo>
                <a:cubicBezTo>
                  <a:pt x="68" y="56"/>
                  <a:pt x="68" y="56"/>
                  <a:pt x="68" y="56"/>
                </a:cubicBezTo>
                <a:cubicBezTo>
                  <a:pt x="68" y="56"/>
                  <a:pt x="68" y="56"/>
                  <a:pt x="68" y="56"/>
                </a:cubicBezTo>
                <a:cubicBezTo>
                  <a:pt x="79" y="49"/>
                  <a:pt x="79" y="49"/>
                  <a:pt x="79" y="49"/>
                </a:cubicBezTo>
                <a:cubicBezTo>
                  <a:pt x="80" y="48"/>
                  <a:pt x="80" y="49"/>
                  <a:pt x="80" y="49"/>
                </a:cubicBezTo>
                <a:cubicBezTo>
                  <a:pt x="80" y="49"/>
                  <a:pt x="80" y="49"/>
                  <a:pt x="80" y="49"/>
                </a:cubicBezTo>
                <a:close/>
              </a:path>
            </a:pathLst>
          </a:custGeom>
          <a:solidFill>
            <a:schemeClr val="bg1"/>
          </a:solidFill>
          <a:ln>
            <a:noFill/>
          </a:ln>
        </p:spPr>
        <p:txBody>
          <a:bodyPr/>
          <a:lstStyle/>
          <a:p/>
        </p:txBody>
      </p:sp>
      <p:sp>
        <p:nvSpPr>
          <p:cNvPr id="65" name="TextBox 13"/>
          <p:cNvSpPr>
            <a:spLocks noGrp="1"/>
          </p:cNvSpPr>
          <p:nvPr/>
        </p:nvSpPr>
        <p:spPr>
          <a:xfrm>
            <a:off x="1008381" y="2803799"/>
            <a:ext cx="3437926" cy="904415"/>
          </a:xfrm>
          <a:prstGeom prst="rect">
            <a:avLst/>
          </a:prstGeom>
          <a:noFill/>
          <a:ln>
            <a:noFill/>
          </a:ln>
        </p:spPr>
        <p:txBody>
          <a:bodyPr wrap="square" lIns="0" tIns="0" rIns="0" bIns="0">
            <a:spAutoFit/>
          </a:bodyPr>
          <a:lstStyle>
            <a:lvl1pPr defTabSz="121602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21602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21602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21602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21602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r">
              <a:lnSpc>
                <a:spcPct val="120000"/>
              </a:lnSpc>
              <a:spcBef>
                <a:spcPct val="0"/>
              </a:spcBef>
              <a:spcAft>
                <a:spcPts val="300"/>
              </a:spcAft>
              <a:buNone/>
            </a:pPr>
            <a:r>
              <a:rPr sz="2000" b="1">
                <a:solidFill>
                  <a:schemeClr val="tx1"/>
                </a:solidFill>
                <a:effectLst>
                  <a:outerShdw blurRad="38100" dist="19050" dir="2700000" algn="tl" rotWithShape="0">
                    <a:schemeClr val="dk1">
                      <a:alpha val="40000"/>
                    </a:schemeClr>
                  </a:outerShdw>
                </a:effectLst>
                <a:latin typeface="微软雅黑 Light"/>
                <a:ea typeface="微软雅黑 Light"/>
                <a:cs typeface="微软雅黑 Light"/>
              </a:rPr>
              <a:t>设计</a:t>
            </a:r>
            <a:endParaRPr sz="2000" b="1">
              <a:solidFill>
                <a:srgbClr val="DC3A39"/>
              </a:solidFill>
              <a:latin typeface="微软雅黑 Light"/>
              <a:ea typeface="微软雅黑 Light"/>
              <a:cs typeface="微软雅黑 Light"/>
            </a:endParaRPr>
          </a:p>
          <a:p>
            <a:pPr algn="r">
              <a:lnSpc>
                <a:spcPct val="120000"/>
              </a:lnSpc>
              <a:spcBef>
                <a:spcPct val="0"/>
              </a:spcBef>
              <a:spcAft>
                <a:spcPts val="300"/>
              </a:spcAft>
              <a:buNone/>
            </a:pPr>
            <a:r>
              <a:rPr sz="1400">
                <a:solidFill>
                  <a:schemeClr val="bg1">
                    <a:lumMod val="50000"/>
                  </a:schemeClr>
                </a:solidFill>
                <a:latin typeface="微软雅黑 Light"/>
                <a:ea typeface="微软雅黑 Light"/>
                <a:cs typeface="微软雅黑 Light"/>
              </a:rPr>
              <a:t>实际场景出发深挖需求，严格按照企业的业务逻辑设计产品，紧跟需求变更及测试验收</a:t>
            </a:r>
            <a:endParaRPr sz="1400">
              <a:solidFill>
                <a:schemeClr val="bg1">
                  <a:lumMod val="50000"/>
                </a:schemeClr>
              </a:solidFill>
              <a:latin typeface="微软雅黑 Light"/>
              <a:ea typeface="微软雅黑 Light"/>
              <a:cs typeface="微软雅黑 Light"/>
            </a:endParaRPr>
          </a:p>
        </p:txBody>
      </p:sp>
      <p:sp>
        <p:nvSpPr>
          <p:cNvPr id="66" name="TextBox 13"/>
          <p:cNvSpPr>
            <a:spLocks noGrp="1"/>
          </p:cNvSpPr>
          <p:nvPr/>
        </p:nvSpPr>
        <p:spPr>
          <a:xfrm>
            <a:off x="1141729" y="5736098"/>
            <a:ext cx="3321335" cy="904415"/>
          </a:xfrm>
          <a:prstGeom prst="rect">
            <a:avLst/>
          </a:prstGeom>
          <a:noFill/>
          <a:ln>
            <a:noFill/>
          </a:ln>
        </p:spPr>
        <p:txBody>
          <a:bodyPr wrap="square" lIns="0" tIns="0" rIns="0" bIns="0">
            <a:spAutoFit/>
          </a:bodyPr>
          <a:lstStyle>
            <a:lvl1pPr defTabSz="121602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21602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21602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21602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21602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r">
              <a:lnSpc>
                <a:spcPct val="120000"/>
              </a:lnSpc>
              <a:spcBef>
                <a:spcPct val="0"/>
              </a:spcBef>
              <a:spcAft>
                <a:spcPts val="300"/>
              </a:spcAft>
              <a:buNone/>
            </a:pPr>
            <a:r>
              <a:rPr sz="2000" b="1">
                <a:solidFill>
                  <a:schemeClr val="tx1"/>
                </a:solidFill>
                <a:effectLst>
                  <a:outerShdw blurRad="38100" dist="19050" dir="2700000" algn="tl" rotWithShape="0">
                    <a:schemeClr val="dk1">
                      <a:alpha val="40000"/>
                    </a:schemeClr>
                  </a:outerShdw>
                </a:effectLst>
                <a:latin typeface="微软雅黑 Light"/>
                <a:ea typeface="微软雅黑 Light"/>
                <a:cs typeface="微软雅黑 Light"/>
              </a:rPr>
              <a:t>咨询</a:t>
            </a:r>
            <a:endParaRPr sz="2000" b="1">
              <a:solidFill>
                <a:schemeClr val="tx1">
                  <a:lumMod val="65000"/>
                  <a:lumOff val="35000"/>
                </a:schemeClr>
              </a:solidFill>
              <a:latin typeface="微软雅黑 Light"/>
              <a:ea typeface="微软雅黑 Light"/>
              <a:cs typeface="微软雅黑 Light"/>
            </a:endParaRPr>
          </a:p>
          <a:p>
            <a:pPr algn="r">
              <a:lnSpc>
                <a:spcPct val="120000"/>
              </a:lnSpc>
              <a:spcBef>
                <a:spcPct val="0"/>
              </a:spcBef>
              <a:spcAft>
                <a:spcPts val="300"/>
              </a:spcAft>
              <a:buNone/>
            </a:pPr>
            <a:r>
              <a:rPr sz="1400">
                <a:solidFill>
                  <a:schemeClr val="bg1">
                    <a:lumMod val="50000"/>
                  </a:schemeClr>
                </a:solidFill>
                <a:latin typeface="微软雅黑 Light"/>
                <a:ea typeface="微软雅黑 Light"/>
                <a:cs typeface="微软雅黑 Light"/>
              </a:rPr>
              <a:t>专业的顾问团队、成熟规范的服务体系，为企业提供优质、高效的数字化服务</a:t>
            </a:r>
            <a:endParaRPr sz="1400">
              <a:solidFill>
                <a:schemeClr val="bg1">
                  <a:lumMod val="50000"/>
                </a:schemeClr>
              </a:solidFill>
              <a:latin typeface="微软雅黑 Light"/>
              <a:ea typeface="微软雅黑 Light"/>
              <a:cs typeface="微软雅黑 Light"/>
            </a:endParaRPr>
          </a:p>
        </p:txBody>
      </p:sp>
      <p:sp>
        <p:nvSpPr>
          <p:cNvPr id="67" name="文本框 66"/>
          <p:cNvSpPr>
            <a:spLocks noGrp="1"/>
          </p:cNvSpPr>
          <p:nvPr/>
        </p:nvSpPr>
        <p:spPr>
          <a:xfrm>
            <a:off x="4318190" y="4381748"/>
            <a:ext cx="4339458" cy="923330"/>
          </a:xfrm>
          <a:prstGeom prst="rect">
            <a:avLst/>
          </a:prstGeom>
          <a:noFill/>
        </p:spPr>
        <p:txBody>
          <a:bodyPr wrap="square">
            <a:spAutoFit/>
          </a:bodyPr>
          <a:lstStyle/>
          <a:p>
            <a:pPr algn="ctr">
              <a:buNone/>
            </a:pPr>
            <a:r>
              <a:t>成熟的开发项目管理体系</a:t>
            </a:r>
          </a:p>
          <a:p>
            <a:pPr algn="ctr">
              <a:buNone/>
            </a:pPr>
            <a:r>
              <a:t>确保项目完整交付</a:t>
            </a:r>
          </a:p>
          <a:p>
            <a:pPr algn="ctr">
              <a:buNone/>
            </a:pPr>
            <a:r>
              <a:t>稳定上线</a:t>
            </a:r>
          </a:p>
        </p:txBody>
      </p:sp>
      <p:sp>
        <p:nvSpPr>
          <p:cNvPr id="68" name="TextBox 13"/>
          <p:cNvSpPr>
            <a:spLocks noGrp="1"/>
          </p:cNvSpPr>
          <p:nvPr/>
        </p:nvSpPr>
        <p:spPr>
          <a:xfrm>
            <a:off x="1141730" y="4430283"/>
            <a:ext cx="2784002" cy="904415"/>
          </a:xfrm>
          <a:prstGeom prst="rect">
            <a:avLst/>
          </a:prstGeom>
          <a:noFill/>
          <a:ln>
            <a:noFill/>
          </a:ln>
        </p:spPr>
        <p:txBody>
          <a:bodyPr wrap="square" lIns="0" tIns="0" rIns="0" bIns="0">
            <a:spAutoFit/>
          </a:bodyPr>
          <a:lstStyle>
            <a:lvl1pPr defTabSz="1216025">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defTabSz="1216025">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defTabSz="1216025">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defTabSz="1216025">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defTabSz="1216025">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defTabSz="1216025">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r">
              <a:lnSpc>
                <a:spcPct val="120000"/>
              </a:lnSpc>
              <a:spcBef>
                <a:spcPct val="0"/>
              </a:spcBef>
              <a:spcAft>
                <a:spcPts val="300"/>
              </a:spcAft>
              <a:buNone/>
            </a:pPr>
            <a:r>
              <a:rPr sz="2000" b="1">
                <a:effectLst>
                  <a:outerShdw blurRad="38100" dist="19050" dir="2700000" algn="tl" rotWithShape="0">
                    <a:schemeClr val="dk1">
                      <a:alpha val="40000"/>
                    </a:schemeClr>
                  </a:outerShdw>
                </a:effectLst>
                <a:latin typeface="微软雅黑 Light"/>
                <a:ea typeface="微软雅黑 Light"/>
                <a:cs typeface="微软雅黑 Light"/>
              </a:rPr>
              <a:t>项目管理</a:t>
            </a:r>
            <a:endParaRPr sz="2000" b="1">
              <a:effectLst>
                <a:outerShdw blurRad="38100" dist="19050" dir="2700000" algn="tl" rotWithShape="0">
                  <a:schemeClr val="dk1">
                    <a:alpha val="40000"/>
                  </a:schemeClr>
                </a:outerShdw>
              </a:effectLst>
              <a:latin typeface="微软雅黑 Light"/>
              <a:ea typeface="微软雅黑 Light"/>
              <a:cs typeface="微软雅黑 Light"/>
            </a:endParaRPr>
          </a:p>
          <a:p>
            <a:pPr algn="r">
              <a:lnSpc>
                <a:spcPct val="120000"/>
              </a:lnSpc>
              <a:spcBef>
                <a:spcPct val="0"/>
              </a:spcBef>
              <a:spcAft>
                <a:spcPts val="300"/>
              </a:spcAft>
              <a:buNone/>
            </a:pPr>
            <a:r>
              <a:rPr sz="1400">
                <a:solidFill>
                  <a:schemeClr val="bg1">
                    <a:lumMod val="50000"/>
                  </a:schemeClr>
                </a:solidFill>
                <a:latin typeface="微软雅黑 Light"/>
                <a:ea typeface="微软雅黑 Light"/>
                <a:cs typeface="微软雅黑 Light"/>
              </a:rPr>
              <a:t>对项目从启动，规划，执行，售后的全生命周期控</a:t>
            </a:r>
            <a:endParaRPr sz="1400">
              <a:solidFill>
                <a:schemeClr val="bg1">
                  <a:lumMod val="50000"/>
                </a:schemeClr>
              </a:solidFill>
              <a:latin typeface="微软雅黑 Light"/>
              <a:ea typeface="微软雅黑 Light"/>
              <a:cs typeface="微软雅黑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占位符 4"/>
          <p:cNvSpPr>
            <a:spLocks noGrp="1"/>
          </p:cNvSpPr>
          <p:nvPr>
            <p:ph type="body" idx="10"/>
          </p:nvPr>
        </p:nvSpPr>
        <p:spPr/>
        <p:txBody>
          <a:bodyPr/>
          <a:lstStyle/>
          <a:p>
            <a:r>
              <a:t>售后保障</a:t>
            </a:r>
            <a:endParaRPr>
              <a:solidFill>
                <a:schemeClr val="tx1"/>
              </a:solidFill>
            </a:endParaRPr>
          </a:p>
        </p:txBody>
      </p:sp>
      <p:sp>
        <p:nvSpPr>
          <p:cNvPr id="96262" name="Line 5"/>
          <p:cNvSpPr>
            <a:spLocks noGrp="1"/>
          </p:cNvSpPr>
          <p:nvPr/>
        </p:nvSpPr>
        <p:spPr>
          <a:xfrm>
            <a:off x="-846136" y="5675317"/>
            <a:ext cx="1922463" cy="14287"/>
          </a:xfrm>
          <a:prstGeom prst="line">
            <a:avLst/>
          </a:prstGeom>
          <a:noFill/>
          <a:ln w="33338">
            <a:solidFill>
              <a:srgbClr val="FFFFFF"/>
            </a:solidFill>
          </a:ln>
        </p:spPr>
        <p:txBody>
          <a:bodyPr lIns="91417" tIns="45708" rIns="91417" bIns="45708"/>
          <a:lstStyle/>
          <a:p/>
        </p:txBody>
      </p:sp>
      <p:sp>
        <p:nvSpPr>
          <p:cNvPr id="2" name="矩形​​ 5"/>
          <p:cNvSpPr>
            <a:spLocks noGrp="1"/>
          </p:cNvSpPr>
          <p:nvPr/>
        </p:nvSpPr>
        <p:spPr>
          <a:xfrm>
            <a:off x="-3175" y="0"/>
            <a:ext cx="12195175" cy="6858000"/>
          </a:xfrm>
          <a:prstGeom prst="rect">
            <a:avLst/>
          </a:prstGeom>
          <a:solidFill>
            <a:schemeClr val="accent1">
              <a:lumMod val="75000"/>
            </a:schemeClr>
          </a:solidFill>
          <a:ln>
            <a:noFill/>
          </a:ln>
        </p:spPr>
        <p:txBody>
          <a:bodyPr lIns="287926" tIns="45708" rIns="91417" bIns="45708" anchor="b"/>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685800" indent="-22860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0"/>
              </a:spcBef>
              <a:buFontTx/>
              <a:buNone/>
            </a:pPr>
            <a:r>
              <a:rPr>
                <a:solidFill>
                  <a:srgbClr val="FFFFFF"/>
                </a:solidFill>
                <a:latin typeface="微软雅黑"/>
                <a:ea typeface="微软雅黑"/>
                <a:cs typeface="微软雅黑"/>
              </a:rPr>
              <a:t>z</a:t>
            </a:r>
            <a:endParaRPr>
              <a:solidFill>
                <a:srgbClr val="FFFFFF"/>
              </a:solidFill>
              <a:latin typeface="微软雅黑"/>
              <a:ea typeface="微软雅黑"/>
              <a:cs typeface="微软雅黑"/>
            </a:endParaRPr>
          </a:p>
        </p:txBody>
      </p:sp>
      <p:sp>
        <p:nvSpPr>
          <p:cNvPr id="12" name="Oval 60">
            <a:hlinkClick r:id="rId1"/>
          </p:cNvPr>
          <p:cNvSpPr>
            <a:spLocks noGrp="1"/>
          </p:cNvSpPr>
          <p:nvPr/>
        </p:nvSpPr>
        <p:spPr>
          <a:xfrm>
            <a:off x="4835527" y="4517394"/>
            <a:ext cx="444500" cy="523875"/>
          </a:xfrm>
          <a:prstGeom prst="ellipse">
            <a:avLst/>
          </a:prstGeom>
          <a:solidFill>
            <a:srgbClr val="0079C5">
              <a:alpha val="0"/>
            </a:srgbClr>
          </a:solidFill>
          <a:ln>
            <a:noFill/>
          </a:ln>
        </p:spPr>
        <p:txBody>
          <a:bodyPr lIns="91417" tIns="45708" rIns="91417" bIns="45708"/>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685800" indent="-22860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0"/>
              </a:spcBef>
              <a:buFontTx/>
              <a:buNone/>
            </a:pPr>
            <a:endParaRPr sz="1800">
              <a:solidFill>
                <a:srgbClr val="000000"/>
              </a:solidFill>
              <a:latin typeface="Arial" panose="020B0604020202090204"/>
              <a:ea typeface="Arial" panose="020B0604020202090204"/>
              <a:cs typeface="Arial" panose="020B0604020202090204"/>
            </a:endParaRPr>
          </a:p>
        </p:txBody>
      </p:sp>
      <p:sp>
        <p:nvSpPr>
          <p:cNvPr id="13" name="Oval 61">
            <a:hlinkClick r:id="rId2"/>
          </p:cNvPr>
          <p:cNvSpPr>
            <a:spLocks noGrp="1"/>
          </p:cNvSpPr>
          <p:nvPr/>
        </p:nvSpPr>
        <p:spPr>
          <a:xfrm>
            <a:off x="4846641" y="5325428"/>
            <a:ext cx="420687" cy="520700"/>
          </a:xfrm>
          <a:prstGeom prst="ellipse">
            <a:avLst/>
          </a:prstGeom>
          <a:solidFill>
            <a:srgbClr val="0079C5">
              <a:alpha val="0"/>
            </a:srgbClr>
          </a:solidFill>
          <a:ln>
            <a:noFill/>
          </a:ln>
        </p:spPr>
        <p:txBody>
          <a:bodyPr lIns="91417" tIns="45708" rIns="91417" bIns="45708"/>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685800" indent="-22860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0"/>
              </a:spcBef>
              <a:buFontTx/>
              <a:buNone/>
            </a:pPr>
            <a:endParaRPr sz="1800">
              <a:solidFill>
                <a:srgbClr val="000000"/>
              </a:solidFill>
              <a:latin typeface="Arial" panose="020B0604020202090204"/>
              <a:ea typeface="Arial" panose="020B0604020202090204"/>
              <a:cs typeface="Arial" panose="020B0604020202090204"/>
            </a:endParaRPr>
          </a:p>
        </p:txBody>
      </p:sp>
      <p:sp>
        <p:nvSpPr>
          <p:cNvPr id="14" name="Line 33"/>
          <p:cNvSpPr>
            <a:spLocks noGrp="1"/>
          </p:cNvSpPr>
          <p:nvPr/>
        </p:nvSpPr>
        <p:spPr>
          <a:xfrm flipV="1">
            <a:off x="5056188" y="1763078"/>
            <a:ext cx="0" cy="4686300"/>
          </a:xfrm>
          <a:prstGeom prst="line">
            <a:avLst/>
          </a:prstGeom>
          <a:noFill/>
          <a:ln w="33338">
            <a:solidFill>
              <a:srgbClr val="FFFFFF"/>
            </a:solidFill>
          </a:ln>
        </p:spPr>
        <p:txBody>
          <a:bodyPr lIns="91417" tIns="45708" rIns="91417" bIns="45708"/>
          <a:lstStyle/>
          <a:p/>
        </p:txBody>
      </p:sp>
      <p:sp>
        <p:nvSpPr>
          <p:cNvPr id="3" name="Line 5"/>
          <p:cNvSpPr>
            <a:spLocks noGrp="1"/>
          </p:cNvSpPr>
          <p:nvPr/>
        </p:nvSpPr>
        <p:spPr>
          <a:xfrm>
            <a:off x="-846136" y="5690557"/>
            <a:ext cx="1922463" cy="14287"/>
          </a:xfrm>
          <a:prstGeom prst="line">
            <a:avLst/>
          </a:prstGeom>
          <a:noFill/>
          <a:ln w="33338">
            <a:solidFill>
              <a:srgbClr val="FFFFFF"/>
            </a:solidFill>
          </a:ln>
        </p:spPr>
        <p:txBody>
          <a:bodyPr lIns="91417" tIns="45708" rIns="91417" bIns="45708"/>
          <a:lstStyle/>
          <a:p/>
        </p:txBody>
      </p:sp>
      <p:sp>
        <p:nvSpPr>
          <p:cNvPr id="15" name="Line 19"/>
          <p:cNvSpPr>
            <a:spLocks noGrp="1"/>
          </p:cNvSpPr>
          <p:nvPr/>
        </p:nvSpPr>
        <p:spPr>
          <a:xfrm flipH="1">
            <a:off x="1076327" y="4517390"/>
            <a:ext cx="201613" cy="1187450"/>
          </a:xfrm>
          <a:prstGeom prst="line">
            <a:avLst/>
          </a:prstGeom>
          <a:noFill/>
          <a:ln w="33338">
            <a:solidFill>
              <a:schemeClr val="bg1"/>
            </a:solidFill>
          </a:ln>
        </p:spPr>
        <p:txBody>
          <a:bodyPr lIns="91417" tIns="45708" rIns="91417" bIns="45708"/>
          <a:lstStyle/>
          <a:p/>
        </p:txBody>
      </p:sp>
      <p:sp>
        <p:nvSpPr>
          <p:cNvPr id="16" name="Line 21"/>
          <p:cNvSpPr>
            <a:spLocks noGrp="1"/>
          </p:cNvSpPr>
          <p:nvPr/>
        </p:nvSpPr>
        <p:spPr>
          <a:xfrm>
            <a:off x="2290763" y="4338007"/>
            <a:ext cx="0" cy="2078037"/>
          </a:xfrm>
          <a:prstGeom prst="line">
            <a:avLst/>
          </a:prstGeom>
          <a:noFill/>
          <a:ln w="33338">
            <a:solidFill>
              <a:schemeClr val="bg1"/>
            </a:solidFill>
          </a:ln>
        </p:spPr>
        <p:txBody>
          <a:bodyPr lIns="91417" tIns="45708" rIns="91417" bIns="45708"/>
          <a:lstStyle/>
          <a:p/>
        </p:txBody>
      </p:sp>
      <p:sp>
        <p:nvSpPr>
          <p:cNvPr id="17" name="Freeform 11"/>
          <p:cNvSpPr>
            <a:spLocks noGrp="1"/>
          </p:cNvSpPr>
          <p:nvPr/>
        </p:nvSpPr>
        <p:spPr>
          <a:xfrm>
            <a:off x="307978" y="4514215"/>
            <a:ext cx="982663" cy="198438"/>
          </a:xfrm>
          <a:custGeom>
            <a:avLst/>
            <a:gdLst>
              <a:gd name="T0" fmla="*/ 0 w 618"/>
              <a:gd name="T1" fmla="*/ 2147483646 h 167"/>
              <a:gd name="T2" fmla="*/ 2147483646 w 618"/>
              <a:gd name="T3" fmla="*/ 2147483646 h 167"/>
              <a:gd name="T4" fmla="*/ 2147483646 w 618"/>
              <a:gd name="T5" fmla="*/ 0 h 167"/>
              <a:gd name="T6" fmla="*/ 2147483646 w 618"/>
              <a:gd name="T7" fmla="*/ 2147483646 h 167"/>
              <a:gd name="T8" fmla="*/ 0 60000 65536"/>
              <a:gd name="T9" fmla="*/ 0 60000 65536"/>
              <a:gd name="T10" fmla="*/ 0 60000 65536"/>
              <a:gd name="T11" fmla="*/ 0 60000 65536"/>
              <a:gd name="T12" fmla="*/ 0 w 618"/>
              <a:gd name="T13" fmla="*/ 0 h 167"/>
              <a:gd name="T14" fmla="*/ 618 w 618"/>
              <a:gd name="T15" fmla="*/ 167 h 167"/>
            </a:gdLst>
            <a:ahLst/>
            <a:cxnLst/>
            <a:rect l="T12" t="T13" r="T14" b="T15"/>
            <a:pathLst>
              <a:path w="618" h="167">
                <a:moveTo>
                  <a:pt x="0" y="167"/>
                </a:moveTo>
                <a:lnTo>
                  <a:pt x="616" y="20"/>
                </a:lnTo>
                <a:lnTo>
                  <a:pt x="618" y="0"/>
                </a:lnTo>
                <a:lnTo>
                  <a:pt x="2" y="153"/>
                </a:lnTo>
              </a:path>
            </a:pathLst>
          </a:custGeom>
          <a:solidFill>
            <a:schemeClr val="bg1"/>
          </a:solidFill>
          <a:ln w="11113">
            <a:solidFill>
              <a:schemeClr val="bg1"/>
            </a:solidFill>
            <a:prstDash val="solid"/>
          </a:ln>
        </p:spPr>
        <p:txBody>
          <a:bodyPr lIns="91417" tIns="45708" rIns="91417" bIns="45708"/>
          <a:lstStyle/>
          <a:p/>
        </p:txBody>
      </p:sp>
      <p:sp>
        <p:nvSpPr>
          <p:cNvPr id="18" name="Freeform 13"/>
          <p:cNvSpPr>
            <a:spLocks noGrp="1"/>
          </p:cNvSpPr>
          <p:nvPr/>
        </p:nvSpPr>
        <p:spPr>
          <a:xfrm>
            <a:off x="1258890" y="4236403"/>
            <a:ext cx="1566863" cy="309562"/>
          </a:xfrm>
          <a:custGeom>
            <a:avLst/>
            <a:gdLst>
              <a:gd name="T0" fmla="*/ 0 w 987"/>
              <a:gd name="T1" fmla="*/ 2147483646 h 260"/>
              <a:gd name="T2" fmla="*/ 2147483646 w 987"/>
              <a:gd name="T3" fmla="*/ 2147483646 h 260"/>
              <a:gd name="T4" fmla="*/ 2147483646 w 987"/>
              <a:gd name="T5" fmla="*/ 0 h 260"/>
              <a:gd name="T6" fmla="*/ 2147483646 w 987"/>
              <a:gd name="T7" fmla="*/ 2147483646 h 260"/>
              <a:gd name="T8" fmla="*/ 0 60000 65536"/>
              <a:gd name="T9" fmla="*/ 0 60000 65536"/>
              <a:gd name="T10" fmla="*/ 0 60000 65536"/>
              <a:gd name="T11" fmla="*/ 0 60000 65536"/>
              <a:gd name="T12" fmla="*/ 0 w 987"/>
              <a:gd name="T13" fmla="*/ 0 h 260"/>
              <a:gd name="T14" fmla="*/ 987 w 987"/>
              <a:gd name="T15" fmla="*/ 260 h 260"/>
            </a:gdLst>
            <a:ahLst/>
            <a:cxnLst/>
            <a:rect l="T12" t="T13" r="T14" b="T15"/>
            <a:pathLst>
              <a:path w="987" h="260">
                <a:moveTo>
                  <a:pt x="0" y="260"/>
                </a:moveTo>
                <a:lnTo>
                  <a:pt x="985" y="19"/>
                </a:lnTo>
                <a:lnTo>
                  <a:pt x="987" y="0"/>
                </a:lnTo>
                <a:lnTo>
                  <a:pt x="8" y="238"/>
                </a:lnTo>
              </a:path>
            </a:pathLst>
          </a:custGeom>
          <a:solidFill>
            <a:schemeClr val="bg1"/>
          </a:solidFill>
          <a:ln w="11113" cmpd="sng">
            <a:solidFill>
              <a:schemeClr val="bg1"/>
            </a:solidFill>
            <a:prstDash val="solid"/>
            <a:headEnd type="none" w="med" len="med"/>
            <a:tailEnd type="none" w="med" len="med"/>
          </a:ln>
        </p:spPr>
        <p:txBody>
          <a:bodyPr lIns="91417" tIns="45708" rIns="91417" bIns="45708"/>
          <a:lstStyle/>
          <a:p/>
        </p:txBody>
      </p:sp>
      <p:sp>
        <p:nvSpPr>
          <p:cNvPr id="19" name="Freeform 15"/>
          <p:cNvSpPr>
            <a:spLocks noGrp="1"/>
          </p:cNvSpPr>
          <p:nvPr/>
        </p:nvSpPr>
        <p:spPr>
          <a:xfrm>
            <a:off x="414340" y="2723515"/>
            <a:ext cx="2543175" cy="844550"/>
          </a:xfrm>
          <a:custGeom>
            <a:avLst/>
            <a:gdLst>
              <a:gd name="T0" fmla="*/ 2147483646 w 1002"/>
              <a:gd name="T1" fmla="*/ 2147483646 h 396"/>
              <a:gd name="T2" fmla="*/ 2147483646 w 1002"/>
              <a:gd name="T3" fmla="*/ 2147483646 h 396"/>
              <a:gd name="T4" fmla="*/ 2147483646 w 1002"/>
              <a:gd name="T5" fmla="*/ 2147483646 h 396"/>
              <a:gd name="T6" fmla="*/ 2147483646 w 1002"/>
              <a:gd name="T7" fmla="*/ 2147483646 h 396"/>
              <a:gd name="T8" fmla="*/ 2147483646 w 1002"/>
              <a:gd name="T9" fmla="*/ 2147483646 h 396"/>
              <a:gd name="T10" fmla="*/ 2147483646 w 1002"/>
              <a:gd name="T11" fmla="*/ 2147483646 h 396"/>
              <a:gd name="T12" fmla="*/ 2147483646 w 1002"/>
              <a:gd name="T13" fmla="*/ 2147483646 h 396"/>
              <a:gd name="T14" fmla="*/ 2147483646 w 1002"/>
              <a:gd name="T15" fmla="*/ 2147483646 h 396"/>
              <a:gd name="T16" fmla="*/ 2147483646 w 1002"/>
              <a:gd name="T17" fmla="*/ 2147483646 h 396"/>
              <a:gd name="T18" fmla="*/ 2147483646 w 1002"/>
              <a:gd name="T19" fmla="*/ 2147483646 h 396"/>
              <a:gd name="T20" fmla="*/ 0 w 1002"/>
              <a:gd name="T21" fmla="*/ 2147483646 h 396"/>
              <a:gd name="T22" fmla="*/ 2147483646 w 1002"/>
              <a:gd name="T23" fmla="*/ 2147483646 h 396"/>
              <a:gd name="T24" fmla="*/ 2147483646 w 1002"/>
              <a:gd name="T25" fmla="*/ 2147483646 h 396"/>
              <a:gd name="T26" fmla="*/ 2147483646 w 1002"/>
              <a:gd name="T27" fmla="*/ 2147483646 h 396"/>
              <a:gd name="T28" fmla="*/ 2147483646 w 1002"/>
              <a:gd name="T29" fmla="*/ 2147483646 h 396"/>
              <a:gd name="T30" fmla="*/ 2147483646 w 1002"/>
              <a:gd name="T31" fmla="*/ 2147483646 h 396"/>
              <a:gd name="T32" fmla="*/ 2147483646 w 1002"/>
              <a:gd name="T33" fmla="*/ 0 h 396"/>
              <a:gd name="T34" fmla="*/ 2147483646 w 1002"/>
              <a:gd name="T35" fmla="*/ 2147483646 h 396"/>
              <a:gd name="T36" fmla="*/ 2147483646 w 1002"/>
              <a:gd name="T37" fmla="*/ 2147483646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mpd="sng">
            <a:solidFill>
              <a:schemeClr val="bg1"/>
            </a:solidFill>
            <a:prstDash val="solid"/>
            <a:headEnd type="none" w="med" len="med"/>
            <a:tailEnd type="none" w="med" len="med"/>
          </a:ln>
        </p:spPr>
        <p:txBody>
          <a:bodyPr lIns="91417" tIns="45708" rIns="91417" bIns="45708"/>
          <a:lstStyle/>
          <a:p/>
        </p:txBody>
      </p:sp>
      <p:sp>
        <p:nvSpPr>
          <p:cNvPr id="20" name="Freeform 16"/>
          <p:cNvSpPr>
            <a:spLocks noGrp="1"/>
          </p:cNvSpPr>
          <p:nvPr/>
        </p:nvSpPr>
        <p:spPr>
          <a:xfrm>
            <a:off x="92077" y="3555369"/>
            <a:ext cx="325439" cy="1190625"/>
          </a:xfrm>
          <a:custGeom>
            <a:avLst/>
            <a:gdLst>
              <a:gd name="T0" fmla="*/ 2147483646 w 128"/>
              <a:gd name="T1" fmla="*/ 2147483646 h 558"/>
              <a:gd name="T2" fmla="*/ 2147483646 w 128"/>
              <a:gd name="T3" fmla="*/ 2147483646 h 558"/>
              <a:gd name="T4" fmla="*/ 2147483646 w 128"/>
              <a:gd name="T5" fmla="*/ 2147483646 h 558"/>
              <a:gd name="T6" fmla="*/ 2147483646 w 128"/>
              <a:gd name="T7" fmla="*/ 2147483646 h 558"/>
              <a:gd name="T8" fmla="*/ 2147483646 w 128"/>
              <a:gd name="T9" fmla="*/ 2147483646 h 558"/>
              <a:gd name="T10" fmla="*/ 2147483646 w 128"/>
              <a:gd name="T11" fmla="*/ 2147483646 h 558"/>
              <a:gd name="T12" fmla="*/ 2147483646 w 128"/>
              <a:gd name="T13" fmla="*/ 2147483646 h 558"/>
              <a:gd name="T14" fmla="*/ 2147483646 w 128"/>
              <a:gd name="T15" fmla="*/ 2147483646 h 558"/>
              <a:gd name="T16" fmla="*/ 2147483646 w 128"/>
              <a:gd name="T17" fmla="*/ 2147483646 h 558"/>
              <a:gd name="T18" fmla="*/ 2147483646 w 128"/>
              <a:gd name="T19" fmla="*/ 2147483646 h 558"/>
              <a:gd name="T20" fmla="*/ 2147483646 w 128"/>
              <a:gd name="T21" fmla="*/ 2147483646 h 558"/>
              <a:gd name="T22" fmla="*/ 2147483646 w 128"/>
              <a:gd name="T23" fmla="*/ 2147483646 h 558"/>
              <a:gd name="T24" fmla="*/ 2147483646 w 128"/>
              <a:gd name="T25" fmla="*/ 2147483646 h 558"/>
              <a:gd name="T26" fmla="*/ 2147483646 w 128"/>
              <a:gd name="T27" fmla="*/ 2147483646 h 558"/>
              <a:gd name="T28" fmla="*/ 2147483646 w 128"/>
              <a:gd name="T29" fmla="*/ 2147483646 h 558"/>
              <a:gd name="T30" fmla="*/ 2147483646 w 128"/>
              <a:gd name="T31" fmla="*/ 2147483646 h 558"/>
              <a:gd name="T32" fmla="*/ 2147483646 w 128"/>
              <a:gd name="T33" fmla="*/ 2147483646 h 558"/>
              <a:gd name="T34" fmla="*/ 2147483646 w 128"/>
              <a:gd name="T35" fmla="*/ 2147483646 h 558"/>
              <a:gd name="T36" fmla="*/ 0 w 128"/>
              <a:gd name="T37" fmla="*/ 2147483646 h 558"/>
              <a:gd name="T38" fmla="*/ 2147483646 w 128"/>
              <a:gd name="T39" fmla="*/ 2147483646 h 558"/>
              <a:gd name="T40" fmla="*/ 2147483646 w 128"/>
              <a:gd name="T41" fmla="*/ 2147483646 h 558"/>
              <a:gd name="T42" fmla="*/ 2147483646 w 128"/>
              <a:gd name="T43" fmla="*/ 2147483646 h 558"/>
              <a:gd name="T44" fmla="*/ 2147483646 w 128"/>
              <a:gd name="T45" fmla="*/ 2147483646 h 558"/>
              <a:gd name="T46" fmla="*/ 2147483646 w 128"/>
              <a:gd name="T47" fmla="*/ 2147483646 h 558"/>
              <a:gd name="T48" fmla="*/ 2147483646 w 128"/>
              <a:gd name="T49" fmla="*/ 2147483646 h 558"/>
              <a:gd name="T50" fmla="*/ 2147483646 w 128"/>
              <a:gd name="T51" fmla="*/ 2147483646 h 558"/>
              <a:gd name="T52" fmla="*/ 2147483646 w 128"/>
              <a:gd name="T53" fmla="*/ 2147483646 h 558"/>
              <a:gd name="T54" fmla="*/ 2147483646 w 128"/>
              <a:gd name="T55" fmla="*/ 0 h 558"/>
              <a:gd name="T56" fmla="*/ 2147483646 w 128"/>
              <a:gd name="T57" fmla="*/ 214748364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a:solidFill>
              <a:schemeClr val="bg1"/>
            </a:solidFill>
            <a:prstDash val="solid"/>
          </a:ln>
        </p:spPr>
        <p:txBody>
          <a:bodyPr lIns="91417" tIns="45708" rIns="91417" bIns="45708"/>
          <a:lstStyle/>
          <a:p/>
        </p:txBody>
      </p:sp>
      <p:sp>
        <p:nvSpPr>
          <p:cNvPr id="21" name="Freeform 17"/>
          <p:cNvSpPr>
            <a:spLocks noGrp="1"/>
          </p:cNvSpPr>
          <p:nvPr/>
        </p:nvSpPr>
        <p:spPr>
          <a:xfrm>
            <a:off x="2828927" y="2728278"/>
            <a:ext cx="1308100" cy="1528762"/>
          </a:xfrm>
          <a:custGeom>
            <a:avLst/>
            <a:gdLst>
              <a:gd name="T0" fmla="*/ 2147483646 w 516"/>
              <a:gd name="T1" fmla="*/ 2147483646 h 716"/>
              <a:gd name="T2" fmla="*/ 2147483646 w 516"/>
              <a:gd name="T3" fmla="*/ 2147483646 h 716"/>
              <a:gd name="T4" fmla="*/ 2147483646 w 516"/>
              <a:gd name="T5" fmla="*/ 2147483646 h 716"/>
              <a:gd name="T6" fmla="*/ 2147483646 w 516"/>
              <a:gd name="T7" fmla="*/ 2147483646 h 716"/>
              <a:gd name="T8" fmla="*/ 2147483646 w 516"/>
              <a:gd name="T9" fmla="*/ 2147483646 h 716"/>
              <a:gd name="T10" fmla="*/ 2147483646 w 516"/>
              <a:gd name="T11" fmla="*/ 2147483646 h 716"/>
              <a:gd name="T12" fmla="*/ 2147483646 w 516"/>
              <a:gd name="T13" fmla="*/ 2147483646 h 716"/>
              <a:gd name="T14" fmla="*/ 2147483646 w 516"/>
              <a:gd name="T15" fmla="*/ 2147483646 h 716"/>
              <a:gd name="T16" fmla="*/ 2147483646 w 516"/>
              <a:gd name="T17" fmla="*/ 2147483646 h 716"/>
              <a:gd name="T18" fmla="*/ 2147483646 w 516"/>
              <a:gd name="T19" fmla="*/ 2147483646 h 716"/>
              <a:gd name="T20" fmla="*/ 2147483646 w 516"/>
              <a:gd name="T21" fmla="*/ 2147483646 h 716"/>
              <a:gd name="T22" fmla="*/ 0 w 516"/>
              <a:gd name="T23" fmla="*/ 2147483646 h 716"/>
              <a:gd name="T24" fmla="*/ 0 w 516"/>
              <a:gd name="T25" fmla="*/ 2147483646 h 716"/>
              <a:gd name="T26" fmla="*/ 2147483646 w 516"/>
              <a:gd name="T27" fmla="*/ 2147483646 h 716"/>
              <a:gd name="T28" fmla="*/ 2147483646 w 516"/>
              <a:gd name="T29" fmla="*/ 2147483646 h 716"/>
              <a:gd name="T30" fmla="*/ 2147483646 w 516"/>
              <a:gd name="T31" fmla="*/ 2147483646 h 716"/>
              <a:gd name="T32" fmla="*/ 2147483646 w 516"/>
              <a:gd name="T33" fmla="*/ 2147483646 h 716"/>
              <a:gd name="T34" fmla="*/ 2147483646 w 516"/>
              <a:gd name="T35" fmla="*/ 2147483646 h 716"/>
              <a:gd name="T36" fmla="*/ 2147483646 w 516"/>
              <a:gd name="T37" fmla="*/ 2147483646 h 716"/>
              <a:gd name="T38" fmla="*/ 2147483646 w 516"/>
              <a:gd name="T39" fmla="*/ 2147483646 h 716"/>
              <a:gd name="T40" fmla="*/ 2147483646 w 516"/>
              <a:gd name="T41" fmla="*/ 2147483646 h 716"/>
              <a:gd name="T42" fmla="*/ 2147483646 w 516"/>
              <a:gd name="T43" fmla="*/ 2147483646 h 716"/>
              <a:gd name="T44" fmla="*/ 2147483646 w 516"/>
              <a:gd name="T45" fmla="*/ 2147483646 h 716"/>
              <a:gd name="T46" fmla="*/ 2147483646 w 516"/>
              <a:gd name="T47" fmla="*/ 0 h 716"/>
              <a:gd name="T48" fmla="*/ 2147483646 w 516"/>
              <a:gd name="T49" fmla="*/ 2147483646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mpd="sng">
            <a:solidFill>
              <a:schemeClr val="bg1"/>
            </a:solidFill>
            <a:prstDash val="solid"/>
            <a:headEnd type="none" w="med" len="med"/>
            <a:tailEnd type="none" w="med" len="med"/>
          </a:ln>
        </p:spPr>
        <p:txBody>
          <a:bodyPr lIns="91417" tIns="45708" rIns="91417" bIns="45708"/>
          <a:lstStyle/>
          <a:p/>
        </p:txBody>
      </p:sp>
      <p:sp>
        <p:nvSpPr>
          <p:cNvPr id="22" name="Line 51"/>
          <p:cNvSpPr>
            <a:spLocks noGrp="1"/>
          </p:cNvSpPr>
          <p:nvPr/>
        </p:nvSpPr>
        <p:spPr>
          <a:xfrm>
            <a:off x="2284413" y="6436678"/>
            <a:ext cx="2778125" cy="0"/>
          </a:xfrm>
          <a:prstGeom prst="line">
            <a:avLst/>
          </a:prstGeom>
          <a:noFill/>
          <a:ln w="33338">
            <a:solidFill>
              <a:srgbClr val="FFFFFF"/>
            </a:solidFill>
          </a:ln>
        </p:spPr>
        <p:txBody>
          <a:bodyPr lIns="91417" tIns="45708" rIns="91417" bIns="45708"/>
          <a:lstStyle/>
          <a:p/>
        </p:txBody>
      </p:sp>
      <p:sp>
        <p:nvSpPr>
          <p:cNvPr id="24" name="Text Box 52"/>
          <p:cNvSpPr>
            <a:spLocks noGrp="1"/>
          </p:cNvSpPr>
          <p:nvPr/>
        </p:nvSpPr>
        <p:spPr>
          <a:xfrm>
            <a:off x="5802313" y="2318707"/>
            <a:ext cx="3495675" cy="865187"/>
          </a:xfrm>
          <a:prstGeom prst="rect">
            <a:avLst/>
          </a:prstGeom>
          <a:noFill/>
          <a:ln>
            <a:noFill/>
          </a:ln>
        </p:spPr>
        <p:txBody>
          <a:bodyPr lIns="91417" tIns="45708" rIns="91417" bIns="45708" anchor="ctr"/>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50000"/>
              </a:spcBef>
              <a:buFontTx/>
              <a:buNone/>
            </a:pPr>
            <a:r>
              <a:rPr sz="2000">
                <a:solidFill>
                  <a:srgbClr val="FFFFFF"/>
                </a:solidFill>
                <a:latin typeface="微软雅黑"/>
                <a:ea typeface="微软雅黑"/>
                <a:cs typeface="微软雅黑"/>
              </a:rPr>
              <a:t>2.</a:t>
            </a:r>
            <a:r>
              <a:rPr sz="2000">
                <a:solidFill>
                  <a:srgbClr val="FFFFFF"/>
                </a:solidFill>
                <a:latin typeface="微软雅黑"/>
                <a:ea typeface="微软雅黑"/>
                <a:cs typeface="微软雅黑"/>
              </a:rPr>
              <a:t>为保证商家系统正常运行，我们会指定专人专责跟踪服务</a:t>
            </a:r>
            <a:endParaRPr sz="2000">
              <a:solidFill>
                <a:srgbClr val="FFFFFF"/>
              </a:solidFill>
              <a:latin typeface="微软雅黑"/>
              <a:ea typeface="微软雅黑"/>
              <a:cs typeface="微软雅黑"/>
            </a:endParaRPr>
          </a:p>
        </p:txBody>
      </p:sp>
      <p:sp>
        <p:nvSpPr>
          <p:cNvPr id="25" name="Text Box 59"/>
          <p:cNvSpPr>
            <a:spLocks noGrp="1"/>
          </p:cNvSpPr>
          <p:nvPr/>
        </p:nvSpPr>
        <p:spPr>
          <a:xfrm>
            <a:off x="5776915" y="5139690"/>
            <a:ext cx="4999037" cy="1327150"/>
          </a:xfrm>
          <a:prstGeom prst="rect">
            <a:avLst/>
          </a:prstGeom>
          <a:noFill/>
          <a:ln>
            <a:noFill/>
          </a:ln>
        </p:spPr>
        <p:txBody>
          <a:bodyPr lIns="91417" tIns="45708" rIns="91417" bIns="45708" anchor="ctr"/>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20000"/>
              </a:lnSpc>
              <a:spcBef>
                <a:spcPct val="50000"/>
              </a:spcBef>
              <a:buFontTx/>
              <a:buNone/>
            </a:pPr>
            <a:r>
              <a:rPr sz="2000">
                <a:solidFill>
                  <a:srgbClr val="FFFFFF"/>
                </a:solidFill>
                <a:latin typeface="微软雅黑"/>
                <a:ea typeface="微软雅黑"/>
                <a:cs typeface="微软雅黑"/>
              </a:rPr>
              <a:t>4.</a:t>
            </a:r>
            <a:r>
              <a:rPr sz="2000">
                <a:solidFill>
                  <a:srgbClr val="FFFFFF"/>
                </a:solidFill>
                <a:latin typeface="微软雅黑"/>
                <a:ea typeface="微软雅黑"/>
                <a:cs typeface="微软雅黑"/>
              </a:rPr>
              <a:t>系统升级：我们承诺免费向用户提供系统最新升级软件版本，并对新版软件进行</a:t>
            </a:r>
            <a:r>
              <a:rPr sz="2000">
                <a:solidFill>
                  <a:srgbClr val="FFFFFF"/>
                </a:solidFill>
                <a:latin typeface="微软雅黑"/>
                <a:ea typeface="微软雅黑"/>
                <a:cs typeface="微软雅黑"/>
              </a:rPr>
              <a:t>    </a:t>
            </a:r>
            <a:r>
              <a:rPr sz="2000">
                <a:solidFill>
                  <a:srgbClr val="FFFFFF"/>
                </a:solidFill>
                <a:latin typeface="微软雅黑"/>
                <a:ea typeface="微软雅黑"/>
                <a:cs typeface="微软雅黑"/>
              </a:rPr>
              <a:t>发布和培训</a:t>
            </a:r>
            <a:endParaRPr sz="2000">
              <a:solidFill>
                <a:srgbClr val="FFFFFF"/>
              </a:solidFill>
              <a:latin typeface="微软雅黑"/>
              <a:ea typeface="微软雅黑"/>
              <a:cs typeface="微软雅黑"/>
            </a:endParaRPr>
          </a:p>
        </p:txBody>
      </p:sp>
      <p:sp>
        <p:nvSpPr>
          <p:cNvPr id="26" name="Text Box 62"/>
          <p:cNvSpPr>
            <a:spLocks noGrp="1"/>
          </p:cNvSpPr>
          <p:nvPr/>
        </p:nvSpPr>
        <p:spPr>
          <a:xfrm>
            <a:off x="5802313" y="974090"/>
            <a:ext cx="4765675" cy="598488"/>
          </a:xfrm>
          <a:prstGeom prst="rect">
            <a:avLst/>
          </a:prstGeom>
          <a:noFill/>
          <a:ln>
            <a:noFill/>
          </a:ln>
        </p:spPr>
        <p:txBody>
          <a:bodyPr lIns="91417" tIns="45708" rIns="91417" bIns="45708" anchor="ctr"/>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685800" indent="-22860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50000"/>
              </a:spcBef>
              <a:buFontTx/>
              <a:buNone/>
            </a:pPr>
            <a:r>
              <a:rPr sz="2000">
                <a:solidFill>
                  <a:srgbClr val="FFFFFF"/>
                </a:solidFill>
                <a:latin typeface="微软雅黑"/>
                <a:ea typeface="微软雅黑"/>
                <a:cs typeface="微软雅黑"/>
              </a:rPr>
              <a:t>1.</a:t>
            </a:r>
            <a:r>
              <a:rPr sz="2000">
                <a:solidFill>
                  <a:srgbClr val="FFFFFF"/>
                </a:solidFill>
                <a:latin typeface="微软雅黑"/>
                <a:ea typeface="微软雅黑"/>
                <a:cs typeface="微软雅黑"/>
              </a:rPr>
              <a:t>为客户提供系统的定期维护</a:t>
            </a:r>
            <a:endParaRPr sz="2000">
              <a:solidFill>
                <a:srgbClr val="FFFFFF"/>
              </a:solidFill>
              <a:latin typeface="微软雅黑"/>
              <a:ea typeface="微软雅黑"/>
              <a:cs typeface="微软雅黑"/>
            </a:endParaRPr>
          </a:p>
        </p:txBody>
      </p:sp>
      <p:sp>
        <p:nvSpPr>
          <p:cNvPr id="27" name="TextBox 29"/>
          <p:cNvSpPr>
            <a:spLocks noGrp="1"/>
          </p:cNvSpPr>
          <p:nvPr/>
        </p:nvSpPr>
        <p:spPr>
          <a:xfrm rot="-1154752">
            <a:off x="545174" y="3268338"/>
            <a:ext cx="2929890" cy="920750"/>
          </a:xfrm>
          <a:prstGeom prst="rect">
            <a:avLst/>
          </a:prstGeom>
          <a:noFill/>
          <a:ln>
            <a:noFill/>
          </a:ln>
        </p:spPr>
        <p:txBody>
          <a:bodyPr wrap="none" lIns="91417" tIns="45708" rIns="91417" bIns="45708">
            <a:spAutoFit/>
          </a:bodyPr>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685800" indent="-22860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0"/>
              </a:spcBef>
              <a:buFontTx/>
              <a:buNone/>
            </a:pPr>
            <a:r>
              <a:rPr sz="5400" b="1">
                <a:solidFill>
                  <a:srgbClr val="FFFFFF"/>
                </a:solidFill>
                <a:latin typeface="微软雅黑"/>
                <a:ea typeface="微软雅黑"/>
                <a:cs typeface="微软雅黑"/>
              </a:rPr>
              <a:t>服务模式</a:t>
            </a:r>
            <a:endParaRPr sz="5400" b="1">
              <a:solidFill>
                <a:srgbClr val="FFFFFF"/>
              </a:solidFill>
              <a:latin typeface="微软雅黑"/>
              <a:ea typeface="微软雅黑"/>
              <a:cs typeface="微软雅黑"/>
            </a:endParaRPr>
          </a:p>
        </p:txBody>
      </p:sp>
      <p:sp>
        <p:nvSpPr>
          <p:cNvPr id="29" name="Oval 22"/>
          <p:cNvSpPr>
            <a:spLocks noGrp="1"/>
          </p:cNvSpPr>
          <p:nvPr/>
        </p:nvSpPr>
        <p:spPr>
          <a:xfrm>
            <a:off x="4546601" y="812165"/>
            <a:ext cx="1009651" cy="979488"/>
          </a:xfrm>
          <a:prstGeom prst="ellipse">
            <a:avLst/>
          </a:prstGeom>
          <a:solidFill>
            <a:schemeClr val="accent1"/>
          </a:solidFill>
          <a:ln w="33338">
            <a:solidFill>
              <a:srgbClr val="FFFFFF"/>
            </a:solidFill>
          </a:ln>
        </p:spPr>
        <p:txBody>
          <a:bodyPr lIns="91417" tIns="45708" rIns="91417" bIns="45708"/>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685800" indent="-22860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0"/>
              </a:spcBef>
              <a:buFontTx/>
              <a:buNone/>
            </a:pPr>
            <a:endParaRPr sz="2000" b="1">
              <a:solidFill>
                <a:srgbClr val="FFFFFF"/>
              </a:solidFill>
              <a:latin typeface="微软雅黑"/>
              <a:ea typeface="微软雅黑"/>
              <a:cs typeface="微软雅黑"/>
            </a:endParaRPr>
          </a:p>
        </p:txBody>
      </p:sp>
      <p:pic>
        <p:nvPicPr>
          <p:cNvPr id="96821" name="图片 35"/>
          <p:cNvPicPr>
            <a:picLocks noChangeAspect="1"/>
          </p:cNvPicPr>
          <p:nvPr/>
        </p:nvPicPr>
        <p:blipFill>
          <a:blip r:embed="rId3"/>
          <a:srcRect/>
          <a:stretch>
            <a:fillRect/>
          </a:stretch>
        </p:blipFill>
        <p:spPr>
          <a:xfrm>
            <a:off x="4610101" y="837565"/>
            <a:ext cx="920750" cy="920750"/>
          </a:xfrm>
          <a:prstGeom prst="rect">
            <a:avLst/>
          </a:prstGeom>
          <a:ln>
            <a:noFill/>
          </a:ln>
        </p:spPr>
      </p:pic>
      <p:sp>
        <p:nvSpPr>
          <p:cNvPr id="33" name="Oval 22"/>
          <p:cNvSpPr>
            <a:spLocks noGrp="1"/>
          </p:cNvSpPr>
          <p:nvPr/>
        </p:nvSpPr>
        <p:spPr>
          <a:xfrm>
            <a:off x="4517783" y="5090482"/>
            <a:ext cx="1008063" cy="979487"/>
          </a:xfrm>
          <a:prstGeom prst="ellipse">
            <a:avLst/>
          </a:prstGeom>
          <a:solidFill>
            <a:schemeClr val="accent1"/>
          </a:solidFill>
          <a:ln w="33338">
            <a:solidFill>
              <a:srgbClr val="FFFFFF"/>
            </a:solidFill>
          </a:ln>
        </p:spPr>
        <p:txBody>
          <a:bodyPr lIns="91417" tIns="45708" rIns="91417" bIns="45708"/>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685800" indent="-22860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0"/>
              </a:spcBef>
              <a:buFontTx/>
              <a:buNone/>
            </a:pPr>
            <a:endParaRPr sz="2000" b="1">
              <a:solidFill>
                <a:srgbClr val="FFFFFF"/>
              </a:solidFill>
              <a:latin typeface="微软雅黑"/>
              <a:ea typeface="微软雅黑"/>
              <a:cs typeface="微软雅黑"/>
            </a:endParaRPr>
          </a:p>
        </p:txBody>
      </p:sp>
      <p:pic>
        <p:nvPicPr>
          <p:cNvPr id="96823" name="图片 3"/>
          <p:cNvPicPr>
            <a:picLocks noChangeAspect="1"/>
          </p:cNvPicPr>
          <p:nvPr/>
        </p:nvPicPr>
        <p:blipFill>
          <a:blip r:embed="rId4"/>
          <a:srcRect/>
          <a:stretch>
            <a:fillRect/>
          </a:stretch>
        </p:blipFill>
        <p:spPr>
          <a:xfrm>
            <a:off x="4402140" y="4961894"/>
            <a:ext cx="1254125" cy="1254125"/>
          </a:xfrm>
          <a:prstGeom prst="rect">
            <a:avLst/>
          </a:prstGeom>
          <a:ln>
            <a:noFill/>
          </a:ln>
        </p:spPr>
      </p:pic>
      <p:sp>
        <p:nvSpPr>
          <p:cNvPr id="36" name="Oval 22"/>
          <p:cNvSpPr>
            <a:spLocks noGrp="1"/>
          </p:cNvSpPr>
          <p:nvPr/>
        </p:nvSpPr>
        <p:spPr>
          <a:xfrm>
            <a:off x="4546602" y="2244090"/>
            <a:ext cx="1008063" cy="979488"/>
          </a:xfrm>
          <a:prstGeom prst="ellipse">
            <a:avLst/>
          </a:prstGeom>
          <a:solidFill>
            <a:schemeClr val="accent1"/>
          </a:solidFill>
          <a:ln w="33338">
            <a:solidFill>
              <a:srgbClr val="FFFFFF"/>
            </a:solidFill>
          </a:ln>
        </p:spPr>
        <p:txBody>
          <a:bodyPr lIns="91417" tIns="45708" rIns="91417" bIns="45708"/>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685800" indent="-22860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0"/>
              </a:spcBef>
              <a:buFontTx/>
              <a:buNone/>
            </a:pPr>
            <a:endParaRPr sz="2000" b="1">
              <a:solidFill>
                <a:srgbClr val="FFFFFF"/>
              </a:solidFill>
              <a:latin typeface="微软雅黑"/>
              <a:ea typeface="微软雅黑"/>
              <a:cs typeface="微软雅黑"/>
            </a:endParaRPr>
          </a:p>
        </p:txBody>
      </p:sp>
      <p:pic>
        <p:nvPicPr>
          <p:cNvPr id="96825" name="图片 35"/>
          <p:cNvPicPr>
            <a:picLocks noChangeAspect="1"/>
          </p:cNvPicPr>
          <p:nvPr/>
        </p:nvPicPr>
        <p:blipFill>
          <a:blip r:embed="rId5"/>
          <a:srcRect/>
          <a:stretch>
            <a:fillRect/>
          </a:stretch>
        </p:blipFill>
        <p:spPr>
          <a:xfrm>
            <a:off x="4514852" y="2066290"/>
            <a:ext cx="1076325" cy="1076325"/>
          </a:xfrm>
          <a:prstGeom prst="rect">
            <a:avLst/>
          </a:prstGeom>
          <a:ln>
            <a:noFill/>
          </a:ln>
        </p:spPr>
      </p:pic>
      <p:pic>
        <p:nvPicPr>
          <p:cNvPr id="96826" name="图片 43"/>
          <p:cNvPicPr>
            <a:picLocks noChangeAspect="1"/>
          </p:cNvPicPr>
          <p:nvPr/>
        </p:nvPicPr>
        <p:blipFill>
          <a:blip r:embed="rId6"/>
          <a:srcRect/>
          <a:stretch>
            <a:fillRect/>
          </a:stretch>
        </p:blipFill>
        <p:spPr>
          <a:xfrm>
            <a:off x="6529399" y="3830006"/>
            <a:ext cx="858825" cy="858864"/>
          </a:xfrm>
          <a:prstGeom prst="rect">
            <a:avLst/>
          </a:prstGeom>
          <a:ln>
            <a:noFill/>
          </a:ln>
        </p:spPr>
      </p:pic>
      <p:sp>
        <p:nvSpPr>
          <p:cNvPr id="40" name="矩形 1"/>
          <p:cNvSpPr>
            <a:spLocks noGrp="1"/>
          </p:cNvSpPr>
          <p:nvPr/>
        </p:nvSpPr>
        <p:spPr>
          <a:xfrm>
            <a:off x="6483220" y="4583102"/>
            <a:ext cx="902811" cy="523219"/>
          </a:xfrm>
          <a:prstGeom prst="rect">
            <a:avLst/>
          </a:prstGeom>
          <a:noFill/>
          <a:ln>
            <a:noFill/>
          </a:ln>
        </p:spPr>
        <p:txBody>
          <a:bodyPr wrap="none">
            <a:spAutoFit/>
          </a:bodyPr>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ctr">
              <a:lnSpc>
                <a:spcPct val="100000"/>
              </a:lnSpc>
              <a:spcBef>
                <a:spcPct val="0"/>
              </a:spcBef>
              <a:buFontTx/>
              <a:buNone/>
            </a:pPr>
            <a:r>
              <a:rPr sz="1400">
                <a:solidFill>
                  <a:srgbClr val="FFFFFF"/>
                </a:solidFill>
                <a:latin typeface="微软雅黑"/>
                <a:ea typeface="微软雅黑"/>
                <a:cs typeface="微软雅黑"/>
              </a:rPr>
              <a:t>咨询热线</a:t>
            </a:r>
            <a:endParaRPr sz="1400">
              <a:solidFill>
                <a:srgbClr val="FFFFFF"/>
              </a:solidFill>
              <a:latin typeface="微软雅黑"/>
              <a:ea typeface="微软雅黑"/>
              <a:cs typeface="微软雅黑"/>
            </a:endParaRPr>
          </a:p>
          <a:p>
            <a:pPr algn="ctr">
              <a:lnSpc>
                <a:spcPct val="100000"/>
              </a:lnSpc>
              <a:spcBef>
                <a:spcPct val="0"/>
              </a:spcBef>
              <a:buFontTx/>
              <a:buNone/>
            </a:pPr>
            <a:r>
              <a:rPr sz="1400">
                <a:solidFill>
                  <a:srgbClr val="FFFFFF"/>
                </a:solidFill>
                <a:latin typeface="微软雅黑"/>
                <a:ea typeface="微软雅黑"/>
                <a:cs typeface="微软雅黑"/>
              </a:rPr>
              <a:t>和传真</a:t>
            </a:r>
            <a:endParaRPr sz="1100"/>
          </a:p>
        </p:txBody>
      </p:sp>
      <p:pic>
        <p:nvPicPr>
          <p:cNvPr id="96828" name="图片 44"/>
          <p:cNvPicPr>
            <a:picLocks noChangeAspect="1"/>
          </p:cNvPicPr>
          <p:nvPr/>
        </p:nvPicPr>
        <p:blipFill>
          <a:blip r:embed="rId7"/>
          <a:srcRect/>
          <a:stretch>
            <a:fillRect/>
          </a:stretch>
        </p:blipFill>
        <p:spPr>
          <a:xfrm>
            <a:off x="7526339" y="3647444"/>
            <a:ext cx="1193800" cy="1194130"/>
          </a:xfrm>
          <a:prstGeom prst="rect">
            <a:avLst/>
          </a:prstGeom>
          <a:ln>
            <a:noFill/>
          </a:ln>
        </p:spPr>
      </p:pic>
      <p:sp>
        <p:nvSpPr>
          <p:cNvPr id="43" name="矩形 2"/>
          <p:cNvSpPr>
            <a:spLocks noGrp="1"/>
          </p:cNvSpPr>
          <p:nvPr/>
        </p:nvSpPr>
        <p:spPr>
          <a:xfrm>
            <a:off x="7655115" y="4728705"/>
            <a:ext cx="902810" cy="307776"/>
          </a:xfrm>
          <a:prstGeom prst="rect">
            <a:avLst/>
          </a:prstGeom>
          <a:noFill/>
          <a:ln>
            <a:noFill/>
          </a:ln>
        </p:spPr>
        <p:txBody>
          <a:bodyPr wrap="none">
            <a:spAutoFit/>
          </a:bodyPr>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0"/>
              </a:spcBef>
              <a:buFontTx/>
              <a:buNone/>
            </a:pPr>
            <a:r>
              <a:rPr sz="1400">
                <a:solidFill>
                  <a:srgbClr val="FFFFFF"/>
                </a:solidFill>
                <a:latin typeface="微软雅黑"/>
                <a:ea typeface="微软雅黑"/>
                <a:cs typeface="微软雅黑"/>
              </a:rPr>
              <a:t>远程维护</a:t>
            </a:r>
            <a:endParaRPr sz="1100"/>
          </a:p>
        </p:txBody>
      </p:sp>
      <p:pic>
        <p:nvPicPr>
          <p:cNvPr id="96830" name="图片 45"/>
          <p:cNvPicPr>
            <a:picLocks noChangeAspect="1"/>
          </p:cNvPicPr>
          <p:nvPr/>
        </p:nvPicPr>
        <p:blipFill>
          <a:blip r:embed="rId8"/>
          <a:srcRect/>
          <a:stretch>
            <a:fillRect/>
          </a:stretch>
        </p:blipFill>
        <p:spPr>
          <a:xfrm>
            <a:off x="9057558" y="3937957"/>
            <a:ext cx="709333" cy="712305"/>
          </a:xfrm>
          <a:prstGeom prst="rect">
            <a:avLst/>
          </a:prstGeom>
          <a:ln>
            <a:noFill/>
          </a:ln>
        </p:spPr>
      </p:pic>
      <p:sp>
        <p:nvSpPr>
          <p:cNvPr id="46" name="矩形 3"/>
          <p:cNvSpPr>
            <a:spLocks noGrp="1"/>
          </p:cNvSpPr>
          <p:nvPr/>
        </p:nvSpPr>
        <p:spPr>
          <a:xfrm>
            <a:off x="8999534" y="4731847"/>
            <a:ext cx="902811" cy="307776"/>
          </a:xfrm>
          <a:prstGeom prst="rect">
            <a:avLst/>
          </a:prstGeom>
          <a:noFill/>
          <a:ln>
            <a:noFill/>
          </a:ln>
        </p:spPr>
        <p:txBody>
          <a:bodyPr wrap="none">
            <a:spAutoFit/>
          </a:bodyPr>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0"/>
              </a:spcBef>
              <a:buFontTx/>
              <a:buNone/>
            </a:pPr>
            <a:r>
              <a:rPr sz="1400">
                <a:solidFill>
                  <a:srgbClr val="FFFFFF"/>
                </a:solidFill>
                <a:latin typeface="微软雅黑"/>
                <a:ea typeface="微软雅黑"/>
                <a:cs typeface="微软雅黑"/>
              </a:rPr>
              <a:t>电子邮件</a:t>
            </a:r>
            <a:endParaRPr sz="1100"/>
          </a:p>
        </p:txBody>
      </p:sp>
      <p:pic>
        <p:nvPicPr>
          <p:cNvPr id="96832" name="图片 51"/>
          <p:cNvPicPr>
            <a:picLocks noChangeAspect="1"/>
          </p:cNvPicPr>
          <p:nvPr/>
        </p:nvPicPr>
        <p:blipFill>
          <a:blip r:embed="rId9"/>
          <a:srcRect/>
          <a:stretch>
            <a:fillRect/>
          </a:stretch>
        </p:blipFill>
        <p:spPr>
          <a:xfrm>
            <a:off x="10378409" y="3860169"/>
            <a:ext cx="856109" cy="856627"/>
          </a:xfrm>
          <a:prstGeom prst="rect">
            <a:avLst/>
          </a:prstGeom>
          <a:ln>
            <a:noFill/>
          </a:ln>
        </p:spPr>
      </p:pic>
      <p:pic>
        <p:nvPicPr>
          <p:cNvPr id="96833" name="图片 52"/>
          <p:cNvPicPr>
            <a:picLocks noChangeAspect="1"/>
          </p:cNvPicPr>
          <p:nvPr/>
        </p:nvPicPr>
        <p:blipFill>
          <a:blip r:embed="rId10"/>
          <a:srcRect/>
          <a:stretch>
            <a:fillRect/>
          </a:stretch>
        </p:blipFill>
        <p:spPr>
          <a:xfrm>
            <a:off x="10909243" y="4020300"/>
            <a:ext cx="656340" cy="655958"/>
          </a:xfrm>
          <a:prstGeom prst="rect">
            <a:avLst/>
          </a:prstGeom>
          <a:ln>
            <a:noFill/>
          </a:ln>
        </p:spPr>
      </p:pic>
      <p:sp>
        <p:nvSpPr>
          <p:cNvPr id="53" name="矩形 5"/>
          <p:cNvSpPr>
            <a:spLocks noGrp="1"/>
          </p:cNvSpPr>
          <p:nvPr/>
        </p:nvSpPr>
        <p:spPr>
          <a:xfrm>
            <a:off x="10079090" y="4580148"/>
            <a:ext cx="1762021" cy="523220"/>
          </a:xfrm>
          <a:prstGeom prst="rect">
            <a:avLst/>
          </a:prstGeom>
          <a:noFill/>
          <a:ln>
            <a:noFill/>
          </a:ln>
        </p:spPr>
        <p:txBody>
          <a:bodyPr wrap="none">
            <a:spAutoFit/>
          </a:bodyPr>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gn="ctr">
              <a:lnSpc>
                <a:spcPct val="100000"/>
              </a:lnSpc>
              <a:spcBef>
                <a:spcPct val="0"/>
              </a:spcBef>
              <a:buFontTx/>
              <a:buNone/>
            </a:pPr>
            <a:r>
              <a:rPr sz="1400">
                <a:solidFill>
                  <a:srgbClr val="FFFFFF"/>
                </a:solidFill>
                <a:latin typeface="微软雅黑"/>
                <a:ea typeface="微软雅黑"/>
                <a:cs typeface="微软雅黑"/>
              </a:rPr>
              <a:t>省内</a:t>
            </a:r>
            <a:r>
              <a:rPr sz="1400">
                <a:solidFill>
                  <a:srgbClr val="FFFFFF"/>
                </a:solidFill>
                <a:latin typeface="微软雅黑"/>
                <a:ea typeface="微软雅黑"/>
                <a:cs typeface="微软雅黑"/>
              </a:rPr>
              <a:t>12/</a:t>
            </a:r>
            <a:r>
              <a:rPr sz="1400">
                <a:solidFill>
                  <a:srgbClr val="FFFFFF"/>
                </a:solidFill>
                <a:latin typeface="微软雅黑"/>
                <a:ea typeface="微软雅黑"/>
                <a:cs typeface="微软雅黑"/>
              </a:rPr>
              <a:t>省外</a:t>
            </a:r>
            <a:r>
              <a:rPr sz="1400">
                <a:solidFill>
                  <a:srgbClr val="FFFFFF"/>
                </a:solidFill>
                <a:latin typeface="微软雅黑"/>
                <a:ea typeface="微软雅黑"/>
                <a:cs typeface="微软雅黑"/>
              </a:rPr>
              <a:t>24</a:t>
            </a:r>
            <a:r>
              <a:rPr sz="1400">
                <a:solidFill>
                  <a:srgbClr val="FFFFFF"/>
                </a:solidFill>
                <a:latin typeface="微软雅黑"/>
                <a:ea typeface="微软雅黑"/>
                <a:cs typeface="微软雅黑"/>
              </a:rPr>
              <a:t>小时</a:t>
            </a:r>
            <a:endParaRPr sz="1400">
              <a:solidFill>
                <a:srgbClr val="FFFFFF"/>
              </a:solidFill>
              <a:latin typeface="微软雅黑"/>
              <a:ea typeface="微软雅黑"/>
              <a:cs typeface="微软雅黑"/>
            </a:endParaRPr>
          </a:p>
          <a:p>
            <a:pPr algn="ctr">
              <a:lnSpc>
                <a:spcPct val="100000"/>
              </a:lnSpc>
              <a:spcBef>
                <a:spcPct val="0"/>
              </a:spcBef>
              <a:buFontTx/>
              <a:buNone/>
            </a:pPr>
            <a:r>
              <a:rPr sz="1400">
                <a:solidFill>
                  <a:srgbClr val="FFFFFF"/>
                </a:solidFill>
                <a:latin typeface="微软雅黑"/>
                <a:ea typeface="微软雅黑"/>
                <a:cs typeface="微软雅黑"/>
              </a:rPr>
              <a:t>现场即达服务</a:t>
            </a:r>
            <a:endParaRPr sz="1400">
              <a:solidFill>
                <a:srgbClr val="FFFFFF"/>
              </a:solidFill>
              <a:latin typeface="微软雅黑"/>
              <a:ea typeface="微软雅黑"/>
              <a:cs typeface="微软雅黑"/>
            </a:endParaRPr>
          </a:p>
        </p:txBody>
      </p:sp>
      <p:cxnSp>
        <p:nvCxnSpPr>
          <p:cNvPr id="96835" name="肘形连接符 53"/>
          <p:cNvCxnSpPr/>
          <p:nvPr/>
        </p:nvCxnSpPr>
        <p:spPr>
          <a:xfrm>
            <a:off x="5554666" y="1301119"/>
            <a:ext cx="3563937" cy="246063"/>
          </a:xfrm>
          <a:prstGeom prst="bentConnector3">
            <a:avLst>
              <a:gd name="adj1" fmla="val 6992"/>
            </a:avLst>
          </a:prstGeom>
          <a:ln w="9525">
            <a:solidFill>
              <a:schemeClr val="bg1"/>
            </a:solidFill>
            <a:prstDash val="dash"/>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96836" name="肘形连接符 54"/>
          <p:cNvCxnSpPr/>
          <p:nvPr/>
        </p:nvCxnSpPr>
        <p:spPr>
          <a:xfrm>
            <a:off x="5551488" y="2766378"/>
            <a:ext cx="3567112" cy="442912"/>
          </a:xfrm>
          <a:prstGeom prst="bentConnector3">
            <a:avLst>
              <a:gd name="adj1" fmla="val 7036"/>
            </a:avLst>
          </a:prstGeom>
          <a:ln w="9525">
            <a:solidFill>
              <a:schemeClr val="bg1"/>
            </a:solidFill>
            <a:prstDash val="dash"/>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96837" name="肘形连接符 55"/>
          <p:cNvCxnSpPr/>
          <p:nvPr/>
        </p:nvCxnSpPr>
        <p:spPr>
          <a:xfrm>
            <a:off x="5538788" y="4176078"/>
            <a:ext cx="5511800" cy="1016000"/>
          </a:xfrm>
          <a:prstGeom prst="bentConnector3">
            <a:avLst>
              <a:gd name="adj1" fmla="val 4666"/>
            </a:avLst>
          </a:prstGeom>
          <a:ln w="9525">
            <a:solidFill>
              <a:schemeClr val="bg1"/>
            </a:solidFill>
            <a:prstDash val="dash"/>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96838" name="肘形连接符 56"/>
          <p:cNvCxnSpPr/>
          <p:nvPr/>
        </p:nvCxnSpPr>
        <p:spPr>
          <a:xfrm>
            <a:off x="5526090" y="5649282"/>
            <a:ext cx="5164137" cy="796925"/>
          </a:xfrm>
          <a:prstGeom prst="bentConnector3">
            <a:avLst>
              <a:gd name="adj1" fmla="val 5105"/>
            </a:avLst>
          </a:prstGeom>
          <a:ln w="9525">
            <a:solidFill>
              <a:schemeClr val="bg1"/>
            </a:solidFill>
            <a:prstDash val="dash"/>
            <a:headEnd type="oval" w="med" len="med"/>
            <a:tailEnd type="oval" w="med" len="med"/>
          </a:ln>
        </p:spPr>
        <p:style>
          <a:lnRef idx="1">
            <a:schemeClr val="accent3"/>
          </a:lnRef>
          <a:fillRef idx="0">
            <a:schemeClr val="accent3"/>
          </a:fillRef>
          <a:effectRef idx="0">
            <a:schemeClr val="accent3"/>
          </a:effectRef>
          <a:fontRef idx="minor">
            <a:schemeClr val="tx1"/>
          </a:fontRef>
        </p:style>
      </p:cxnSp>
      <p:sp>
        <p:nvSpPr>
          <p:cNvPr id="58" name="矩形 62"/>
          <p:cNvSpPr>
            <a:spLocks noGrp="1"/>
          </p:cNvSpPr>
          <p:nvPr/>
        </p:nvSpPr>
        <p:spPr>
          <a:xfrm>
            <a:off x="5808665" y="3439478"/>
            <a:ext cx="1423987" cy="400050"/>
          </a:xfrm>
          <a:prstGeom prst="rect">
            <a:avLst/>
          </a:prstGeom>
          <a:noFill/>
          <a:ln>
            <a:noFill/>
          </a:ln>
        </p:spPr>
        <p:txBody>
          <a:bodyPr lIns="91417" tIns="45708" rIns="91417" bIns="45708" anchor="ctr"/>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742950" indent="-28575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50000"/>
              </a:spcBef>
              <a:buFontTx/>
              <a:buNone/>
            </a:pPr>
            <a:r>
              <a:rPr sz="2000">
                <a:solidFill>
                  <a:srgbClr val="FFFFFF"/>
                </a:solidFill>
                <a:latin typeface="微软雅黑"/>
                <a:ea typeface="微软雅黑"/>
                <a:cs typeface="微软雅黑"/>
              </a:rPr>
              <a:t>3.</a:t>
            </a:r>
            <a:r>
              <a:rPr sz="2000">
                <a:solidFill>
                  <a:srgbClr val="FFFFFF"/>
                </a:solidFill>
                <a:latin typeface="微软雅黑"/>
                <a:ea typeface="微软雅黑"/>
                <a:cs typeface="微软雅黑"/>
              </a:rPr>
              <a:t>维护方式</a:t>
            </a:r>
            <a:endParaRPr sz="2000">
              <a:solidFill>
                <a:srgbClr val="FFFFFF"/>
              </a:solidFill>
              <a:latin typeface="微软雅黑"/>
              <a:ea typeface="微软雅黑"/>
              <a:cs typeface="微软雅黑"/>
            </a:endParaRPr>
          </a:p>
        </p:txBody>
      </p:sp>
      <p:sp>
        <p:nvSpPr>
          <p:cNvPr id="60" name="Oval 22"/>
          <p:cNvSpPr>
            <a:spLocks noGrp="1"/>
          </p:cNvSpPr>
          <p:nvPr/>
        </p:nvSpPr>
        <p:spPr>
          <a:xfrm>
            <a:off x="4530728" y="3685543"/>
            <a:ext cx="1008063" cy="979488"/>
          </a:xfrm>
          <a:prstGeom prst="ellipse">
            <a:avLst/>
          </a:prstGeom>
          <a:solidFill>
            <a:schemeClr val="accent1"/>
          </a:solidFill>
          <a:ln w="33338">
            <a:solidFill>
              <a:srgbClr val="FFFFFF"/>
            </a:solidFill>
          </a:ln>
        </p:spPr>
        <p:txBody>
          <a:bodyPr lIns="91417" tIns="45708" rIns="91417" bIns="45708"/>
          <a:lstStyle>
            <a:lvl1pPr>
              <a:lnSpc>
                <a:spcPct val="90000"/>
              </a:lnSpc>
              <a:spcBef>
                <a:spcPts val="1000"/>
              </a:spcBef>
              <a:buFont typeface="Arial" panose="020B0604020202090204"/>
              <a:buChar char="•"/>
              <a:defRPr sz="2800">
                <a:solidFill>
                  <a:schemeClr val="tx1"/>
                </a:solidFill>
                <a:latin typeface="Calibri"/>
                <a:ea typeface="Calibri"/>
                <a:cs typeface="Calibri"/>
              </a:defRPr>
            </a:lvl1pPr>
            <a:lvl2pPr marL="685800" indent="-228600">
              <a:lnSpc>
                <a:spcPct val="90000"/>
              </a:lnSpc>
              <a:spcBef>
                <a:spcPts val="500"/>
              </a:spcBef>
              <a:buFont typeface="Arial" panose="020B0604020202090204"/>
              <a:buChar char="•"/>
              <a:defRPr sz="2400">
                <a:solidFill>
                  <a:schemeClr val="tx1"/>
                </a:solidFill>
                <a:latin typeface="Calibri"/>
                <a:ea typeface="Calibri"/>
                <a:cs typeface="Calibri"/>
              </a:defRPr>
            </a:lvl2pPr>
            <a:lvl3pPr marL="1143000" indent="-228600">
              <a:lnSpc>
                <a:spcPct val="90000"/>
              </a:lnSpc>
              <a:spcBef>
                <a:spcPts val="500"/>
              </a:spcBef>
              <a:buFont typeface="Arial" panose="020B0604020202090204"/>
              <a:buChar char="•"/>
              <a:defRPr sz="2000">
                <a:solidFill>
                  <a:schemeClr val="tx1"/>
                </a:solidFill>
                <a:latin typeface="Calibri"/>
                <a:ea typeface="Calibri"/>
                <a:cs typeface="Calibri"/>
              </a:defRPr>
            </a:lvl3pPr>
            <a:lvl4pPr marL="1600200" indent="-228600">
              <a:lnSpc>
                <a:spcPct val="90000"/>
              </a:lnSpc>
              <a:spcBef>
                <a:spcPts val="500"/>
              </a:spcBef>
              <a:buFont typeface="Arial" panose="020B0604020202090204"/>
              <a:buChar char="•"/>
              <a:defRPr>
                <a:solidFill>
                  <a:schemeClr val="tx1"/>
                </a:solidFill>
                <a:latin typeface="Calibri"/>
                <a:ea typeface="Calibri"/>
                <a:cs typeface="Calibri"/>
              </a:defRPr>
            </a:lvl4pPr>
            <a:lvl5pPr marL="2057400" indent="-228600">
              <a:lnSpc>
                <a:spcPct val="90000"/>
              </a:lnSpc>
              <a:spcBef>
                <a:spcPts val="500"/>
              </a:spcBef>
              <a:buFont typeface="Arial" panose="020B0604020202090204"/>
              <a:buChar char="•"/>
              <a:defRPr>
                <a:solidFill>
                  <a:schemeClr val="tx1"/>
                </a:solidFill>
                <a:latin typeface="Calibri"/>
                <a:ea typeface="Calibri"/>
                <a:cs typeface="Calibri"/>
              </a:defRPr>
            </a:lvl5pPr>
            <a:lvl6pPr marL="25146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6pPr>
            <a:lvl7pPr marL="29718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7pPr>
            <a:lvl8pPr marL="34290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8pPr>
            <a:lvl9pPr marL="3886200" indent="-228600">
              <a:lnSpc>
                <a:spcPct val="90000"/>
              </a:lnSpc>
              <a:spcBef>
                <a:spcPts val="500"/>
              </a:spcBef>
              <a:spcAft>
                <a:spcPct val="0"/>
              </a:spcAft>
              <a:buFont typeface="Arial" panose="020B0604020202090204"/>
              <a:buChar char="•"/>
              <a:defRPr>
                <a:solidFill>
                  <a:schemeClr val="tx1"/>
                </a:solidFill>
                <a:latin typeface="Calibri"/>
                <a:ea typeface="Calibri"/>
                <a:cs typeface="Calibri"/>
              </a:defRPr>
            </a:lvl9pPr>
          </a:lstStyle>
          <a:p>
            <a:pPr>
              <a:lnSpc>
                <a:spcPct val="100000"/>
              </a:lnSpc>
              <a:spcBef>
                <a:spcPct val="0"/>
              </a:spcBef>
              <a:buFontTx/>
              <a:buNone/>
            </a:pPr>
            <a:endParaRPr sz="2000" b="1">
              <a:solidFill>
                <a:srgbClr val="FFFFFF"/>
              </a:solidFill>
              <a:latin typeface="微软雅黑"/>
              <a:ea typeface="微软雅黑"/>
              <a:cs typeface="微软雅黑"/>
            </a:endParaRPr>
          </a:p>
        </p:txBody>
      </p:sp>
      <p:pic>
        <p:nvPicPr>
          <p:cNvPr id="96841" name="图片 1"/>
          <p:cNvPicPr>
            <a:picLocks noChangeAspect="1"/>
          </p:cNvPicPr>
          <p:nvPr/>
        </p:nvPicPr>
        <p:blipFill>
          <a:blip r:embed="rId11"/>
          <a:srcRect/>
          <a:stretch>
            <a:fillRect/>
          </a:stretch>
        </p:blipFill>
        <p:spPr>
          <a:xfrm>
            <a:off x="4486278" y="3620456"/>
            <a:ext cx="1042988" cy="1042987"/>
          </a:xfrm>
          <a:prstGeom prst="rect">
            <a:avLst/>
          </a:prstGeom>
          <a:ln>
            <a:noFill/>
          </a:ln>
        </p:spPr>
      </p:pic>
      <p:sp>
        <p:nvSpPr>
          <p:cNvPr id="62" name="直接连接符 61"/>
          <p:cNvSpPr>
            <a:spLocks noGrp="1"/>
          </p:cNvSpPr>
          <p:nvPr/>
        </p:nvSpPr>
        <p:spPr>
          <a:xfrm>
            <a:off x="7418388" y="4020503"/>
            <a:ext cx="0" cy="635000"/>
          </a:xfrm>
          <a:prstGeom prst="line">
            <a:avLst/>
          </a:prstGeom>
          <a:ln>
            <a:solidFill>
              <a:schemeClr val="bg1"/>
            </a:solidFill>
            <a:headEnd type="none" w="med" len="med"/>
            <a:tailEnd type="none" w="med" len="med"/>
          </a:ln>
        </p:spPr>
        <p:style>
          <a:lnRef idx="1">
            <a:schemeClr val="accent3"/>
          </a:lnRef>
          <a:fillRef idx="0">
            <a:schemeClr val="accent3"/>
          </a:fillRef>
          <a:effectRef idx="0">
            <a:schemeClr val="accent3"/>
          </a:effectRef>
          <a:fontRef idx="minor">
            <a:schemeClr val="tx1"/>
          </a:fontRef>
        </p:style>
      </p:sp>
      <p:sp>
        <p:nvSpPr>
          <p:cNvPr id="63" name="直接连接符 62"/>
          <p:cNvSpPr>
            <a:spLocks noGrp="1"/>
          </p:cNvSpPr>
          <p:nvPr/>
        </p:nvSpPr>
        <p:spPr>
          <a:xfrm>
            <a:off x="8847139" y="4020503"/>
            <a:ext cx="0" cy="635000"/>
          </a:xfrm>
          <a:prstGeom prst="line">
            <a:avLst/>
          </a:prstGeom>
          <a:ln>
            <a:solidFill>
              <a:schemeClr val="bg1"/>
            </a:solidFill>
            <a:headEnd type="none" w="med" len="med"/>
            <a:tailEnd type="none" w="med" len="med"/>
          </a:ln>
        </p:spPr>
        <p:style>
          <a:lnRef idx="1">
            <a:schemeClr val="accent3"/>
          </a:lnRef>
          <a:fillRef idx="0">
            <a:schemeClr val="accent3"/>
          </a:fillRef>
          <a:effectRef idx="0">
            <a:schemeClr val="accent3"/>
          </a:effectRef>
          <a:fontRef idx="minor">
            <a:schemeClr val="tx1"/>
          </a:fontRef>
        </p:style>
      </p:sp>
      <p:sp>
        <p:nvSpPr>
          <p:cNvPr id="64" name="直接连接符 63"/>
          <p:cNvSpPr>
            <a:spLocks noGrp="1"/>
          </p:cNvSpPr>
          <p:nvPr/>
        </p:nvSpPr>
        <p:spPr>
          <a:xfrm>
            <a:off x="9979025" y="4020503"/>
            <a:ext cx="0" cy="635000"/>
          </a:xfrm>
          <a:prstGeom prst="line">
            <a:avLst/>
          </a:prstGeom>
          <a:ln>
            <a:solidFill>
              <a:schemeClr val="bg1"/>
            </a:solidFill>
            <a:headEnd type="none" w="med" len="med"/>
            <a:tailEnd type="none" w="med" len="med"/>
          </a:ln>
        </p:spPr>
        <p:style>
          <a:lnRef idx="1">
            <a:schemeClr val="accent3"/>
          </a:lnRef>
          <a:fillRef idx="0">
            <a:schemeClr val="accent3"/>
          </a:fillRef>
          <a:effectRef idx="0">
            <a:schemeClr val="accent3"/>
          </a:effectRef>
          <a:fontRef idx="minor">
            <a:schemeClr val="tx1"/>
          </a:fontRef>
        </p:style>
      </p:sp>
      <p:pic>
        <p:nvPicPr>
          <p:cNvPr id="96845" name="图片 49"/>
          <p:cNvPicPr>
            <a:picLocks noChangeAspect="1"/>
          </p:cNvPicPr>
          <p:nvPr/>
        </p:nvPicPr>
        <p:blipFill>
          <a:blip r:embed="rId12"/>
          <a:srcRect l="49071" t="45361"/>
          <a:stretch>
            <a:fillRect/>
          </a:stretch>
        </p:blipFill>
        <p:spPr>
          <a:xfrm>
            <a:off x="10922000" y="4922842"/>
            <a:ext cx="1385888" cy="2090737"/>
          </a:xfrm>
          <a:prstGeom prst="rect">
            <a:avLst/>
          </a:prstGeom>
          <a:ln>
            <a:noFill/>
          </a:ln>
        </p:spPr>
      </p:pic>
      <p:sp>
        <p:nvSpPr>
          <p:cNvPr id="45" name="圆角矩形 44"/>
          <p:cNvSpPr>
            <a:spLocks noGrp="1"/>
          </p:cNvSpPr>
          <p:nvPr/>
        </p:nvSpPr>
        <p:spPr>
          <a:xfrm rot="2700000">
            <a:off x="605409" y="413195"/>
            <a:ext cx="426720" cy="426720"/>
          </a:xfrm>
          <a:prstGeom prst="roundRect">
            <a:avLst>
              <a:gd name="adj" fmla="val 17857"/>
            </a:avLst>
          </a:prstGeom>
          <a:solidFill>
            <a:srgbClr val="8BCBD5"/>
          </a:solidFill>
          <a:ln w="0">
            <a:noFill/>
            <a:prstDash val="solid"/>
          </a:ln>
        </p:spPr>
      </p:sp>
      <p:sp>
        <p:nvSpPr>
          <p:cNvPr id="4" name="圆角矩形 3"/>
          <p:cNvSpPr>
            <a:spLocks noGrp="1"/>
          </p:cNvSpPr>
          <p:nvPr/>
        </p:nvSpPr>
        <p:spPr>
          <a:xfrm rot="2700000">
            <a:off x="405098" y="413195"/>
            <a:ext cx="426720" cy="426720"/>
          </a:xfrm>
          <a:prstGeom prst="roundRect">
            <a:avLst>
              <a:gd name="adj" fmla="val 17857"/>
            </a:avLst>
          </a:prstGeom>
          <a:solidFill>
            <a:srgbClr val="466E92"/>
          </a:solidFill>
          <a:ln w="0">
            <a:noFill/>
            <a:prstDash val="solid"/>
          </a:ln>
        </p:spPr>
      </p:sp>
      <p:sp>
        <p:nvSpPr>
          <p:cNvPr id="6" name="矩形 5"/>
          <p:cNvSpPr>
            <a:spLocks noGrp="1"/>
          </p:cNvSpPr>
          <p:nvPr/>
        </p:nvSpPr>
        <p:spPr>
          <a:xfrm>
            <a:off x="1114425" y="447675"/>
            <a:ext cx="9525000" cy="457200"/>
          </a:xfrm>
          <a:prstGeom prst="rect">
            <a:avLst/>
          </a:prstGeom>
          <a:noFill/>
          <a:ln w="0">
            <a:noFill/>
            <a:prstDash val="solid"/>
          </a:ln>
        </p:spPr>
        <p:txBody>
          <a:bodyPr/>
          <a:lstStyle/>
          <a:p>
            <a:pPr algn="l">
              <a:buNone/>
              <a:defRPr sz="2325" b="1">
                <a:solidFill>
                  <a:srgbClr val="4E7799"/>
                </a:solidFill>
              </a:defRPr>
            </a:pPr>
            <a:r>
              <a:rPr sz="2325" b="1">
                <a:solidFill>
                  <a:schemeClr val="bg1"/>
                </a:solidFill>
              </a:rPr>
              <a:t>服务模式</a:t>
            </a:r>
            <a:endParaRPr sz="2325" b="1">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4A66AC"/>
        </a:solidFill>
        <a:effectLst/>
      </p:bgPr>
    </p:bg>
    <p:spTree>
      <p:nvGrpSpPr>
        <p:cNvPr id="1" name=""/>
        <p:cNvGrpSpPr/>
        <p:nvPr/>
      </p:nvGrpSpPr>
      <p:grpSpPr>
        <a:xfrm>
          <a:off x="0" y="0"/>
          <a:ext cx="0" cy="0"/>
          <a:chOff x="0" y="0"/>
          <a:chExt cx="0" cy="0"/>
        </a:xfrm>
      </p:grpSpPr>
      <p:sp>
        <p:nvSpPr>
          <p:cNvPr id="20" name="任意多边形: 形状 19"/>
          <p:cNvSpPr/>
          <p:nvPr/>
        </p:nvSpPr>
        <p:spPr>
          <a:xfrm flipH="1">
            <a:off x="6095999" y="-23224"/>
            <a:ext cx="6096000" cy="6881224"/>
          </a:xfrm>
          <a:custGeom>
            <a:avLst/>
            <a:gdLst>
              <a:gd name="connsiteX0" fmla="*/ 2592729 w 4572000"/>
              <a:gd name="connsiteY0" fmla="*/ 0 h 5160918"/>
              <a:gd name="connsiteX1" fmla="*/ 2587473 w 4572000"/>
              <a:gd name="connsiteY1" fmla="*/ 0 h 5160918"/>
              <a:gd name="connsiteX2" fmla="*/ 0 w 4572000"/>
              <a:gd name="connsiteY2" fmla="*/ 0 h 5160918"/>
              <a:gd name="connsiteX3" fmla="*/ 0 w 4572000"/>
              <a:gd name="connsiteY3" fmla="*/ 5160918 h 5160918"/>
              <a:gd name="connsiteX4" fmla="*/ 2592729 w 4572000"/>
              <a:gd name="connsiteY4" fmla="*/ 5160918 h 5160918"/>
              <a:gd name="connsiteX5" fmla="*/ 2592729 w 4572000"/>
              <a:gd name="connsiteY5" fmla="*/ 5157830 h 5160918"/>
              <a:gd name="connsiteX6" fmla="*/ 4572000 w 4572000"/>
              <a:gd name="connsiteY6" fmla="*/ 5157830 h 5160918"/>
              <a:gd name="connsiteX7" fmla="*/ 2592729 w 4572000"/>
              <a:gd name="connsiteY7" fmla="*/ 13661 h 516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5160918">
                <a:moveTo>
                  <a:pt x="2592729" y="0"/>
                </a:moveTo>
                <a:lnTo>
                  <a:pt x="2587473" y="0"/>
                </a:lnTo>
                <a:lnTo>
                  <a:pt x="0" y="0"/>
                </a:lnTo>
                <a:lnTo>
                  <a:pt x="0" y="5160918"/>
                </a:lnTo>
                <a:lnTo>
                  <a:pt x="2592729" y="5160918"/>
                </a:lnTo>
                <a:lnTo>
                  <a:pt x="2592729" y="5157830"/>
                </a:lnTo>
                <a:lnTo>
                  <a:pt x="4572000" y="5157830"/>
                </a:lnTo>
                <a:lnTo>
                  <a:pt x="2592729" y="13661"/>
                </a:lnTo>
                <a:close/>
              </a:path>
            </a:pathLst>
          </a:custGeom>
          <a:blipFill dpi="0" rotWithShape="0">
            <a:blip r:embed="rId1"/>
            <a:srcRect/>
            <a:stretch>
              <a:fillRect l="-90895" r="-91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09600"/>
            <a:endParaRPr lang="zh-CN" altLang="en-US" sz="2400">
              <a:solidFill>
                <a:prstClr val="white"/>
              </a:solidFill>
              <a:latin typeface="思源黑体 Light" panose="020B0300000000000000" charset="-122"/>
              <a:ea typeface="思源黑体 Light" panose="020B0300000000000000" charset="-122"/>
              <a:cs typeface="思源黑体 Light" panose="020B0300000000000000" charset="-122"/>
            </a:endParaRPr>
          </a:p>
        </p:txBody>
      </p:sp>
      <p:sp>
        <p:nvSpPr>
          <p:cNvPr id="10" name="平行四边形 9"/>
          <p:cNvSpPr/>
          <p:nvPr/>
        </p:nvSpPr>
        <p:spPr>
          <a:xfrm>
            <a:off x="6683723" y="0"/>
            <a:ext cx="2297536" cy="4966899"/>
          </a:xfrm>
          <a:prstGeom prst="parallelogram">
            <a:avLst>
              <a:gd name="adj" fmla="val 832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prstClr val="white"/>
              </a:solidFill>
              <a:latin typeface="思源黑体 Light" panose="020B0300000000000000" charset="-122"/>
              <a:ea typeface="思源黑体 Light" panose="020B0300000000000000" charset="-122"/>
              <a:cs typeface="思源黑体 Light" panose="020B0300000000000000" charset="-122"/>
            </a:endParaRPr>
          </a:p>
        </p:txBody>
      </p:sp>
      <p:sp>
        <p:nvSpPr>
          <p:cNvPr id="6" name="文本框 5"/>
          <p:cNvSpPr txBox="1"/>
          <p:nvPr/>
        </p:nvSpPr>
        <p:spPr>
          <a:xfrm>
            <a:off x="315685" y="2510524"/>
            <a:ext cx="5128260" cy="1106805"/>
          </a:xfrm>
          <a:prstGeom prst="rect">
            <a:avLst/>
          </a:prstGeom>
          <a:noFill/>
        </p:spPr>
        <p:txBody>
          <a:bodyPr wrap="none" l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dirty="0">
                <a:ln>
                  <a:noFill/>
                </a:ln>
                <a:solidFill>
                  <a:prstClr val="white"/>
                </a:solidFill>
                <a:effectLst/>
                <a:uLnTx/>
                <a:uFillTx/>
                <a:latin typeface="汉仪文黑-75简" panose="00020600040101010101" charset="-122"/>
                <a:ea typeface="汉仪文黑-75简" panose="00020600040101010101" charset="-122"/>
                <a:cs typeface="思源黑体 Light" panose="020B0300000000000000" charset="-122"/>
              </a:rPr>
              <a:t>感谢您的聆听</a:t>
            </a:r>
            <a:endParaRPr kumimoji="0" lang="zh-CN" altLang="en-US" sz="6600" b="1" i="0" u="none" strike="noStrike" kern="1200" cap="none" spc="0" normalizeH="0" baseline="0" noProof="0" dirty="0">
              <a:ln>
                <a:noFill/>
              </a:ln>
              <a:solidFill>
                <a:prstClr val="white"/>
              </a:solidFill>
              <a:effectLst/>
              <a:uLnTx/>
              <a:uFillTx/>
              <a:latin typeface="汉仪文黑-75简" panose="00020600040101010101" charset="-122"/>
              <a:ea typeface="汉仪文黑-75简" panose="00020600040101010101" charset="-122"/>
              <a:cs typeface="思源黑体 Light" panose="020B0300000000000000" charset="-122"/>
            </a:endParaRPr>
          </a:p>
        </p:txBody>
      </p:sp>
      <p:sp>
        <p:nvSpPr>
          <p:cNvPr id="7" name="文本框 6"/>
          <p:cNvSpPr txBox="1"/>
          <p:nvPr/>
        </p:nvSpPr>
        <p:spPr>
          <a:xfrm>
            <a:off x="315686" y="3606909"/>
            <a:ext cx="4980215" cy="379656"/>
          </a:xfrm>
          <a:prstGeom prst="rect">
            <a:avLst/>
          </a:prstGeom>
          <a:noFill/>
        </p:spPr>
        <p:txBody>
          <a:bodyPr wrap="square" lIns="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b="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rPr>
              <a:t>THANKS FOR YOUR LISTENING</a:t>
            </a:r>
            <a:endParaRPr kumimoji="0" lang="en-US" altLang="zh-CN" b="1" u="none" strike="noStrike" kern="1200" cap="none" spc="0" normalizeH="0" baseline="0" noProof="0" dirty="0">
              <a:ln>
                <a:noFill/>
              </a:ln>
              <a:solidFill>
                <a:prstClr val="white"/>
              </a:solidFill>
              <a:effectLst/>
              <a:uLnTx/>
              <a:uFillTx/>
              <a:latin typeface="思源黑体 Light" panose="020B0300000000000000" charset="-122"/>
              <a:ea typeface="思源黑体 Light" panose="020B0300000000000000" charset="-122"/>
              <a:cs typeface="思源黑体 Light" panose="020B0300000000000000" charset="-122"/>
            </a:endParaRPr>
          </a:p>
        </p:txBody>
      </p:sp>
      <p:pic>
        <p:nvPicPr>
          <p:cNvPr id="13" name="图片 12" descr="bowin logo"/>
          <p:cNvPicPr>
            <a:picLocks noChangeAspect="1"/>
          </p:cNvPicPr>
          <p:nvPr/>
        </p:nvPicPr>
        <p:blipFill>
          <a:blip r:embed="rId2"/>
          <a:stretch>
            <a:fillRect/>
          </a:stretch>
        </p:blipFill>
        <p:spPr>
          <a:xfrm>
            <a:off x="393065" y="161290"/>
            <a:ext cx="1226185" cy="9124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ags/tag1.xml><?xml version="1.0" encoding="utf-8"?>
<p:tagLst xmlns:p="http://schemas.openxmlformats.org/presentationml/2006/main">
  <p:tag name="KSO_WM_DIAGRAM_VIRTUALLY_FRAME" val="{&quot;height&quot;:381.64559055118104,&quot;left&quot;:510.3867716535433,&quot;top&quot;:125.73944881889763,&quot;width&quot;:343.61314960629915}"/>
</p:tagLst>
</file>

<file path=ppt/tags/tag2.xml><?xml version="1.0" encoding="utf-8"?>
<p:tagLst xmlns:p="http://schemas.openxmlformats.org/presentationml/2006/main">
  <p:tag name="KSO_WM_DIAGRAM_VIRTUALLY_FRAME" val="{&quot;height&quot;:381.64559055118104,&quot;left&quot;:510.3867716535433,&quot;top&quot;:125.73944881889763,&quot;width&quot;:343.61314960629915}"/>
</p:tagLst>
</file>

<file path=ppt/tags/tag3.xml><?xml version="1.0" encoding="utf-8"?>
<p:tagLst xmlns:p="http://schemas.openxmlformats.org/presentationml/2006/main">
  <p:tag name="KSO_WM_DIAGRAM_VIRTUALLY_FRAME" val="{&quot;height&quot;:381.64559055118104,&quot;left&quot;:510.3867716535433,&quot;top&quot;:125.73944881889763,&quot;width&quot;:343.61314960629915}"/>
</p:tagLst>
</file>

<file path=ppt/tags/tag4.xml><?xml version="1.0" encoding="utf-8"?>
<p:tagLst xmlns:p="http://schemas.openxmlformats.org/presentationml/2006/main">
  <p:tag name="KSO_WM_DIAGRAM_VIRTUALLY_FRAME" val="{&quot;height&quot;:381.64559055118104,&quot;left&quot;:510.3867716535433,&quot;top&quot;:125.73944881889763,&quot;width&quot;:343.61314960629915}"/>
</p:tagLst>
</file>

<file path=ppt/tags/tag5.xml><?xml version="1.0" encoding="utf-8"?>
<p:tagLst xmlns:p="http://schemas.openxmlformats.org/presentationml/2006/main">
  <p:tag name="KSO_WM_DIAGRAM_VIRTUALLY_FRAME" val="{&quot;height&quot;:381.64559055118104,&quot;left&quot;:510.3867716535433,&quot;top&quot;:125.73944881889763,&quot;width&quot;:343.61314960629915}"/>
</p:tagLst>
</file>

<file path=ppt/tags/tag6.xml><?xml version="1.0" encoding="utf-8"?>
<p:tagLst xmlns:p="http://schemas.openxmlformats.org/presentationml/2006/main">
  <p:tag name="KSO_WM_DIAGRAM_VIRTUALLY_FRAME" val="{&quot;height&quot;:381.64559055118104,&quot;left&quot;:510.3867716535433,&quot;top&quot;:125.73944881889763,&quot;width&quot;:343.61314960629915}"/>
</p:tagLst>
</file>

<file path=ppt/tags/tag7.xml><?xml version="1.0" encoding="utf-8"?>
<p:tagLst xmlns:p="http://schemas.openxmlformats.org/presentationml/2006/main">
  <p:tag name="KSO_WM_DIAGRAM_VIRTUALLY_FRAME" val="{&quot;height&quot;:381.64559055118104,&quot;left&quot;:510.3867716535433,&quot;top&quot;:125.73944881889763,&quot;width&quot;:343.61314960629915}"/>
</p:tagLst>
</file>

<file path=ppt/tags/tag8.xml><?xml version="1.0" encoding="utf-8"?>
<p:tagLst xmlns:p="http://schemas.openxmlformats.org/presentationml/2006/main">
  <p:tag name="KSO_WM_DIAGRAM_VIRTUALLY_FRAME" val="{&quot;height&quot;:381.64559055118104,&quot;left&quot;:510.3867716535433,&quot;top&quot;:125.73944881889763,&quot;width&quot;:343.61314960629915}"/>
</p:tagLst>
</file>

<file path=ppt/tags/tag9.xml><?xml version="1.0" encoding="utf-8"?>
<p:tagLst xmlns:p="http://schemas.openxmlformats.org/presentationml/2006/main">
  <p:tag name="KSO_WM_DIAGRAM_VIRTUALLY_FRAME" val="{&quot;height&quot;:381.64559055118104,&quot;left&quot;:510.3867716535433,&quot;top&quot;:125.73944881889763,&quot;width&quot;:343.61314960629915}"/>
</p:tagLst>
</file>

<file path=ppt/tags/tag10.xml><?xml version="1.0" encoding="utf-8"?>
<p:tagLst xmlns:p="http://schemas.openxmlformats.org/presentationml/2006/main">
  <p:tag name="KSO_WM_DIAGRAM_VIRTUALLY_FRAME" val="{&quot;height&quot;:381.64559055118104,&quot;left&quot;:510.3867716535433,&quot;top&quot;:125.73944881889763,&quot;width&quot;:343.61314960629915}"/>
</p:tagLst>
</file>

<file path=ppt/tags/tag11.xml><?xml version="1.0" encoding="utf-8"?>
<p:tagLst xmlns:p="http://schemas.openxmlformats.org/presentationml/2006/main">
  <p:tag name="KSO_WM_DIAGRAM_VIRTUALLY_FRAME" val="{&quot;height&quot;:302.25,&quot;left&quot;:76.5,&quot;top&quot;:126,&quot;width&quot;:838.5}"/>
</p:tagLst>
</file>

<file path=ppt/tags/tag12.xml><?xml version="1.0" encoding="utf-8"?>
<p:tagLst xmlns:p="http://schemas.openxmlformats.org/presentationml/2006/main">
  <p:tag name="KSO_WM_DIAGRAM_VIRTUALLY_FRAME" val="{&quot;height&quot;:302.25,&quot;left&quot;:76.5,&quot;top&quot;:126,&quot;width&quot;:838.5}"/>
</p:tagLst>
</file>

<file path=ppt/tags/tag13.xml><?xml version="1.0" encoding="utf-8"?>
<p:tagLst xmlns:p="http://schemas.openxmlformats.org/presentationml/2006/main">
  <p:tag name="KSO_WM_DIAGRAM_VIRTUALLY_FRAME" val="{&quot;height&quot;:302.25,&quot;left&quot;:76.5,&quot;top&quot;:126,&quot;width&quot;:838.5}"/>
</p:tagLst>
</file>

<file path=ppt/tags/tag14.xml><?xml version="1.0" encoding="utf-8"?>
<p:tagLst xmlns:p="http://schemas.openxmlformats.org/presentationml/2006/main">
  <p:tag name="KSO_WM_DIAGRAM_VIRTUALLY_FRAME" val="{&quot;height&quot;:302.25,&quot;left&quot;:76.5,&quot;top&quot;:126,&quot;width&quot;:838.5}"/>
</p:tagLst>
</file>

<file path=ppt/tags/tag15.xml><?xml version="1.0" encoding="utf-8"?>
<p:tagLst xmlns:p="http://schemas.openxmlformats.org/presentationml/2006/main">
  <p:tag name="KSO_WM_DIAGRAM_VIRTUALLY_FRAME" val="{&quot;height&quot;:302.25,&quot;left&quot;:76.5,&quot;top&quot;:126,&quot;width&quot;:838.5}"/>
</p:tagLst>
</file>

<file path=ppt/tags/tag16.xml><?xml version="1.0" encoding="utf-8"?>
<p:tagLst xmlns:p="http://schemas.openxmlformats.org/presentationml/2006/main">
  <p:tag name="KSO_WM_DIAGRAM_VIRTUALLY_FRAME" val="{&quot;height&quot;:302.25,&quot;left&quot;:76.5,&quot;top&quot;:126,&quot;width&quot;:838.5}"/>
</p:tagLst>
</file>

<file path=ppt/tags/tag17.xml><?xml version="1.0" encoding="utf-8"?>
<p:tagLst xmlns:p="http://schemas.openxmlformats.org/presentationml/2006/main">
  <p:tag name="KSO_WM_DIAGRAM_VIRTUALLY_FRAME" val="{&quot;height&quot;:302.25,&quot;left&quot;:76.5,&quot;top&quot;:126,&quot;width&quot;:838.5}"/>
</p:tagLst>
</file>

<file path=ppt/tags/tag18.xml><?xml version="1.0" encoding="utf-8"?>
<p:tagLst xmlns:p="http://schemas.openxmlformats.org/presentationml/2006/main">
  <p:tag name="KSO_WM_DIAGRAM_VIRTUALLY_FRAME" val="{&quot;height&quot;:302.25,&quot;left&quot;:76.5,&quot;top&quot;:126,&quot;width&quot;:838.5}"/>
</p:tagLst>
</file>

<file path=ppt/tags/tag19.xml><?xml version="1.0" encoding="utf-8"?>
<p:tagLst xmlns:p="http://schemas.openxmlformats.org/presentationml/2006/main">
  <p:tag name="KSO_WM_DIAGRAM_VIRTUALLY_FRAME" val="{&quot;height&quot;:302.25,&quot;left&quot;:76.5,&quot;top&quot;:126,&quot;width&quot;:838.5}"/>
</p:tagLst>
</file>

<file path=ppt/tags/tag20.xml><?xml version="1.0" encoding="utf-8"?>
<p:tagLst xmlns:p="http://schemas.openxmlformats.org/presentationml/2006/main">
  <p:tag name="KSO_WM_DIAGRAM_VIRTUALLY_FRAME" val="{&quot;height&quot;:302.25,&quot;left&quot;:76.5,&quot;top&quot;:126,&quot;width&quot;:838.5}"/>
</p:tagLst>
</file>

<file path=ppt/tags/tag21.xml><?xml version="1.0" encoding="utf-8"?>
<p:tagLst xmlns:p="http://schemas.openxmlformats.org/presentationml/2006/main">
  <p:tag name="KSO_WM_DIAGRAM_VIRTUALLY_FRAME" val="{&quot;height&quot;:302.25,&quot;left&quot;:76.5,&quot;top&quot;:126,&quot;width&quot;:838.5}"/>
</p:tagLst>
</file>

<file path=ppt/tags/tag22.xml><?xml version="1.0" encoding="utf-8"?>
<p:tagLst xmlns:p="http://schemas.openxmlformats.org/presentationml/2006/main">
  <p:tag name="KSO_WM_DIAGRAM_VIRTUALLY_FRAME" val="{&quot;height&quot;:302.25,&quot;left&quot;:76.5,&quot;top&quot;:126,&quot;width&quot;:838.5}"/>
</p:tagLst>
</file>

<file path=ppt/tags/tag23.xml><?xml version="1.0" encoding="utf-8"?>
<p:tagLst xmlns:p="http://schemas.openxmlformats.org/presentationml/2006/main">
  <p:tag name="KSO_WM_DIAGRAM_VIRTUALLY_FRAME" val="{&quot;height&quot;:302.25,&quot;left&quot;:76.5,&quot;top&quot;:126,&quot;width&quot;:838.5}"/>
</p:tagLst>
</file>

<file path=ppt/tags/tag24.xml><?xml version="1.0" encoding="utf-8"?>
<p:tagLst xmlns:p="http://schemas.openxmlformats.org/presentationml/2006/main">
  <p:tag name="KSO_WM_DIAGRAM_VIRTUALLY_FRAME" val="{&quot;height&quot;:302.25,&quot;left&quot;:76.5,&quot;top&quot;:126,&quot;width&quot;:838.5}"/>
</p:tagLst>
</file>

<file path=ppt/tags/tag25.xml><?xml version="1.0" encoding="utf-8"?>
<p:tagLst xmlns:p="http://schemas.openxmlformats.org/presentationml/2006/main">
  <p:tag name="KSO_WM_DIAGRAM_VIRTUALLY_FRAME" val="{&quot;height&quot;:302.25,&quot;left&quot;:76.5,&quot;top&quot;:126,&quot;width&quot;:838.5}"/>
</p:tagLst>
</file>

<file path=ppt/tags/tag26.xml><?xml version="1.0" encoding="utf-8"?>
<p:tagLst xmlns:p="http://schemas.openxmlformats.org/presentationml/2006/main">
  <p:tag name="KSO_WM_DIAGRAM_VIRTUALLY_FRAME" val="{&quot;height&quot;:302.25,&quot;left&quot;:76.5,&quot;top&quot;:126,&quot;width&quot;:838.5}"/>
</p:tagLst>
</file>

<file path=ppt/tags/tag27.xml><?xml version="1.0" encoding="utf-8"?>
<p:tagLst xmlns:p="http://schemas.openxmlformats.org/presentationml/2006/main">
  <p:tag name="KSO_WM_DIAGRAM_VIRTUALLY_FRAME" val="{&quot;height&quot;:302.25,&quot;left&quot;:76.5,&quot;top&quot;:126,&quot;width&quot;:838.5}"/>
</p:tagLst>
</file>

<file path=ppt/tags/tag28.xml><?xml version="1.0" encoding="utf-8"?>
<p:tagLst xmlns:p="http://schemas.openxmlformats.org/presentationml/2006/main">
  <p:tag name="KSO_WM_DIAGRAM_VIRTUALLY_FRAME" val="{&quot;height&quot;:302.25,&quot;left&quot;:76.5,&quot;top&quot;:126,&quot;width&quot;:838.5}"/>
</p:tagLst>
</file>

<file path=ppt/tags/tag29.xml><?xml version="1.0" encoding="utf-8"?>
<p:tagLst xmlns:p="http://schemas.openxmlformats.org/presentationml/2006/main">
  <p:tag name="KSO_WM_DIAGRAM_VIRTUALLY_FRAME" val="{&quot;height&quot;:302.25,&quot;left&quot;:76.5,&quot;top&quot;:126,&quot;width&quot;:838.5}"/>
</p:tagLst>
</file>

<file path=ppt/tags/tag30.xml><?xml version="1.0" encoding="utf-8"?>
<p:tagLst xmlns:p="http://schemas.openxmlformats.org/presentationml/2006/main">
  <p:tag name="KSO_WM_DIAGRAM_VIRTUALLY_FRAME" val="{&quot;height&quot;:302.25,&quot;left&quot;:76.5,&quot;top&quot;:126,&quot;width&quot;:838.5}"/>
</p:tagLst>
</file>

<file path=ppt/tags/tag31.xml><?xml version="1.0" encoding="utf-8"?>
<p:tagLst xmlns:p="http://schemas.openxmlformats.org/presentationml/2006/main">
  <p:tag name="KSO_WM_DIAGRAM_VIRTUALLY_FRAME" val="{&quot;height&quot;:302.25,&quot;left&quot;:76.5,&quot;top&quot;:126,&quot;width&quot;:838.5}"/>
</p:tagLst>
</file>

<file path=ppt/tags/tag32.xml><?xml version="1.0" encoding="utf-8"?>
<p:tagLst xmlns:p="http://schemas.openxmlformats.org/presentationml/2006/main">
  <p:tag name="KSO_WM_DIAGRAM_VIRTUALLY_FRAME" val="{&quot;height&quot;:302.25,&quot;left&quot;:76.5,&quot;top&quot;:126,&quot;width&quot;:838.5}"/>
</p:tagLst>
</file>

<file path=ppt/tags/tag33.xml><?xml version="1.0" encoding="utf-8"?>
<p:tagLst xmlns:p="http://schemas.openxmlformats.org/presentationml/2006/main">
  <p:tag name="KSO_WM_DIAGRAM_VIRTUALLY_FRAME" val="{&quot;height&quot;:302.25,&quot;left&quot;:76.5,&quot;top&quot;:126,&quot;width&quot;:838.5}"/>
</p:tagLst>
</file>

<file path=ppt/tags/tag34.xml><?xml version="1.0" encoding="utf-8"?>
<p:tagLst xmlns:p="http://schemas.openxmlformats.org/presentationml/2006/main">
  <p:tag name="KSO_WM_DIAGRAM_VIRTUALLY_FRAME" val="{&quot;height&quot;:302.25,&quot;left&quot;:76.5,&quot;top&quot;:126,&quot;width&quot;:838.5}"/>
</p:tagLst>
</file>

<file path=ppt/tags/tag35.xml><?xml version="1.0" encoding="utf-8"?>
<p:tagLst xmlns:p="http://schemas.openxmlformats.org/presentationml/2006/main">
  <p:tag name="KSO_WM_DIAGRAM_VIRTUALLY_FRAME" val="{&quot;height&quot;:302.25,&quot;left&quot;:76.5,&quot;top&quot;:126,&quot;width&quot;:838.5}"/>
</p:tagLst>
</file>

<file path=ppt/tags/tag36.xml><?xml version="1.0" encoding="utf-8"?>
<p:tagLst xmlns:p="http://schemas.openxmlformats.org/presentationml/2006/main">
  <p:tag name="KSO_WM_DIAGRAM_VIRTUALLY_FRAME" val="{&quot;height&quot;:302.25,&quot;left&quot;:76.5,&quot;top&quot;:126,&quot;width&quot;:838.5}"/>
</p:tagLst>
</file>

<file path=ppt/theme/theme1.xml><?xml version="1.0" encoding="utf-8"?>
<a:theme xmlns:a="http://schemas.openxmlformats.org/drawingml/2006/main" name="Office 主题">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标准5-3">
      <a:majorFont>
        <a:latin typeface="思源黑体 Light"/>
        <a:ea typeface="思源黑体 Light"/>
        <a:cs typeface=""/>
      </a:majorFont>
      <a:minorFont>
        <a:latin typeface="思源黑体 Light"/>
        <a:ea typeface="思源黑体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标准5-3">
      <a:majorFont>
        <a:latin typeface="思源黑体 Light"/>
        <a:ea typeface="思源黑体 Light"/>
        <a:cs typeface=""/>
      </a:majorFont>
      <a:minorFont>
        <a:latin typeface="思源黑体 Light"/>
        <a:ea typeface="思源黑体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标准5-3">
      <a:majorFont>
        <a:latin typeface="思源黑体 Light"/>
        <a:ea typeface="思源黑体 Light"/>
        <a:cs typeface=""/>
      </a:majorFont>
      <a:minorFont>
        <a:latin typeface="思源黑体 Light"/>
        <a:ea typeface="思源黑体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主题">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标准5-3">
      <a:majorFont>
        <a:latin typeface="思源黑体 Light"/>
        <a:ea typeface="思源黑体 Light"/>
        <a:cs typeface=""/>
      </a:majorFont>
      <a:minorFont>
        <a:latin typeface="思源黑体 Light"/>
        <a:ea typeface="思源黑体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思源黑体 Light"/>
        <a:ea typeface=""/>
        <a:cs typeface=""/>
        <a:font script="Jpan" typeface="游ゴシック Light"/>
        <a:font script="Hang" typeface="맑은 고딕"/>
        <a:font script="Hans" typeface="思源黑体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Light"/>
        <a:ea typeface=""/>
        <a:cs typeface=""/>
        <a:font script="Jpan" typeface="游ゴシック"/>
        <a:font script="Hang" typeface="맑은 고딕"/>
        <a:font script="Hans" typeface="思源黑体 Light"/>
        <a:font script="Hant" typeface="新細明體"/>
        <a:font script="Arab" typeface="思源黑体 Light"/>
        <a:font script="Hebr" typeface="思源黑体 Ligh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Light"/>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思源黑体 Light"/>
        <a:ea typeface=""/>
        <a:cs typeface=""/>
        <a:font script="Jpan" typeface="ＭＳ Ｐゴシック"/>
        <a:font script="Hang" typeface="맑은 고딕"/>
        <a:font script="Hans" typeface="思源黑体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Light"/>
        <a:ea typeface=""/>
        <a:cs typeface=""/>
        <a:font script="Jpan" typeface="ＭＳ Ｐゴシック"/>
        <a:font script="Hang" typeface="맑은 고딕"/>
        <a:font script="Hans" typeface="思源黑体 Light"/>
        <a:font script="Hant" typeface="新細明體"/>
        <a:font script="Arab" typeface="思源黑体 Light"/>
        <a:font script="Hebr" typeface="思源黑体 Ligh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Light"/>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4926</Words>
  <Application>WPS 文字</Application>
  <PresentationFormat>宽屏</PresentationFormat>
  <Paragraphs>683</Paragraphs>
  <Slides>28</Slides>
  <Notes>2</Notes>
  <HiddenSlides>1</HiddenSlides>
  <MMClips>0</MMClips>
  <ScaleCrop>false</ScaleCrop>
  <HeadingPairs>
    <vt:vector size="6" baseType="variant">
      <vt:variant>
        <vt:lpstr>已用的字体</vt:lpstr>
      </vt:variant>
      <vt:variant>
        <vt:i4>23</vt:i4>
      </vt:variant>
      <vt:variant>
        <vt:lpstr>主题</vt:lpstr>
      </vt:variant>
      <vt:variant>
        <vt:i4>4</vt:i4>
      </vt:variant>
      <vt:variant>
        <vt:lpstr>幻灯片标题</vt:lpstr>
      </vt:variant>
      <vt:variant>
        <vt:i4>28</vt:i4>
      </vt:variant>
    </vt:vector>
  </HeadingPairs>
  <TitlesOfParts>
    <vt:vector size="55" baseType="lpstr">
      <vt:lpstr>Arial</vt:lpstr>
      <vt:lpstr>宋体</vt:lpstr>
      <vt:lpstr>Wingdings</vt:lpstr>
      <vt:lpstr>思源黑体 Light</vt:lpstr>
      <vt:lpstr>汉仪中黑KW</vt:lpstr>
      <vt:lpstr>MiSans</vt:lpstr>
      <vt:lpstr>汉仪文黑-75简</vt:lpstr>
      <vt:lpstr>苹方-简</vt:lpstr>
      <vt:lpstr>微软雅黑</vt:lpstr>
      <vt:lpstr>方正雅意黑 GB18030L2</vt:lpstr>
      <vt:lpstr>宋体</vt:lpstr>
      <vt:lpstr>Arial Unicode MS</vt:lpstr>
      <vt:lpstr>微软雅黑</vt:lpstr>
      <vt:lpstr>Arial</vt:lpstr>
      <vt:lpstr>Calibri</vt:lpstr>
      <vt:lpstr>Helvetica Neue</vt:lpstr>
      <vt:lpstr>微软雅黑 Light</vt:lpstr>
      <vt:lpstr>MiSans</vt:lpstr>
      <vt:lpstr>微软雅黑</vt:lpstr>
      <vt:lpstr>微软雅黑 Light</vt:lpstr>
      <vt:lpstr>思源黑体 Light</vt:lpstr>
      <vt:lpstr>汉仪文黑-75简</vt:lpstr>
      <vt:lpstr>汉仪书宋二KW</vt:lpstr>
      <vt:lpstr>Office 主题</vt:lpstr>
      <vt:lpstr>1_Office 主题</vt:lpstr>
      <vt:lpstr>2_Office 主题</vt:lpstr>
      <vt:lpstr>6_Office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 Pang</dc:creator>
  <cp:lastModifiedBy>壹次心</cp:lastModifiedBy>
  <cp:revision>47</cp:revision>
  <dcterms:created xsi:type="dcterms:W3CDTF">2026-08-15T15:08:33Z</dcterms:created>
  <dcterms:modified xsi:type="dcterms:W3CDTF">2026-08-15T15:08:33Z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E8A3F6FF65E879719558806A49D59B11_41</vt:lpwstr>
  </property>
  <property fmtid="{D5CDD505-2E9C-101B-9397-08002B2CF9AE}" pid="3" name="KSOProductBuildVer">
    <vt:lpwstr>2052-12.1.26046.26046</vt:lpwstr>
  </property>
  <property fmtid="{D5CDD505-2E9C-101B-9397-08002B2CF9AE}" pid="4" name="KSOTemplateUUID">
    <vt:lpwstr>v1.0_mb_KhQZo8td+sIW+SOQ0QOCNQ==</vt:lpwstr>
  </property>
</Properties>
</file>